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15" r:id="rId2"/>
    <p:sldId id="374" r:id="rId3"/>
    <p:sldId id="384" r:id="rId4"/>
    <p:sldId id="387" r:id="rId5"/>
    <p:sldId id="424" r:id="rId6"/>
    <p:sldId id="383" r:id="rId7"/>
    <p:sldId id="430" r:id="rId8"/>
    <p:sldId id="431" r:id="rId9"/>
    <p:sldId id="412" r:id="rId10"/>
    <p:sldId id="436" r:id="rId11"/>
    <p:sldId id="437" r:id="rId12"/>
    <p:sldId id="438" r:id="rId13"/>
    <p:sldId id="439" r:id="rId14"/>
    <p:sldId id="435" r:id="rId15"/>
    <p:sldId id="433" r:id="rId16"/>
    <p:sldId id="356" r:id="rId17"/>
    <p:sldId id="367" r:id="rId18"/>
    <p:sldId id="365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862A2"/>
    <a:srgbClr val="122C47"/>
    <a:srgbClr val="050C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762" autoAdjust="0"/>
    <p:restoredTop sz="83383" autoAdjust="0"/>
  </p:normalViewPr>
  <p:slideViewPr>
    <p:cSldViewPr>
      <p:cViewPr varScale="1">
        <p:scale>
          <a:sx n="56" d="100"/>
          <a:sy n="56" d="100"/>
        </p:scale>
        <p:origin x="134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850"/>
    </p:cViewPr>
  </p:sorterViewPr>
  <p:notesViewPr>
    <p:cSldViewPr>
      <p:cViewPr varScale="1">
        <p:scale>
          <a:sx n="71" d="100"/>
          <a:sy n="71" d="100"/>
        </p:scale>
        <p:origin x="-2706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6A7D4C-5726-47CC-BB09-15762DE7D9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9715C-E98F-485E-ADAF-32C92FB368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052B0AD-3492-41F9-98F5-CDE5B17FE469}" type="datetimeFigureOut">
              <a:rPr lang="en-US"/>
              <a:pPr>
                <a:defRPr/>
              </a:pPr>
              <a:t>3/1/2019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379F4A-52F2-4F18-BF71-36BFF355E1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96B35-C2E2-49DF-B5DA-0CE5121A66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7350485-C4A6-4380-86B8-3D27F3AF85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40F708-37EA-4ECA-B840-B7CC2521F6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2105AB-670B-4DB3-9A0E-23CAD3F64BE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03B1265-CD01-483F-AACD-2512C49EEC04}" type="datetimeFigureOut">
              <a:rPr lang="en-US"/>
              <a:pPr>
                <a:defRPr/>
              </a:pPr>
              <a:t>3/1/2019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0DA4D5B-82A6-404C-A908-0FC595E25B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A87784E-AC94-4A5E-85F8-D91115A001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781F7-E0A2-432D-99DD-58721D7189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404CB-8E66-46C6-8F91-80EBA1948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9D708E-6BD1-4234-900D-42C4F6B32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0CEF163E-BEC6-4E6F-88F6-BEE280932C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3FFC82E1-2232-4190-B805-1AD5A01D3A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Overview of briefing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62C0F836-5167-482B-AC93-13C40B86F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EF4B9-2C7E-4221-A0F3-A7E4BDDDD553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90EAF36C-50C7-4F8A-B21D-CC703FBF4B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77445B0-24E8-4A01-A94D-2813FB381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Lucida Grande"/>
                <a:ea typeface="Lucida Grande"/>
                <a:cs typeface="Lucida Grande"/>
                <a:sym typeface="Lucida Grande"/>
              </a:rPr>
              <a:t>Use this slide to insert various information that you wish to cover in your presentation.  Copy this slide as many times needed.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2F9EFE92-5420-40DA-932E-7107F82DC1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1E41B6-2C45-4899-A09E-12260F61C8E8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AD1B2C0B-C373-4E23-89C9-AEF3401C29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9BBE4A9-2F23-481C-BC32-95B4D9106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MS PGothic" panose="020B0600070205080204" pitchFamily="34" charset="-128"/>
              </a:rPr>
              <a:t>Briefly review some or all of these important websites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08EE1D24-58F2-4974-AD77-E470534CE9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DEC9B6B4-70AF-418D-8183-03CD1D0FAD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This is the information on your Small Business Liaison</a:t>
            </a: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49036E92-FD6F-4F32-91AE-0C344B5556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2ED6BA-760F-4526-81F8-6AED21A9868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9F925E0A-C590-47D4-B6DF-92F29100B9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25DD68D7-BFC9-40F4-8F9B-4FFC356394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Questions should be either pre-selected before the end of requirement session or Frequently Asked Questions you consistently receive.  </a:t>
            </a:r>
            <a:r>
              <a:rPr lang="en-US" altLang="en-US" b="1" u="sng"/>
              <a:t>ONLY A FEW MINUTES TO GO OVER QUESTIONS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90C70F4-A1F4-41E2-B604-9D3DB3263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5E20EF-1946-4FCF-AF38-07BBD6202D1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B0A58DD-27D9-431F-BBEE-2F67FB80155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89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1290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A924CC-378B-49D2-92FB-CC5577EE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596273-C84C-4BA8-8AC9-94038CF3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7649D4-541D-46B6-AB4E-8D494DEA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F28B5-4F41-494A-8B67-B9FF614B30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8487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B84A7-25D7-4F77-84A0-8E2EF5EC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CDA1C-E96D-474D-B2BA-988D3DA4B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AD938-7D12-401B-B1FA-28F273132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4C23-54B7-4F8E-A8DA-0CADD4AE55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459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510A0-DAA8-46F6-9E2F-63F134DA4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632A8-7B62-4E97-A79D-F2D6063DD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E108F-6730-47A0-83E0-F9F822AE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0C249-6905-4878-BA64-F775183B3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81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533400"/>
          </a:xfrm>
        </p:spPr>
        <p:txBody>
          <a:bodyPr>
            <a:no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4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11444-450A-43B5-9A59-C5B4077DB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1E06E-2CF5-47AD-8FF0-9C4C5BD07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EAE38-6067-470E-A881-D0B718BB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8C670-45B3-4FB3-AEE9-CE35DC687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629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1F20-4AE5-4DAF-9892-3DFE2E4DD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8E3E2-E149-4AE3-A4AE-33AFBC4D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AB754-C389-4C34-8547-417314EB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339D-7457-444F-995E-52C21049E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86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4572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D78680-6784-42D7-A246-AC9CB3737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A06C75-DE35-4597-B265-18094AB65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DF7130-86C6-4CF3-8360-03BA4AED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2EB39-182C-430D-A3FC-23960E89CB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07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BFA522-D16B-4B98-A313-A4F3CFBF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AF76B7E-C227-456D-8AFE-0C635296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664CBA5-6C4E-41FE-AD4F-7EE814F0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1B626-23EC-48A0-B3FA-DF7704587C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46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677973D-6019-40CC-81A5-946AB221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40F6AA-EF74-4BF2-956D-8EF2EB08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B4BFE0-AB96-4A7F-AA2B-D5C6D42AC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B0E98-314B-4658-A5D6-07B5232A22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97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BEF433-E121-4AAB-8596-E9EDFBD93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BA54736-A413-410A-B876-E10D2C4F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4E85543-2816-4F75-8208-CC7AF263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3E6EF-003F-41BB-BBF5-60FD2B6528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06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DF6CE1-F5BB-40C0-A23F-866788F77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4E7677-117B-465F-8EA1-512F6285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39D08E-8755-47A0-8409-D666F0F5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A65D8-48EB-4F07-BB00-D2E83534A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67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38BF57-11C8-4187-A6B0-69570127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42DC65-A5E7-454F-9FD3-2068FA938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6AE930-ADC7-4FF9-BF33-C73ADD48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0378A-D60C-43C0-8DB7-ADF0202E21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10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2A3A02-EB9C-4D16-A5A3-36A334D377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C64DA7A-A57F-4BCF-877E-C9FEED44A7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E25EF-1266-4295-B214-40B45D078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C3396-A65B-46CF-8FD1-34E2EAF106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9499F-BD0C-40DB-88D1-1B5A26110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2AC6B8-0E21-49A3-A4BF-AF16FC2B3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2">
            <a:extLst>
              <a:ext uri="{FF2B5EF4-FFF2-40B4-BE49-F238E27FC236}">
                <a16:creationId xmlns:a16="http://schemas.microsoft.com/office/drawing/2014/main" id="{42B40F07-BB4B-4F3E-9C37-AFB63EC061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4" r="29738"/>
          <a:stretch>
            <a:fillRect/>
          </a:stretch>
        </p:blipFill>
        <p:spPr bwMode="auto">
          <a:xfrm>
            <a:off x="9525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m.gov/" TargetMode="External"/><Relationship Id="rId3" Type="http://schemas.openxmlformats.org/officeDocument/2006/relationships/hyperlink" Target="http://www.va.gov/OSDBU" TargetMode="External"/><Relationship Id="rId7" Type="http://schemas.openxmlformats.org/officeDocument/2006/relationships/hyperlink" Target="https://www.vendorportal.ecms.va.gov/eVP/fco/FCO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p.vetbiz.gov/" TargetMode="External"/><Relationship Id="rId5" Type="http://schemas.openxmlformats.org/officeDocument/2006/relationships/hyperlink" Target="http://www.fedbid.com/" TargetMode="External"/><Relationship Id="rId10" Type="http://schemas.openxmlformats.org/officeDocument/2006/relationships/hyperlink" Target="http://www.sba.gov/" TargetMode="External"/><Relationship Id="rId4" Type="http://schemas.openxmlformats.org/officeDocument/2006/relationships/hyperlink" Target="http://www.fbo.gov" TargetMode="External"/><Relationship Id="rId9" Type="http://schemas.openxmlformats.org/officeDocument/2006/relationships/hyperlink" Target="http://www.aptac-us.org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prudence.howard@va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anice.ellison@va.gov" TargetMode="External"/><Relationship Id="rId4" Type="http://schemas.openxmlformats.org/officeDocument/2006/relationships/hyperlink" Target="mailto:Robert.holbrook3@va.gov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ndorportal.ecms.va.gov/eVP/fco/FCO.aspx" TargetMode="External"/><Relationship Id="rId2" Type="http://schemas.openxmlformats.org/officeDocument/2006/relationships/hyperlink" Target="http://www.fbo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cquisition.gov/comp/procurement_forecasts/index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AD36-255E-40D4-A6A6-855570020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533400"/>
          </a:xfrm>
        </p:spPr>
        <p:txBody>
          <a:bodyPr/>
          <a:lstStyle/>
          <a:p>
            <a:pPr algn="ctr">
              <a:defRPr/>
            </a:pPr>
            <a:r>
              <a:rPr lang="en-US" sz="29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NETWORK CONTRACTING OFFICE 7</a:t>
            </a:r>
            <a:b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sz="2900" b="0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5" descr="untitled2.bmp">
            <a:extLst>
              <a:ext uri="{FF2B5EF4-FFF2-40B4-BE49-F238E27FC236}">
                <a16:creationId xmlns:a16="http://schemas.microsoft.com/office/drawing/2014/main" id="{0AF44BAA-FA36-4755-A175-B2C2E920A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8008932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DE8F98-1C0F-4A13-963F-64C8A18B2B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4876800"/>
            <a:ext cx="1347788" cy="134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098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3295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- FY 19 BASE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307588"/>
              </p:ext>
            </p:extLst>
          </p:nvPr>
        </p:nvGraphicFramePr>
        <p:xfrm>
          <a:off x="1" y="1887465"/>
          <a:ext cx="9143999" cy="4960144"/>
        </p:xfrm>
        <a:graphic>
          <a:graphicData uri="http://schemas.openxmlformats.org/drawingml/2006/table">
            <a:tbl>
              <a:tblPr/>
              <a:tblGrid>
                <a:gridCol w="385013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746925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3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452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254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Elevator Deficiencies, Building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15315"/>
                  </a:ext>
                </a:extLst>
              </a:tr>
              <a:tr h="4539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 Parking Deck Suicide Prevention Measures and Correct Critical FCA Deficiencies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664749"/>
                  </a:ext>
                </a:extLst>
              </a:tr>
              <a:tr h="2933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Accessibility Deficiencies, Bldg.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39223"/>
                  </a:ext>
                </a:extLst>
              </a:tr>
              <a:tr h="4539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Renovate and Expand Geriatric Medical/Surgical Inpatient Services on 5th  Floor Building 1C Nursing Tower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246567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Emergency Care Deficiencies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29115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Design-Build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Cath Lab HVAC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82758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Design-Build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SPECT 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08494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Design-Build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Vascular IR Suite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4539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Replace/Upgrade Air Handling Units and Critical Mechanical Deficiencies, Bldg. 801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Fire and Life Safety Deficiencies - Uptown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Fire Alarm &amp; Life Safety Conditions - Downtown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Renovate and Upgrade Operating Rooms, Phase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461428"/>
                  </a:ext>
                </a:extLst>
              </a:tr>
              <a:tr h="274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Upgrade Downtown Emergency Generator System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36633"/>
                  </a:ext>
                </a:extLst>
              </a:tr>
              <a:tr h="2319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FCA Mechanical AHU Deficiencies B137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717736"/>
                  </a:ext>
                </a:extLst>
              </a:tr>
              <a:tr h="2327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 Site Conditions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79580"/>
                  </a:ext>
                </a:extLst>
              </a:tr>
              <a:tr h="2357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Generator and Fuel Tank B139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207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09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- FY 19 BASE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9918639"/>
              </p:ext>
            </p:extLst>
          </p:nvPr>
        </p:nvGraphicFramePr>
        <p:xfrm>
          <a:off x="1" y="1855433"/>
          <a:ext cx="9143999" cy="5002565"/>
        </p:xfrm>
        <a:graphic>
          <a:graphicData uri="http://schemas.openxmlformats.org/drawingml/2006/table">
            <a:tbl>
              <a:tblPr/>
              <a:tblGrid>
                <a:gridCol w="385013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746925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3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64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5049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FCA Site Deficiencies to Improve Safety, Parking, and Roadways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15315"/>
                  </a:ext>
                </a:extLst>
              </a:tr>
              <a:tr h="350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Chiller Plant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664749"/>
                  </a:ext>
                </a:extLst>
              </a:tr>
              <a:tr h="33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/ Replace Direct Digital Control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39223"/>
                  </a:ext>
                </a:extLst>
              </a:tr>
              <a:tr h="2989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 Exterior Lighting, Sidewalks and Site Drainage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246567"/>
                  </a:ext>
                </a:extLst>
              </a:tr>
              <a:tr h="33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Information Technology Cabling Infrastructure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29115"/>
                  </a:ext>
                </a:extLst>
              </a:tr>
              <a:tr h="3068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 New Interior Finishes - Blind Rehabilitation Center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82758"/>
                  </a:ext>
                </a:extLst>
              </a:tr>
              <a:tr h="3068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 Life Safety Code Compliance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500K - 1M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08494"/>
                  </a:ext>
                </a:extLst>
              </a:tr>
              <a:tr h="3068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Utility Infrastructure Distribution and Collection Systems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3321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Air Handling Unit Deficiencies in Building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33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ACM throughout VAMC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354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Overhaul/Replace Elevators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3068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Cath Lab Site Prep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461428"/>
                  </a:ext>
                </a:extLst>
              </a:tr>
              <a:tr h="2801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Geriatric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Unit B137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57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640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- FY 19 BASE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382972"/>
              </p:ext>
            </p:extLst>
          </p:nvPr>
        </p:nvGraphicFramePr>
        <p:xfrm>
          <a:off x="1" y="1855434"/>
          <a:ext cx="9076728" cy="5002568"/>
        </p:xfrm>
        <a:graphic>
          <a:graphicData uri="http://schemas.openxmlformats.org/drawingml/2006/table">
            <a:tbl>
              <a:tblPr/>
              <a:tblGrid>
                <a:gridCol w="237527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827139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4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5586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2880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Columbia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Building 106 Roofs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39223"/>
                  </a:ext>
                </a:extLst>
              </a:tr>
              <a:tr h="49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Electrical, Plumbing, and Architectural Deficiencies in Building 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246567"/>
                  </a:ext>
                </a:extLst>
              </a:tr>
              <a:tr h="2880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Elevator Deficiencies in Buildings 2, 4A, 5, 68, and 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29115"/>
                  </a:ext>
                </a:extLst>
              </a:tr>
              <a:tr h="49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Repair/Replace Mechanical HVAC and AHU Deficiencies in Buildings 120 and 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82758"/>
                  </a:ext>
                </a:extLst>
              </a:tr>
              <a:tr h="49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Electrical Distribution System Deficiencies in Buildings 2, 3, 3A, 4, 4A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08494"/>
                  </a:ext>
                </a:extLst>
              </a:tr>
              <a:tr h="2639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Bldg 120 Elevator Def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285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Security, Safety, FCA  Issues Outpatient Pharmacy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49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Design-Build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 FCA Assessment Findings on Failing Plumbing Conditions (Legionella)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3045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Refrigeration Equipment for Building #120 and #97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2639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Renovate Inpatient Medicine Unit for privacy - Building 1, floor 4.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461428"/>
                  </a:ext>
                </a:extLst>
              </a:tr>
              <a:tr h="49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FCA Life Safety and Patient Care Deficiencies on campus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36633"/>
                  </a:ext>
                </a:extLst>
              </a:tr>
              <a:tr h="2549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Generator and Fuel Tank B61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57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593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- FY 19 BASE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742544"/>
              </p:ext>
            </p:extLst>
          </p:nvPr>
        </p:nvGraphicFramePr>
        <p:xfrm>
          <a:off x="1" y="1855434"/>
          <a:ext cx="9143999" cy="5002563"/>
        </p:xfrm>
        <a:graphic>
          <a:graphicData uri="http://schemas.openxmlformats.org/drawingml/2006/table">
            <a:tbl>
              <a:tblPr/>
              <a:tblGrid>
                <a:gridCol w="385013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746925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3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4875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278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CAVHCS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Air Handling Equipment and Add Generator Bldg.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15315"/>
                  </a:ext>
                </a:extLst>
              </a:tr>
              <a:tr h="2268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Upgrade and Refurbish Hydraulic Elevators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664749"/>
                  </a:ext>
                </a:extLst>
              </a:tr>
              <a:tr h="4439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Air Handling Unit (AHU) and Heating System Deficiencies in Building 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39223"/>
                  </a:ext>
                </a:extLst>
              </a:tr>
              <a:tr h="425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HCHT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Site Prep - Gamma Camera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246567"/>
                  </a:ext>
                </a:extLst>
              </a:tr>
              <a:tr h="2514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HCHT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Site Prep - SPECT-CT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29115"/>
                  </a:ext>
                </a:extLst>
              </a:tr>
              <a:tr h="425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HCHT Site Prep - MRI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82758"/>
                  </a:ext>
                </a:extLst>
              </a:tr>
              <a:tr h="4439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Safety, Compliance, and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Deficiencies in Building 2 with Kitchen, Canteen and Food Service Renovation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08494"/>
                  </a:ext>
                </a:extLst>
              </a:tr>
              <a:tr h="2303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Dublin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Fire Alarm System Deficiencies, Phase 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4439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Infrastructure, ADA compliance, and Patient Safety Deficiencies in Building 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425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Critical Access and ADA Deficiencies to Building 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265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A/E Design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Failing Roof and Window Deficiencies on Campus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2303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HVAC Systems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461428"/>
                  </a:ext>
                </a:extLst>
              </a:tr>
              <a:tr h="425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Chiller Plant Upgrades B138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36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698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3295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</a:t>
            </a:r>
            <a:r>
              <a:rPr lang="en-US" altLang="en-US" sz="3200" b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- FY19 Base</a:t>
            </a:r>
            <a:endParaRPr lang="en-US" altLang="en-US" sz="3200" b="0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369033"/>
              </p:ext>
            </p:extLst>
          </p:nvPr>
        </p:nvGraphicFramePr>
        <p:xfrm>
          <a:off x="10392" y="1735049"/>
          <a:ext cx="9143999" cy="2397233"/>
        </p:xfrm>
        <a:graphic>
          <a:graphicData uri="http://schemas.openxmlformats.org/drawingml/2006/table">
            <a:tbl>
              <a:tblPr/>
              <a:tblGrid>
                <a:gridCol w="385013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746925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3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6453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Correct/Repair External Architectural Barriers and Structures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5M – 10M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Emergency Generator Systems Uptown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Tuscaloosa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 Boiler Deficiencies B3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4238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Renovate Pharmacy Intravenous and Chemotherapy Areas for U.S. Pharmacopeia Convention 800 Compliance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Birmingham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Air Handling Units - Phase IV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2M – 5M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36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684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310826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ISSUES/CONCERNS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D7321-0AA3-4626-AC3C-80A728475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SDVOSB PASS THROUGH</a:t>
            </a:r>
          </a:p>
          <a:p>
            <a:pPr lvl="1"/>
            <a:r>
              <a:rPr lang="en-US" dirty="0"/>
              <a:t>Report suspected pass throughs to VA OIG</a:t>
            </a:r>
          </a:p>
          <a:p>
            <a:pPr lvl="1"/>
            <a:r>
              <a:rPr lang="en-US" dirty="0"/>
              <a:t>Gov’t imposes fines, jail terms, and other penalties </a:t>
            </a:r>
          </a:p>
          <a:p>
            <a:r>
              <a:rPr lang="en-US" sz="2800" dirty="0"/>
              <a:t>PAYING PREMIUM PRICES TO AWARD TO SDVOSB CONCERNS</a:t>
            </a:r>
          </a:p>
          <a:p>
            <a:pPr lvl="1"/>
            <a:r>
              <a:rPr lang="en-US" dirty="0"/>
              <a:t>Compete requirements</a:t>
            </a:r>
          </a:p>
        </p:txBody>
      </p:sp>
    </p:spTree>
    <p:extLst>
      <p:ext uri="{BB962C8B-B14F-4D97-AF65-F5344CB8AC3E}">
        <p14:creationId xmlns:p14="http://schemas.microsoft.com/office/powerpoint/2010/main" val="4027725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E3FA85D-1DD7-4869-966B-EB0A2C1D3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1207827"/>
            <a:ext cx="5029200" cy="6858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 </a:t>
            </a:r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Important Web Sites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0EE6E9E-4413-4EBF-BE36-54704A9FFC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7772400" cy="3886200"/>
          </a:xfrm>
        </p:spPr>
        <p:txBody>
          <a:bodyPr/>
          <a:lstStyle/>
          <a:p>
            <a:pPr marL="571500" indent="-514350" eaLnBrk="1" hangingPunct="1">
              <a:defRPr/>
            </a:pPr>
            <a:r>
              <a:rPr lang="en-US" altLang="en-US" sz="2000" dirty="0"/>
              <a:t>VA OSDBU: </a:t>
            </a:r>
            <a:r>
              <a:rPr lang="en-US" altLang="en-US" sz="2000" dirty="0">
                <a:hlinkClick r:id="rId3"/>
              </a:rPr>
              <a:t>www.va.gov/OSDBU</a:t>
            </a:r>
            <a:r>
              <a:rPr lang="en-US" altLang="en-US" sz="2000" dirty="0"/>
              <a:t> ***</a:t>
            </a:r>
          </a:p>
          <a:p>
            <a:pPr marL="571500" indent="-514350" eaLnBrk="1" hangingPunct="1">
              <a:defRPr/>
            </a:pPr>
            <a:r>
              <a:rPr lang="en-US" altLang="en-US" sz="2000" dirty="0"/>
              <a:t>Watch </a:t>
            </a:r>
            <a:r>
              <a:rPr lang="en-US" altLang="en-US" sz="2000" dirty="0">
                <a:hlinkClick r:id="rId4"/>
              </a:rPr>
              <a:t>www.fbo.gov</a:t>
            </a:r>
            <a:r>
              <a:rPr lang="en-US" altLang="en-US" sz="2000" dirty="0"/>
              <a:t> (FedBizOpps) for Specific Opportunities</a:t>
            </a:r>
          </a:p>
          <a:p>
            <a:pPr marL="571500" indent="-514350" eaLnBrk="1" hangingPunct="1">
              <a:defRPr/>
            </a:pPr>
            <a:r>
              <a:rPr lang="en-US" altLang="en-US" sz="2000" dirty="0"/>
              <a:t>FedBid: </a:t>
            </a:r>
            <a:r>
              <a:rPr lang="en-US" altLang="en-US" sz="2000" dirty="0">
                <a:hlinkClick r:id="rId5"/>
              </a:rPr>
              <a:t>www.fedbid.com</a:t>
            </a:r>
            <a:r>
              <a:rPr lang="en-US" altLang="en-US" sz="2000" dirty="0"/>
              <a:t> for Specific Opportunities</a:t>
            </a:r>
          </a:p>
          <a:p>
            <a:pPr marL="571500" indent="-514350" eaLnBrk="1" hangingPunct="1">
              <a:defRPr/>
            </a:pPr>
            <a:r>
              <a:rPr lang="en-US" altLang="en-US" sz="2000" dirty="0"/>
              <a:t>CVE: </a:t>
            </a:r>
            <a:r>
              <a:rPr lang="en-US" altLang="en-US" sz="2000" dirty="0">
                <a:hlinkClick r:id="rId6"/>
              </a:rPr>
              <a:t>www.vip.vetbiz.gov</a:t>
            </a:r>
            <a:endParaRPr lang="en-US" altLang="en-US" sz="2000" dirty="0"/>
          </a:p>
          <a:p>
            <a:pPr marL="571500" indent="-514350" eaLnBrk="1" hangingPunct="1">
              <a:defRPr/>
            </a:pPr>
            <a:r>
              <a:rPr lang="en-US" altLang="en-US" sz="2000" dirty="0"/>
              <a:t>Forecast of Contracting Opportunities (FCO) </a:t>
            </a:r>
            <a:r>
              <a:rPr lang="en-US" altLang="en-US" sz="2000" u="sng" dirty="0">
                <a:hlinkClick r:id="rId7"/>
              </a:rPr>
              <a:t>https://www.vendorportal.ecms.va.gov/eVP/fco/FCO.aspx</a:t>
            </a:r>
            <a:endParaRPr lang="en-US" altLang="en-US" sz="2000" u="sng" dirty="0"/>
          </a:p>
          <a:p>
            <a:pPr marL="571500" indent="-514350" eaLnBrk="1" hangingPunct="1">
              <a:defRPr/>
            </a:pPr>
            <a:r>
              <a:rPr lang="en-US" altLang="en-US" sz="2000" dirty="0"/>
              <a:t>SAM : </a:t>
            </a:r>
            <a:r>
              <a:rPr lang="en-US" altLang="en-US" sz="2000" dirty="0">
                <a:hlinkClick r:id="rId8"/>
              </a:rPr>
              <a:t>www.sam.gov</a:t>
            </a:r>
            <a:endParaRPr lang="en-US" altLang="en-US" sz="2000" dirty="0"/>
          </a:p>
          <a:p>
            <a:pPr marL="571500" indent="-514350" eaLnBrk="1" hangingPunct="1">
              <a:defRPr/>
            </a:pPr>
            <a:r>
              <a:rPr lang="en-US" altLang="en-US" sz="2000" dirty="0"/>
              <a:t>Procurement Technical Assistance Office:  </a:t>
            </a:r>
            <a:r>
              <a:rPr lang="en-US" altLang="en-US" sz="2000" dirty="0">
                <a:hlinkClick r:id="rId9"/>
              </a:rPr>
              <a:t>www.aptac-us.org</a:t>
            </a:r>
            <a:endParaRPr lang="en-US" altLang="en-US" sz="2000" dirty="0"/>
          </a:p>
          <a:p>
            <a:pPr marL="571500" indent="-514350" eaLnBrk="1" hangingPunct="1">
              <a:defRPr/>
            </a:pPr>
            <a:r>
              <a:rPr lang="en-US" altLang="en-US" sz="2000" dirty="0"/>
              <a:t>Small Business Administration: </a:t>
            </a:r>
            <a:r>
              <a:rPr lang="en-US" altLang="en-US" sz="2000" dirty="0">
                <a:hlinkClick r:id="rId10"/>
              </a:rPr>
              <a:t>www.sba.gov</a:t>
            </a:r>
            <a:endParaRPr lang="en-US" altLang="en-US" sz="2000" dirty="0"/>
          </a:p>
          <a:p>
            <a:pPr marL="571500" indent="-514350" eaLnBrk="1" hangingPunct="1">
              <a:buFont typeface="Arial" panose="020B0604020202020204" pitchFamily="34" charset="0"/>
              <a:buNone/>
              <a:defRPr/>
            </a:pPr>
            <a:endParaRPr lang="en-US" altLang="en-US" sz="1800" dirty="0"/>
          </a:p>
          <a:p>
            <a:pPr marL="571500" indent="-514350" eaLnBrk="1" hangingPunct="1">
              <a:defRPr/>
            </a:pPr>
            <a:endParaRPr lang="en-US" altLang="en-US" sz="1800" dirty="0"/>
          </a:p>
          <a:p>
            <a:pPr marL="571500" indent="-514350" eaLnBrk="1" hangingPunct="1">
              <a:defRPr/>
            </a:pPr>
            <a:endParaRPr lang="en-US" altLang="en-US" sz="1800" dirty="0"/>
          </a:p>
          <a:p>
            <a:pPr marL="571500" indent="-514350" eaLnBrk="1" hangingPunct="1">
              <a:defRPr/>
            </a:pPr>
            <a:endParaRPr lang="en-US" altLang="en-US" sz="1800" u="sng" dirty="0"/>
          </a:p>
        </p:txBody>
      </p:sp>
      <p:sp>
        <p:nvSpPr>
          <p:cNvPr id="31749" name="Slide Number Placeholder 4">
            <a:extLst>
              <a:ext uri="{FF2B5EF4-FFF2-40B4-BE49-F238E27FC236}">
                <a16:creationId xmlns:a16="http://schemas.microsoft.com/office/drawing/2014/main" id="{E389AAB1-A94E-46BA-8C07-B4622487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A1F1640-CA03-41B2-AC75-FD69D1B2F456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9">
            <a:extLst>
              <a:ext uri="{FF2B5EF4-FFF2-40B4-BE49-F238E27FC236}">
                <a16:creationId xmlns:a16="http://schemas.microsoft.com/office/drawing/2014/main" id="{67E65838-458C-4CF8-BF4C-D5D156828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449763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b="1" dirty="0"/>
              <a:t>Prudence Howard, Director of Contracting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dirty="0">
                <a:hlinkClick r:id="rId3"/>
              </a:rPr>
              <a:t>prudence.howard@va.gov</a:t>
            </a:r>
            <a:endParaRPr lang="en-US" altLang="en-US" sz="2400" dirty="0"/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dirty="0"/>
              <a:t>Robert Holbrook, Construction Supervisor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dirty="0">
                <a:hlinkClick r:id="rId4"/>
              </a:rPr>
              <a:t>robert.holbrook3@va.gov</a:t>
            </a:r>
            <a:endParaRPr lang="en-US" altLang="en-US" sz="2400" dirty="0"/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dirty="0"/>
              <a:t>Janice Ellison, Small Business Liaison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en-US" sz="2400" dirty="0">
                <a:hlinkClick r:id="rId5"/>
              </a:rPr>
              <a:t>janice.ellison@va.gov</a:t>
            </a: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>
              <a:latin typeface="Arial Black" panose="020B0A040201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5842" name="Slide Number Placeholder 8">
            <a:extLst>
              <a:ext uri="{FF2B5EF4-FFF2-40B4-BE49-F238E27FC236}">
                <a16:creationId xmlns:a16="http://schemas.microsoft.com/office/drawing/2014/main" id="{7B717C5B-9B50-4FF0-B00C-504CC10E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2BA4E4-C91D-4C09-9020-66B4FBEA2CC5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6D0076B-D669-455E-9CC8-DCC180000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066800"/>
            <a:ext cx="6324600" cy="623888"/>
          </a:xfrm>
        </p:spPr>
        <p:txBody>
          <a:bodyPr/>
          <a:lstStyle/>
          <a:p>
            <a:pPr eaLnBrk="1" hangingPunct="1"/>
            <a:r>
              <a:rPr lang="en-US" altLang="en-US" sz="3200" b="0" dirty="0"/>
              <a:t> </a:t>
            </a:r>
            <a:r>
              <a:rPr lang="en-US" altLang="en-US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Contact Information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Rectangle 2">
            <a:extLst>
              <a:ext uri="{FF2B5EF4-FFF2-40B4-BE49-F238E27FC236}">
                <a16:creationId xmlns:a16="http://schemas.microsoft.com/office/drawing/2014/main" id="{388CD2BC-2268-472D-939B-7F6A196D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43000"/>
            <a:ext cx="6248400" cy="838200"/>
          </a:xfrm>
        </p:spPr>
        <p:txBody>
          <a:bodyPr/>
          <a:lstStyle/>
          <a:p>
            <a:pPr algn="ctr" eaLnBrk="1" hangingPunct="1"/>
            <a:r>
              <a:rPr lang="en-US" altLang="en-US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Questions</a:t>
            </a:r>
          </a:p>
        </p:txBody>
      </p:sp>
      <p:sp>
        <p:nvSpPr>
          <p:cNvPr id="33794" name="Slide Number Placeholder 8">
            <a:extLst>
              <a:ext uri="{FF2B5EF4-FFF2-40B4-BE49-F238E27FC236}">
                <a16:creationId xmlns:a16="http://schemas.microsoft.com/office/drawing/2014/main" id="{86F468AA-686B-4751-8E3F-3D19E86A4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5D73B3-59DE-472E-8A45-B861E8D99A60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3797" name="TextBox 12">
            <a:extLst>
              <a:ext uri="{FF2B5EF4-FFF2-40B4-BE49-F238E27FC236}">
                <a16:creationId xmlns:a16="http://schemas.microsoft.com/office/drawing/2014/main" id="{89CF38ED-6EC2-4DAC-B33C-A8D33C401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1940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Arial Black" panose="020B0A04020102020204" pitchFamily="34" charset="0"/>
              </a:rPr>
              <a:t/>
            </a:r>
            <a:br>
              <a:rPr lang="en-US" altLang="en-US" sz="2800">
                <a:solidFill>
                  <a:srgbClr val="000000"/>
                </a:solidFill>
                <a:latin typeface="Arial Black" panose="020B0A04020102020204" pitchFamily="34" charset="0"/>
              </a:rPr>
            </a:br>
            <a:endParaRPr lang="en-US" altLang="en-US" sz="28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33798" name="Picture 3" descr="C:\Documents and Settings\Vhaatgashc\Local Settings\Temporary Internet Files\Content.IE5\626EIOMC\MC900442000[1].png">
            <a:extLst>
              <a:ext uri="{FF2B5EF4-FFF2-40B4-BE49-F238E27FC236}">
                <a16:creationId xmlns:a16="http://schemas.microsoft.com/office/drawing/2014/main" id="{49CA31DD-075E-4D72-9959-D8CD8E0ED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3810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itle 6">
            <a:extLst>
              <a:ext uri="{FF2B5EF4-FFF2-40B4-BE49-F238E27FC236}">
                <a16:creationId xmlns:a16="http://schemas.microsoft.com/office/drawing/2014/main" id="{186211BD-6BBE-4851-8CB8-C207F069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9199"/>
            <a:ext cx="8229600" cy="455613"/>
          </a:xfrm>
        </p:spPr>
        <p:txBody>
          <a:bodyPr/>
          <a:lstStyle/>
          <a:p>
            <a:pPr algn="ctr"/>
            <a:r>
              <a:rPr lang="en-US" altLang="en-US" sz="36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Who</a:t>
            </a:r>
            <a:r>
              <a:rPr lang="en-US" altLang="en-US" sz="3200" b="0" dirty="0"/>
              <a:t> We Are NCO 7</a:t>
            </a:r>
          </a:p>
        </p:txBody>
      </p:sp>
      <p:sp>
        <p:nvSpPr>
          <p:cNvPr id="10243" name="Content Placeholder 10">
            <a:extLst>
              <a:ext uri="{FF2B5EF4-FFF2-40B4-BE49-F238E27FC236}">
                <a16:creationId xmlns:a16="http://schemas.microsoft.com/office/drawing/2014/main" id="{F3C9E083-CEE4-4374-B0E6-C17D8D058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888" y="1905000"/>
            <a:ext cx="7935912" cy="42211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The Veterans Integrated Service Network (VISN) 7 Network Contracting Office 7 (NCO 7) is part of the VISN 7 Office which is physically located in Duluth, GA.  VISN 7 is part of the U.S. Department of Veterans Affairs, VA Southeast Network. </a:t>
            </a:r>
          </a:p>
          <a:p>
            <a:pPr eaLnBrk="1" hangingPunct="1"/>
            <a:r>
              <a:rPr lang="en-US" altLang="en-US" sz="2400" dirty="0"/>
              <a:t> The VA Southeast Network consists of VA Medical Centers, Community Based Outpatient Clinics, Nursing Home Care Units, and Domiciliary in Alabama, Georgia and South Carolina. 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  <p:sp>
        <p:nvSpPr>
          <p:cNvPr id="10242" name="Slide Number Placeholder 8">
            <a:extLst>
              <a:ext uri="{FF2B5EF4-FFF2-40B4-BE49-F238E27FC236}">
                <a16:creationId xmlns:a16="http://schemas.microsoft.com/office/drawing/2014/main" id="{03FF7521-3672-4E24-A02A-61E44255A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04B792-AEC5-4B75-A67F-196A79A57EC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">
            <a:extLst>
              <a:ext uri="{FF2B5EF4-FFF2-40B4-BE49-F238E27FC236}">
                <a16:creationId xmlns:a16="http://schemas.microsoft.com/office/drawing/2014/main" id="{F7261D2D-87B5-4580-9299-8381BC956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685801"/>
          </a:xfrm>
        </p:spPr>
        <p:txBody>
          <a:bodyPr/>
          <a:lstStyle/>
          <a:p>
            <a:pPr algn="ctr" eaLnBrk="1" hangingPunct="1"/>
            <a:r>
              <a:rPr lang="en-US" altLang="en-US" sz="36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VISN 7 Medical Centers</a:t>
            </a:r>
            <a:endParaRPr lang="en-US" altLang="en-US" sz="3600" b="0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sym typeface="Myriad Pro Semibold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7A8A7785-438F-43ED-951E-DA6485F3B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444999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Atlanta VA Health Care System (Decatur, GA)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Birmingham VA Medical Center (Birmingham, AL)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Carl Vinson VA Medical Center (Dublin, GA)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Central Alabama Veterans Health Care System East/West Campus  (Tuskegee and Montgomery, AL)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Charlie Norwood VA Medical Center (Augusta, GA)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Ralph H. Johnson VA Medical Center (Charleston, SC)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Tuscaloosa VA Medical Center (Tuscaloosa, AL)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Wm. Jennings Bryan Dorn VA Medical Center (Columbia, SC)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>
            <a:extLst>
              <a:ext uri="{FF2B5EF4-FFF2-40B4-BE49-F238E27FC236}">
                <a16:creationId xmlns:a16="http://schemas.microsoft.com/office/drawing/2014/main" id="{2335015A-2208-417E-BA8C-706ADD46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9551A-FB2B-4686-942C-5D14680DADA4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F11FF8C-BE8F-4903-8681-08D96FBF2086}"/>
              </a:ext>
            </a:extLst>
          </p:cNvPr>
          <p:cNvSpPr txBox="1">
            <a:spLocks/>
          </p:cNvSpPr>
          <p:nvPr/>
        </p:nvSpPr>
        <p:spPr>
          <a:xfrm>
            <a:off x="457200" y="1951038"/>
            <a:ext cx="8229600" cy="422116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Arial" pitchFamily="34" charset="0"/>
              </a:rPr>
              <a:t>OPEN MARKET SDVSB SET ASIDE (FBO)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800" dirty="0">
              <a:latin typeface="+mn-lt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Arial" pitchFamily="34" charset="0"/>
              </a:rPr>
              <a:t>VISN 7 MULTIPLE AWARD TASK ORDER CONTRACT – SDVOSB SET ASIDE</a:t>
            </a:r>
          </a:p>
          <a:p>
            <a:pPr>
              <a:spcBef>
                <a:spcPct val="20000"/>
              </a:spcBef>
              <a:defRPr/>
            </a:pPr>
            <a:endParaRPr lang="en-US" sz="2800" dirty="0">
              <a:latin typeface="+mn-lt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Arial" pitchFamily="34" charset="0"/>
              </a:rPr>
              <a:t>SDVOSB Sole Source as authorized by Public Law 109-461</a:t>
            </a:r>
          </a:p>
          <a:p>
            <a:pPr>
              <a:spcBef>
                <a:spcPct val="20000"/>
              </a:spcBef>
              <a:defRPr/>
            </a:pPr>
            <a:endParaRPr lang="en-US" sz="3200" dirty="0">
              <a:latin typeface="+mn-lt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DC3336-FDD1-463F-9AE8-E930062A3D1B}"/>
              </a:ext>
            </a:extLst>
          </p:cNvPr>
          <p:cNvSpPr txBox="1">
            <a:spLocks/>
          </p:cNvSpPr>
          <p:nvPr/>
        </p:nvSpPr>
        <p:spPr>
          <a:xfrm>
            <a:off x="1066800" y="1219200"/>
            <a:ext cx="6781800" cy="5476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How NCO 7 VA Procures Construction</a:t>
            </a:r>
            <a:br>
              <a:rPr lang="en-US" sz="32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lang="en-US" sz="3200" dirty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F58684A-0796-453E-93E4-104A57CEE2B5}"/>
              </a:ext>
            </a:extLst>
          </p:cNvPr>
          <p:cNvSpPr txBox="1">
            <a:spLocks/>
          </p:cNvSpPr>
          <p:nvPr/>
        </p:nvSpPr>
        <p:spPr>
          <a:xfrm>
            <a:off x="609600" y="6172200"/>
            <a:ext cx="8229600" cy="5334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			</a:t>
            </a:r>
            <a:endParaRPr lang="en-US" sz="80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4DCDC-EEBF-48E6-AE4B-A688D6247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0600"/>
            <a:ext cx="9296400" cy="9906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CONSTRUCTION </a:t>
            </a:r>
            <a:b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SDVOSB/VOSB AWARDEE REQUIREMENTS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20357152-F5C5-4F6A-AEC6-1A76899D1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21163"/>
          </a:xfrm>
        </p:spPr>
        <p:txBody>
          <a:bodyPr/>
          <a:lstStyle/>
          <a:p>
            <a:pPr marL="136525" indent="0">
              <a:buFont typeface="Wingdings 2" panose="05020102010507070707" pitchFamily="18" charset="2"/>
              <a:buNone/>
            </a:pPr>
            <a:r>
              <a:rPr lang="en-US" altLang="en-US" sz="2000" b="1" dirty="0"/>
              <a:t>SDVOSB/VOSB Awardee Requirements </a:t>
            </a:r>
            <a:r>
              <a:rPr lang="en-US" altLang="en-US" sz="2000" dirty="0"/>
              <a:t>SDVOSB/VOSB awardees must perform as follows, in the case of contracts for:</a:t>
            </a:r>
            <a:endParaRPr lang="en-US" altLang="en-US" sz="2000" b="1" dirty="0"/>
          </a:p>
          <a:p>
            <a:pPr marL="136525" indent="0">
              <a:buFont typeface="Wingdings 2" panose="05020102010507070707" pitchFamily="18" charset="2"/>
              <a:buNone/>
            </a:pPr>
            <a:endParaRPr lang="en-US" altLang="en-US" sz="1400" b="1" dirty="0"/>
          </a:p>
          <a:p>
            <a:pPr marL="136525" indent="0"/>
            <a:r>
              <a:rPr lang="en-US" altLang="en-US" sz="2000" b="1" dirty="0"/>
              <a:t>General construction, </a:t>
            </a:r>
            <a:r>
              <a:rPr lang="en-US" altLang="en-US" sz="2000" dirty="0"/>
              <a:t>at least 15 percent of the cost of the contract performance incurred for personnel will be spent on the concern’s employees or the employees of other eligible SDVOSB/VOSB concerns; or</a:t>
            </a:r>
          </a:p>
          <a:p>
            <a:pPr marL="136525" indent="0">
              <a:buFont typeface="Wingdings 2" panose="05020102010507070707" pitchFamily="18" charset="2"/>
              <a:buNone/>
            </a:pPr>
            <a:endParaRPr lang="en-US" altLang="en-US" sz="1400" dirty="0"/>
          </a:p>
          <a:p>
            <a:pPr marL="136525" indent="0"/>
            <a:r>
              <a:rPr lang="en-US" altLang="en-US" sz="2000" b="1" dirty="0"/>
              <a:t>Construction by special trade contractors, </a:t>
            </a:r>
            <a:r>
              <a:rPr lang="en-US" altLang="en-US" sz="2000" dirty="0"/>
              <a:t>at least 25 percent of the cost of the contract performance incurred for personnel will be spent on the concern's employees or the employees of other eligible SDVOSB/VOSB concerns.</a:t>
            </a:r>
          </a:p>
        </p:txBody>
      </p:sp>
    </p:spTree>
    <p:extLst>
      <p:ext uri="{BB962C8B-B14F-4D97-AF65-F5344CB8AC3E}">
        <p14:creationId xmlns:p14="http://schemas.microsoft.com/office/powerpoint/2010/main" val="2516519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>
            <a:extLst>
              <a:ext uri="{FF2B5EF4-FFF2-40B4-BE49-F238E27FC236}">
                <a16:creationId xmlns:a16="http://schemas.microsoft.com/office/drawing/2014/main" id="{85CC767A-F6A3-42E2-AA9C-B94F4BE3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C4AA8A-1443-492E-B7FE-30A47696F40F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B0F95ABB-C6BA-48FD-9C77-B006DF50D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914400"/>
            <a:ext cx="84582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VA Hierarchy of Small Business Programs</a:t>
            </a:r>
          </a:p>
          <a:p>
            <a:pPr algn="ctr" eaLnBrk="1" hangingPunct="1">
              <a:defRPr/>
            </a:pPr>
            <a:r>
              <a:rPr lang="en-US" dirty="0">
                <a:latin typeface="+mj-lt"/>
              </a:rPr>
              <a:t> (Open Market Acquisitions)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FED3EB-556D-4571-B34A-0CEB4B2D7E3F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286000"/>
            <a:ext cx="8229600" cy="3505200"/>
          </a:xfrm>
          <a:prstGeom prst="rect">
            <a:avLst/>
          </a:prstGeo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defRPr/>
            </a:pPr>
            <a:r>
              <a:rPr lang="en-US" sz="2400" kern="0" dirty="0">
                <a:latin typeface="Tahoma" pitchFamily="34" charset="0"/>
                <a:sym typeface="Lucida Grande"/>
              </a:rPr>
              <a:t>	</a:t>
            </a:r>
            <a:r>
              <a:rPr lang="en-US" sz="2400" kern="0" dirty="0">
                <a:latin typeface="+mn-lt"/>
                <a:sym typeface="Lucida Grande"/>
              </a:rPr>
              <a:t>Service-Disabled Veteran-owned small businesses*</a:t>
            </a: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buFont typeface="Calibri" pitchFamily="34" charset="0"/>
              <a:buAutoNum type="arabicPeriod"/>
              <a:defRPr/>
            </a:pPr>
            <a:endParaRPr lang="en-US" sz="2400" kern="0" dirty="0">
              <a:latin typeface="+mn-lt"/>
              <a:sym typeface="Lucida Grande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defRPr/>
            </a:pPr>
            <a:r>
              <a:rPr lang="en-US" sz="2400" kern="0" dirty="0">
                <a:latin typeface="+mn-lt"/>
                <a:sym typeface="Lucida Grande"/>
              </a:rPr>
              <a:t>	Veteran-owned small businesses*</a:t>
            </a: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buFont typeface="Calibri" pitchFamily="34" charset="0"/>
              <a:buAutoNum type="arabicPeriod"/>
              <a:defRPr/>
            </a:pPr>
            <a:endParaRPr lang="en-US" sz="2400" kern="0" dirty="0">
              <a:latin typeface="+mn-lt"/>
              <a:sym typeface="Lucida Grande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defRPr/>
            </a:pPr>
            <a:r>
              <a:rPr lang="en-US" sz="2400" kern="0" dirty="0">
                <a:latin typeface="+mn-lt"/>
                <a:sym typeface="Lucida Grande"/>
              </a:rPr>
              <a:t>	HUBZones, WOSBs and 8(a) SBs </a:t>
            </a: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buFont typeface="Calibri" pitchFamily="34" charset="0"/>
              <a:buAutoNum type="arabicPeriod"/>
              <a:defRPr/>
            </a:pPr>
            <a:endParaRPr lang="en-US" sz="2400" kern="0" dirty="0">
              <a:latin typeface="+mn-lt"/>
              <a:sym typeface="Lucida Grande"/>
            </a:endParaRP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100000"/>
              <a:defRPr/>
            </a:pPr>
            <a:r>
              <a:rPr lang="en-US" sz="2400" kern="0" dirty="0">
                <a:latin typeface="+mn-lt"/>
                <a:sym typeface="Lucida Grande"/>
              </a:rPr>
              <a:t>	All others (including general small business)</a:t>
            </a:r>
          </a:p>
          <a:p>
            <a:pPr marL="609600" indent="-609600"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SzPct val="100000"/>
              <a:defRPr/>
            </a:pPr>
            <a:endParaRPr lang="en-US" sz="3200" kern="0" dirty="0">
              <a:solidFill>
                <a:schemeClr val="bg1"/>
              </a:solidFill>
              <a:latin typeface="Tahoma" pitchFamily="34" charset="0"/>
              <a:sym typeface="Lucida Grande"/>
            </a:endParaRPr>
          </a:p>
        </p:txBody>
      </p:sp>
      <p:sp>
        <p:nvSpPr>
          <p:cNvPr id="15365" name="Text Box 6">
            <a:extLst>
              <a:ext uri="{FF2B5EF4-FFF2-40B4-BE49-F238E27FC236}">
                <a16:creationId xmlns:a16="http://schemas.microsoft.com/office/drawing/2014/main" id="{1BEC5E45-6583-4D32-AFD2-338DB94DA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943600"/>
            <a:ext cx="3581400" cy="3077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accent2"/>
                </a:solidFill>
                <a:latin typeface="Tahoma" panose="020B0604030504040204" pitchFamily="34" charset="0"/>
              </a:rPr>
              <a:t>*P.L. 109-461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83AE0-B269-4BE0-AB22-EE1DD973F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Proposed</a:t>
            </a:r>
            <a:r>
              <a:rPr lang="en-US" sz="3200" dirty="0">
                <a:effectLst/>
              </a:rPr>
              <a:t> </a:t>
            </a:r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FY19 Budget for NRM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4695667-2300-43B1-9F82-4FCAE37FD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724400"/>
          </a:xfrm>
        </p:spPr>
        <p:txBody>
          <a:bodyPr/>
          <a:lstStyle/>
          <a:p>
            <a:pPr lvl="0"/>
            <a:r>
              <a:rPr lang="en-US" sz="2400" b="1" u="sng" dirty="0"/>
              <a:t>FY18/FY19 (Two Yr.):</a:t>
            </a:r>
            <a:r>
              <a:rPr lang="en-US" sz="2400" dirty="0"/>
              <a:t> Total Budget for FY19 projects: $</a:t>
            </a:r>
            <a:r>
              <a:rPr lang="en-US" sz="2400" b="1" u="sng" dirty="0"/>
              <a:t>31,565,240</a:t>
            </a:r>
          </a:p>
          <a:p>
            <a:pPr lvl="0"/>
            <a:endParaRPr lang="en-US" sz="2400" dirty="0"/>
          </a:p>
          <a:p>
            <a:pPr lvl="0"/>
            <a:r>
              <a:rPr lang="en-US" sz="2400" b="1" u="sng" dirty="0"/>
              <a:t>FY19 BASE (VERA) Budget: </a:t>
            </a:r>
            <a:r>
              <a:rPr lang="en-US" sz="2400" b="1" dirty="0"/>
              <a:t>$76,942,253 Oversubscribed Budget $100,024,929</a:t>
            </a:r>
          </a:p>
          <a:p>
            <a:pPr marL="136525" lvl="0" indent="0">
              <a:buNone/>
            </a:pPr>
            <a:endParaRPr lang="en-US" sz="2400" dirty="0"/>
          </a:p>
          <a:p>
            <a:pPr lvl="0"/>
            <a:r>
              <a:rPr lang="en-US" sz="2400" b="1" u="sng" dirty="0"/>
              <a:t>FY19 Plus Up Budget: </a:t>
            </a:r>
            <a:r>
              <a:rPr lang="en-US" sz="2400" b="1" dirty="0"/>
              <a:t>$3,534,900</a:t>
            </a:r>
            <a:endParaRPr lang="en-US" sz="2400" dirty="0"/>
          </a:p>
          <a:p>
            <a:pPr marL="136525" indent="0">
              <a:buFont typeface="Wingdings 2" panose="05020102010507070707" pitchFamily="18" charset="2"/>
              <a:buNone/>
            </a:pPr>
            <a:endParaRPr lang="en-US" altLang="en-US" sz="2400" dirty="0"/>
          </a:p>
          <a:p>
            <a:pPr marL="136525" indent="0">
              <a:buNone/>
            </a:pPr>
            <a:r>
              <a:rPr lang="en-US" altLang="en-US" sz="2400" dirty="0"/>
              <a:t>Veterans Equitable Resource Allocation (VERA)</a:t>
            </a:r>
          </a:p>
        </p:txBody>
      </p:sp>
    </p:spTree>
    <p:extLst>
      <p:ext uri="{BB962C8B-B14F-4D97-AF65-F5344CB8AC3E}">
        <p14:creationId xmlns:p14="http://schemas.microsoft.com/office/powerpoint/2010/main" val="3959808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AE699-F92F-408C-926A-54224B6A6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 algn="ctr">
              <a:defRPr/>
            </a:pPr>
            <a:r>
              <a:rPr 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Opportunities Forecast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AD911-F13E-4500-A953-EB01467D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800600"/>
          </a:xfrm>
        </p:spPr>
        <p:txBody>
          <a:bodyPr/>
          <a:lstStyle/>
          <a:p>
            <a:pPr>
              <a:buFont typeface="Wingdings 2" charset="0"/>
              <a:buChar char=""/>
              <a:defRPr/>
            </a:pPr>
            <a:r>
              <a:rPr lang="en-US" sz="2000" dirty="0">
                <a:ea typeface="ＭＳ Ｐゴシック" charset="0"/>
                <a:cs typeface="+mn-cs"/>
              </a:rPr>
              <a:t>All federal government agencies with budgets of $50M or greater to publish an annual forecast of contracting opportunities (FCO). </a:t>
            </a:r>
          </a:p>
          <a:p>
            <a:pPr>
              <a:buFont typeface="Wingdings 2" charset="0"/>
              <a:buChar char=""/>
              <a:defRPr/>
            </a:pPr>
            <a:endParaRPr lang="en-US" sz="2000" dirty="0">
              <a:ea typeface="ＭＳ Ｐゴシック" charset="0"/>
              <a:cs typeface="+mn-cs"/>
            </a:endParaRPr>
          </a:p>
          <a:p>
            <a:pPr>
              <a:buFont typeface="Wingdings 2" charset="0"/>
              <a:buChar char=""/>
              <a:defRPr/>
            </a:pPr>
            <a:r>
              <a:rPr lang="en-US" sz="2000" dirty="0">
                <a:ea typeface="ＭＳ Ｐゴシック" charset="0"/>
                <a:cs typeface="+mn-cs"/>
              </a:rPr>
              <a:t>All acquisitions expected to be $25K or greater should be reported to FCO. </a:t>
            </a:r>
          </a:p>
          <a:p>
            <a:pPr marL="136525" indent="0">
              <a:buFont typeface="Wingdings 2" charset="0"/>
              <a:buNone/>
              <a:defRPr/>
            </a:pPr>
            <a:endParaRPr lang="en-US" sz="2000" dirty="0">
              <a:ea typeface="ＭＳ Ｐゴシック" charset="0"/>
              <a:cs typeface="+mn-cs"/>
            </a:endParaRPr>
          </a:p>
          <a:p>
            <a:pPr>
              <a:buFont typeface="Wingdings 2" charset="0"/>
              <a:buChar char=""/>
              <a:defRPr/>
            </a:pPr>
            <a:r>
              <a:rPr lang="en-US" sz="2000" dirty="0">
                <a:ea typeface="ＭＳ Ｐゴシック" charset="0"/>
                <a:cs typeface="+mn-cs"/>
              </a:rPr>
              <a:t>At VA, FCO reporting requirements are enforced by the Office of Small Disadvantaged Business Utilization (OSDBU). </a:t>
            </a:r>
          </a:p>
          <a:p>
            <a:pPr marL="136525" indent="0">
              <a:buNone/>
              <a:defRPr/>
            </a:pPr>
            <a:endParaRPr lang="en-US" altLang="en-US" sz="2000" dirty="0"/>
          </a:p>
          <a:p>
            <a:pPr>
              <a:buFont typeface="Wingdings 2" charset="0"/>
              <a:buChar char=""/>
              <a:defRPr/>
            </a:pPr>
            <a:r>
              <a:rPr lang="en-US" altLang="en-US" sz="2000" dirty="0"/>
              <a:t>Federal Business Opportunities  list active federal opportunities for all federal agencies.  </a:t>
            </a:r>
            <a:r>
              <a:rPr lang="en-US" altLang="en-US" sz="2000" dirty="0">
                <a:hlinkClick r:id="rId2"/>
              </a:rPr>
              <a:t>www.fbo.gov</a:t>
            </a:r>
            <a:endParaRPr lang="en-US" altLang="en-US" sz="2000" dirty="0"/>
          </a:p>
          <a:p>
            <a:pPr marL="136525" indent="0">
              <a:buFont typeface="Wingdings 2" charset="0"/>
              <a:buNone/>
              <a:defRPr/>
            </a:pPr>
            <a:endParaRPr lang="en-US" sz="2000" dirty="0">
              <a:ea typeface="ＭＳ Ｐゴシック" charset="0"/>
              <a:cs typeface="+mn-cs"/>
              <a:hlinkClick r:id="rId3"/>
            </a:endParaRPr>
          </a:p>
          <a:p>
            <a:pPr marL="136525" indent="0">
              <a:buNone/>
              <a:defRPr/>
            </a:pPr>
            <a:r>
              <a:rPr lang="en-US" sz="2000" dirty="0">
                <a:ea typeface="ＭＳ Ｐゴシック" charset="0"/>
                <a:hlinkClick r:id="rId4"/>
              </a:rPr>
              <a:t>http://acquisition.gov/comp/procurement_forecasts/index.html</a:t>
            </a:r>
            <a:endParaRPr lang="en-US" sz="2000" dirty="0">
              <a:ea typeface="ＭＳ Ｐゴシック" charset="0"/>
            </a:endParaRPr>
          </a:p>
          <a:p>
            <a:pPr marL="136525" indent="0">
              <a:buFont typeface="Wingdings 2" charset="0"/>
              <a:buNone/>
              <a:defRPr/>
            </a:pPr>
            <a:r>
              <a:rPr lang="en-US" sz="2000" dirty="0">
                <a:ea typeface="ＭＳ Ｐゴシック" charset="0"/>
                <a:cs typeface="+mn-cs"/>
                <a:hlinkClick r:id="rId3"/>
              </a:rPr>
              <a:t>https://www.vendorportal.ecms.va.gov/eVP/fco/FCO.aspx</a:t>
            </a:r>
            <a:endParaRPr lang="en-US" sz="2000" dirty="0">
              <a:ea typeface="ＭＳ Ｐゴシック" charset="0"/>
              <a:cs typeface="+mn-cs"/>
            </a:endParaRPr>
          </a:p>
          <a:p>
            <a:pPr marL="136525" indent="0">
              <a:buFont typeface="Wingdings 2" charset="0"/>
              <a:buNone/>
              <a:defRPr/>
            </a:pPr>
            <a:endParaRPr lang="en-US" sz="2000" dirty="0">
              <a:ea typeface="ＭＳ Ｐゴシック" charset="0"/>
              <a:cs typeface="+mn-cs"/>
            </a:endParaRPr>
          </a:p>
          <a:p>
            <a:pPr>
              <a:buFont typeface="Wingdings 2" charset="0"/>
              <a:buChar char=""/>
              <a:defRPr/>
            </a:pPr>
            <a:endParaRPr lang="en-US" sz="2000" dirty="0">
              <a:ea typeface="ＭＳ Ｐゴシック" charset="0"/>
              <a:cs typeface="+mn-cs"/>
            </a:endParaRPr>
          </a:p>
          <a:p>
            <a:pPr>
              <a:buFont typeface="Wingdings 2" charset="0"/>
              <a:buChar char="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39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A8627C-FAF4-49A1-BDDC-A077EE43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3295"/>
            <a:ext cx="9144000" cy="529305"/>
          </a:xfrm>
        </p:spPr>
        <p:txBody>
          <a:bodyPr/>
          <a:lstStyle/>
          <a:p>
            <a:pPr algn="ctr"/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Forecast  of Opportunities - </a:t>
            </a:r>
            <a:r>
              <a:rPr lang="en-US" altLang="en-US" sz="3200" b="0" dirty="0" err="1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NRM</a:t>
            </a:r>
            <a:r>
              <a:rPr lang="en-US" altLang="en-US" sz="3200" b="0" dirty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Plus Ups</a:t>
            </a:r>
          </a:p>
        </p:txBody>
      </p:sp>
      <p:sp>
        <p:nvSpPr>
          <p:cNvPr id="25670" name="Slide Number Placeholder 5">
            <a:extLst>
              <a:ext uri="{FF2B5EF4-FFF2-40B4-BE49-F238E27FC236}">
                <a16:creationId xmlns:a16="http://schemas.microsoft.com/office/drawing/2014/main" id="{EBDFD7EC-DDA7-4323-B4EB-834A1E48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60CCC-8994-4DA0-9CD7-DE287D9B793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13" name="Content Placeholder 7">
            <a:extLst>
              <a:ext uri="{FF2B5EF4-FFF2-40B4-BE49-F238E27FC236}">
                <a16:creationId xmlns:a16="http://schemas.microsoft.com/office/drawing/2014/main" id="{8F5789F2-1190-489B-9099-ED4B7313F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290656"/>
              </p:ext>
            </p:extLst>
          </p:nvPr>
        </p:nvGraphicFramePr>
        <p:xfrm>
          <a:off x="10392" y="1748505"/>
          <a:ext cx="9143999" cy="5109495"/>
        </p:xfrm>
        <a:graphic>
          <a:graphicData uri="http://schemas.openxmlformats.org/drawingml/2006/table">
            <a:tbl>
              <a:tblPr/>
              <a:tblGrid>
                <a:gridCol w="385013">
                  <a:extLst>
                    <a:ext uri="{9D8B030D-6E8A-4147-A177-3AD203B41FA5}">
                      <a16:colId xmlns:a16="http://schemas.microsoft.com/office/drawing/2014/main" val="760755885"/>
                    </a:ext>
                  </a:extLst>
                </a:gridCol>
                <a:gridCol w="746925">
                  <a:extLst>
                    <a:ext uri="{9D8B030D-6E8A-4147-A177-3AD203B41FA5}">
                      <a16:colId xmlns:a16="http://schemas.microsoft.com/office/drawing/2014/main" val="540922898"/>
                    </a:ext>
                  </a:extLst>
                </a:gridCol>
                <a:gridCol w="992425">
                  <a:extLst>
                    <a:ext uri="{9D8B030D-6E8A-4147-A177-3AD203B41FA5}">
                      <a16:colId xmlns:a16="http://schemas.microsoft.com/office/drawing/2014/main" val="32982834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1237741234"/>
                    </a:ext>
                  </a:extLst>
                </a:gridCol>
                <a:gridCol w="4861773">
                  <a:extLst>
                    <a:ext uri="{9D8B030D-6E8A-4147-A177-3AD203B41FA5}">
                      <a16:colId xmlns:a16="http://schemas.microsoft.com/office/drawing/2014/main" val="4088276883"/>
                    </a:ext>
                  </a:extLst>
                </a:gridCol>
                <a:gridCol w="1104918">
                  <a:extLst>
                    <a:ext uri="{9D8B030D-6E8A-4147-A177-3AD203B41FA5}">
                      <a16:colId xmlns:a16="http://schemas.microsoft.com/office/drawing/2014/main" val="3299229978"/>
                    </a:ext>
                  </a:extLst>
                </a:gridCol>
              </a:tblGrid>
              <a:tr h="6453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Standard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Acquisition Strategy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Project MAGNITUDE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943345"/>
                  </a:ext>
                </a:extLst>
              </a:tr>
              <a:tr h="4238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Birmingham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Fire Alarm System, </a:t>
                      </a:r>
                      <a:r>
                        <a:rPr lang="en-US" sz="1400" u="none" strike="noStrike" dirty="0" err="1">
                          <a:effectLst/>
                        </a:rPr>
                        <a:t>Bldg</a:t>
                      </a:r>
                      <a:r>
                        <a:rPr lang="en-US" sz="1400" u="none" strike="noStrike" dirty="0">
                          <a:effectLst/>
                        </a:rPr>
                        <a:t>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5M – 10M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15315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Tuskegee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Access, Life Safety, and Electrical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</a:t>
                      </a:r>
                      <a:r>
                        <a:rPr lang="en-US" sz="1400" u="none" strike="noStrike" dirty="0">
                          <a:effectLst/>
                        </a:rPr>
                        <a:t> 120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664749"/>
                  </a:ext>
                </a:extLst>
              </a:tr>
              <a:tr h="3159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Columbia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Emergency Generator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Bldgs</a:t>
                      </a:r>
                      <a:r>
                        <a:rPr lang="en-US" sz="1400" u="none" strike="noStrike" dirty="0">
                          <a:effectLst/>
                        </a:rPr>
                        <a:t> 8, 22, and 103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39223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Atlanta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Electrical and Nurse Call System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</a:t>
                      </a:r>
                      <a:r>
                        <a:rPr lang="en-US" sz="1400" u="none" strike="noStrike" dirty="0">
                          <a:effectLst/>
                        </a:rPr>
                        <a:t>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1M – 2M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246567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Augusta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AHU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</a:t>
                      </a:r>
                      <a:r>
                        <a:rPr lang="en-US" sz="1400" u="none" strike="noStrike" dirty="0">
                          <a:effectLst/>
                        </a:rPr>
                        <a:t> 110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2M – 5M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29115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Dublin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Building Access Control and Site Security Deficiencies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2M – 5M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982758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Charleston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Site Security Deficiencies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08494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Tuscaloosa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Access Control and Site Security Deficiencies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50092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Atlanta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Main Tower Window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</a:t>
                      </a:r>
                      <a:r>
                        <a:rPr lang="en-US" sz="1400" u="none" strike="noStrike" dirty="0">
                          <a:effectLst/>
                        </a:rPr>
                        <a:t>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878654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Atlanta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FCA - Roof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Bldgs</a:t>
                      </a:r>
                      <a:r>
                        <a:rPr lang="en-US" sz="1400" u="none" strike="noStrike" dirty="0">
                          <a:effectLst/>
                        </a:rPr>
                        <a:t> 1 and T13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2M – 5M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87985"/>
                  </a:ext>
                </a:extLst>
              </a:tr>
              <a:tr h="4238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Charleston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Roof &amp;Lightning Protection Deficiencies, Main Hospital, &amp; Myrtle Beach </a:t>
                      </a:r>
                      <a:r>
                        <a:rPr lang="en-US" sz="1400" u="none" strike="noStrike" dirty="0" err="1">
                          <a:effectLst/>
                        </a:rPr>
                        <a:t>CBOC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200806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Augusta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and Replace Roofing Deficiencies (Uptown Division)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2M – 5M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461428"/>
                  </a:ext>
                </a:extLst>
              </a:tr>
              <a:tr h="3289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SDVOSB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Construction</a:t>
                      </a: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Columbia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Correct FCA Life Safety Deficiencies, </a:t>
                      </a:r>
                      <a:r>
                        <a:rPr lang="en-US" sz="1400" u="none" strike="noStrike" dirty="0" err="1">
                          <a:effectLst/>
                        </a:rPr>
                        <a:t>Bldgs</a:t>
                      </a:r>
                      <a:r>
                        <a:rPr lang="en-US" sz="1400" u="none" strike="noStrike" dirty="0">
                          <a:effectLst/>
                        </a:rPr>
                        <a:t> 100 and 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1M – 2M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366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17071</TotalTime>
  <Words>1815</Words>
  <Application>Microsoft Office PowerPoint</Application>
  <PresentationFormat>On-screen Show (4:3)</PresentationFormat>
  <Paragraphs>582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MS PGothic</vt:lpstr>
      <vt:lpstr>MS PGothic</vt:lpstr>
      <vt:lpstr>Arial</vt:lpstr>
      <vt:lpstr>Arial Black</vt:lpstr>
      <vt:lpstr>Calibri</vt:lpstr>
      <vt:lpstr>Lucida Grande</vt:lpstr>
      <vt:lpstr>Myriad Pro Semibold</vt:lpstr>
      <vt:lpstr>Tahoma</vt:lpstr>
      <vt:lpstr>Wingdings 2</vt:lpstr>
      <vt:lpstr>Office Theme</vt:lpstr>
      <vt:lpstr> NETWORK CONTRACTING OFFICE 7 </vt:lpstr>
      <vt:lpstr>Who We Are NCO 7</vt:lpstr>
      <vt:lpstr>VISN 7 Medical Centers</vt:lpstr>
      <vt:lpstr>PowerPoint Presentation</vt:lpstr>
      <vt:lpstr>CONSTRUCTION  SDVOSB/VOSB AWARDEE REQUIREMENTS</vt:lpstr>
      <vt:lpstr>PowerPoint Presentation</vt:lpstr>
      <vt:lpstr>Proposed FY19 Budget for NRM</vt:lpstr>
      <vt:lpstr>Opportunities Forecast</vt:lpstr>
      <vt:lpstr>Forecast  of Opportunities - NRM Plus Ups</vt:lpstr>
      <vt:lpstr>Forecast  of Opportunities - FY 19 BASE</vt:lpstr>
      <vt:lpstr>Forecast  of Opportunities - FY 19 BASE</vt:lpstr>
      <vt:lpstr>Forecast  of Opportunities - FY 19 BASE</vt:lpstr>
      <vt:lpstr>Forecast  of Opportunities - FY 19 BASE</vt:lpstr>
      <vt:lpstr>Forecast  of Opportunities - FY19 Base</vt:lpstr>
      <vt:lpstr>ISSUES/CONCERNS</vt:lpstr>
      <vt:lpstr> Important Web Sites</vt:lpstr>
      <vt:lpstr> Contact Information</vt:lpstr>
      <vt:lpstr>Questions</vt:lpstr>
    </vt:vector>
  </TitlesOfParts>
  <Company>DVA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vacoleneyt</dc:creator>
  <cp:lastModifiedBy>Beth Harris</cp:lastModifiedBy>
  <cp:revision>508</cp:revision>
  <dcterms:created xsi:type="dcterms:W3CDTF">2011-08-03T03:21:30Z</dcterms:created>
  <dcterms:modified xsi:type="dcterms:W3CDTF">2019-03-01T14:36:16Z</dcterms:modified>
</cp:coreProperties>
</file>