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9" r:id="rId3"/>
    <p:sldMasterId id="2147483663" r:id="rId4"/>
  </p:sldMasterIdLst>
  <p:notesMasterIdLst>
    <p:notesMasterId r:id="rId53"/>
  </p:notesMasterIdLst>
  <p:handoutMasterIdLst>
    <p:handoutMasterId r:id="rId54"/>
  </p:handoutMasterIdLst>
  <p:sldIdLst>
    <p:sldId id="307" r:id="rId5"/>
    <p:sldId id="326" r:id="rId6"/>
    <p:sldId id="363" r:id="rId7"/>
    <p:sldId id="364" r:id="rId8"/>
    <p:sldId id="325" r:id="rId9"/>
    <p:sldId id="305" r:id="rId10"/>
    <p:sldId id="306" r:id="rId11"/>
    <p:sldId id="339" r:id="rId12"/>
    <p:sldId id="356" r:id="rId13"/>
    <p:sldId id="357" r:id="rId14"/>
    <p:sldId id="358" r:id="rId15"/>
    <p:sldId id="359" r:id="rId16"/>
    <p:sldId id="360" r:id="rId17"/>
    <p:sldId id="361" r:id="rId18"/>
    <p:sldId id="362" r:id="rId19"/>
    <p:sldId id="308" r:id="rId20"/>
    <p:sldId id="309" r:id="rId21"/>
    <p:sldId id="310" r:id="rId22"/>
    <p:sldId id="311" r:id="rId23"/>
    <p:sldId id="312" r:id="rId24"/>
    <p:sldId id="313" r:id="rId25"/>
    <p:sldId id="314" r:id="rId26"/>
    <p:sldId id="315" r:id="rId27"/>
    <p:sldId id="338" r:id="rId28"/>
    <p:sldId id="329" r:id="rId29"/>
    <p:sldId id="330" r:id="rId30"/>
    <p:sldId id="331" r:id="rId31"/>
    <p:sldId id="332" r:id="rId32"/>
    <p:sldId id="333" r:id="rId33"/>
    <p:sldId id="334" r:id="rId34"/>
    <p:sldId id="335" r:id="rId35"/>
    <p:sldId id="336" r:id="rId36"/>
    <p:sldId id="337"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3" r:id="rId51"/>
    <p:sldId id="355"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0B"/>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4660"/>
  </p:normalViewPr>
  <p:slideViewPr>
    <p:cSldViewPr snapToGrid="0">
      <p:cViewPr varScale="1">
        <p:scale>
          <a:sx n="125" d="100"/>
          <a:sy n="125" d="100"/>
        </p:scale>
        <p:origin x="22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DF8B7FDC-CD0F-4520-9516-AFE280E0274A}" type="datetimeFigureOut">
              <a:rPr lang="en-US"/>
              <a:pPr>
                <a:defRPr/>
              </a:pPr>
              <a:t>3/4/2019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B36645E-DA62-442A-89BA-48FD3D65A0D4}" type="slidenum">
              <a:rPr lang="en-US"/>
              <a:pPr>
                <a:defRPr/>
              </a:pPr>
              <a:t>‹#›</a:t>
            </a:fld>
            <a:endParaRPr lang="en-US"/>
          </a:p>
        </p:txBody>
      </p:sp>
    </p:spTree>
    <p:extLst>
      <p:ext uri="{BB962C8B-B14F-4D97-AF65-F5344CB8AC3E}">
        <p14:creationId xmlns:p14="http://schemas.microsoft.com/office/powerpoint/2010/main" val="1526130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C1A0A-8116-49BD-935C-46D3E6F2F72B}" type="datetimeFigureOut">
              <a:rPr lang="en-US" smtClean="0"/>
              <a:t>3/4/2019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6CE21-D443-4247-9578-C98BE6990B7A}" type="slidenum">
              <a:rPr lang="en-US" smtClean="0"/>
              <a:t>‹#›</a:t>
            </a:fld>
            <a:endParaRPr lang="en-US"/>
          </a:p>
        </p:txBody>
      </p:sp>
    </p:spTree>
    <p:extLst>
      <p:ext uri="{BB962C8B-B14F-4D97-AF65-F5344CB8AC3E}">
        <p14:creationId xmlns:p14="http://schemas.microsoft.com/office/powerpoint/2010/main" val="39909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C6CE21-D443-4247-9578-C98BE6990B7A}" type="slidenum">
              <a:rPr lang="en-US" smtClean="0"/>
              <a:t>1</a:t>
            </a:fld>
            <a:endParaRPr lang="en-US"/>
          </a:p>
        </p:txBody>
      </p:sp>
    </p:spTree>
    <p:extLst>
      <p:ext uri="{BB962C8B-B14F-4D97-AF65-F5344CB8AC3E}">
        <p14:creationId xmlns:p14="http://schemas.microsoft.com/office/powerpoint/2010/main" val="48254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0" fontAlgn="base" hangingPunct="0">
              <a:spcBef>
                <a:spcPct val="30000"/>
              </a:spcBef>
              <a:spcAft>
                <a:spcPct val="0"/>
              </a:spcAft>
              <a:defRPr/>
            </a:pPr>
            <a:r>
              <a:rPr lang="en-US" dirty="0" smtClean="0"/>
              <a:t>Updated 16 Jan 2019 by Tony Cady</a:t>
            </a:r>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033479-0F01-432B-A2B2-B29941E71728}" type="slidenum">
              <a:rPr lang="en-US" smtClean="0">
                <a:solidFill>
                  <a:prstClr val="black"/>
                </a:solidFill>
              </a:rPr>
              <a:pPr/>
              <a:t>19</a:t>
            </a:fld>
            <a:endParaRPr lang="en-US" dirty="0" smtClean="0">
              <a:solidFill>
                <a:prstClr val="black"/>
              </a:solidFill>
            </a:endParaRPr>
          </a:p>
        </p:txBody>
      </p:sp>
    </p:spTree>
    <p:extLst>
      <p:ext uri="{BB962C8B-B14F-4D97-AF65-F5344CB8AC3E}">
        <p14:creationId xmlns:p14="http://schemas.microsoft.com/office/powerpoint/2010/main" val="487886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0" fontAlgn="base" hangingPunct="0">
              <a:spcBef>
                <a:spcPct val="30000"/>
              </a:spcBef>
              <a:spcAft>
                <a:spcPct val="0"/>
              </a:spcAft>
              <a:defRPr/>
            </a:pPr>
            <a:r>
              <a:rPr lang="en-US" dirty="0" smtClean="0"/>
              <a:t>Updated June 13, 2018, by: </a:t>
            </a:r>
            <a:r>
              <a:rPr lang="en-US" dirty="0" err="1" smtClean="0"/>
              <a:t>Eng</a:t>
            </a:r>
            <a:r>
              <a:rPr lang="en-US" dirty="0" smtClean="0"/>
              <a:t>: Sam Hong (New POC is Megan</a:t>
            </a:r>
            <a:r>
              <a:rPr lang="en-US" baseline="0" dirty="0" smtClean="0"/>
              <a:t> Williams and Steve Bath</a:t>
            </a:r>
            <a:r>
              <a:rPr lang="en-US" dirty="0" smtClean="0"/>
              <a:t>)</a:t>
            </a:r>
          </a:p>
          <a:p>
            <a:pPr defTabSz="931774" eaLnBrk="0" fontAlgn="base" hangingPunct="0">
              <a:spcBef>
                <a:spcPct val="30000"/>
              </a:spcBef>
              <a:spcAft>
                <a:spcPct val="0"/>
              </a:spcAft>
              <a:defRPr/>
            </a:pPr>
            <a:endParaRPr lang="en-US" dirty="0" smtClean="0"/>
          </a:p>
          <a:p>
            <a:r>
              <a:rPr lang="en-US" baseline="0" dirty="0" smtClean="0"/>
              <a:t>Confirmed by Jennifer Murphy Mason 21 June 18</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F006CEE-BFF5-45E8-9B66-E8833901947C}"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3066090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Updated</a:t>
            </a:r>
            <a:r>
              <a:rPr lang="en-US" baseline="0" dirty="0" smtClean="0"/>
              <a:t> 16 Jan 2019 by Tony Cady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Confirmed by Jennifer Murphy-Mason 21 June 18</a:t>
            </a:r>
            <a:endParaRPr lang="en-US" dirty="0" smtClean="0"/>
          </a:p>
        </p:txBody>
      </p:sp>
      <p:sp>
        <p:nvSpPr>
          <p:cNvPr id="4" name="Slide Number Placeholder 3"/>
          <p:cNvSpPr>
            <a:spLocks noGrp="1"/>
          </p:cNvSpPr>
          <p:nvPr>
            <p:ph type="sldNum" sz="quarter" idx="10"/>
          </p:nvPr>
        </p:nvSpPr>
        <p:spPr/>
        <p:txBody>
          <a:bodyPr/>
          <a:lstStyle/>
          <a:p>
            <a:pPr>
              <a:defRPr/>
            </a:pPr>
            <a:fld id="{EF006CEE-BFF5-45E8-9B66-E8833901947C}"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3261483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Updated</a:t>
            </a:r>
            <a:r>
              <a:rPr lang="en-US" baseline="0" dirty="0" smtClean="0"/>
              <a:t> 16 Jan 2019 by Tony Cady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Confirmed by Jennifer Murphy-Mason 21 June 18</a:t>
            </a:r>
            <a:endParaRPr lang="en-US" dirty="0" smtClean="0"/>
          </a:p>
        </p:txBody>
      </p:sp>
      <p:sp>
        <p:nvSpPr>
          <p:cNvPr id="4" name="Slide Number Placeholder 3"/>
          <p:cNvSpPr>
            <a:spLocks noGrp="1"/>
          </p:cNvSpPr>
          <p:nvPr>
            <p:ph type="sldNum" sz="quarter" idx="10"/>
          </p:nvPr>
        </p:nvSpPr>
        <p:spPr/>
        <p:txBody>
          <a:bodyPr/>
          <a:lstStyle/>
          <a:p>
            <a:pPr>
              <a:defRPr/>
            </a:pPr>
            <a:fld id="{EF006CEE-BFF5-45E8-9B66-E8833901947C}"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58339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Created and update by Jason </a:t>
            </a:r>
            <a:r>
              <a:rPr lang="en-US" dirty="0" err="1" smtClean="0"/>
              <a:t>Okane</a:t>
            </a:r>
            <a:r>
              <a:rPr lang="en-US" baseline="0" dirty="0" smtClean="0"/>
              <a:t> (OP) Jan. 18</a:t>
            </a:r>
            <a:r>
              <a:rPr lang="en-US" baseline="0" smtClean="0"/>
              <a:t>, 2019</a:t>
            </a:r>
            <a:endParaRPr lang="en-US" baseline="0"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Updated by Katie Kuehn 18 Oct 2018</a:t>
            </a:r>
            <a:endParaRPr lang="en-US" dirty="0"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033479-0F01-432B-A2B2-B29941E71728}" type="slidenum">
              <a:rPr lang="en-US" smtClean="0">
                <a:solidFill>
                  <a:prstClr val="black"/>
                </a:solidFill>
              </a:rPr>
              <a:pPr/>
              <a:t>23</a:t>
            </a:fld>
            <a:endParaRPr lang="en-US" dirty="0" smtClean="0">
              <a:solidFill>
                <a:prstClr val="black"/>
              </a:solidFill>
            </a:endParaRPr>
          </a:p>
        </p:txBody>
      </p:sp>
    </p:spTree>
    <p:extLst>
      <p:ext uri="{BB962C8B-B14F-4D97-AF65-F5344CB8AC3E}">
        <p14:creationId xmlns:p14="http://schemas.microsoft.com/office/powerpoint/2010/main" val="199771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First</a:t>
            </a:r>
            <a:r>
              <a:rPr lang="en-US" baseline="0" dirty="0" smtClean="0"/>
              <a:t> two procurements - </a:t>
            </a:r>
            <a:r>
              <a:rPr lang="en-US" dirty="0" smtClean="0"/>
              <a:t>AE services for Planning</a:t>
            </a:r>
            <a:r>
              <a:rPr lang="en-US" baseline="0" dirty="0" smtClean="0"/>
              <a:t>/Engineering Environmental</a:t>
            </a:r>
            <a:r>
              <a:rPr lang="en-US" dirty="0" smtClean="0"/>
              <a:t> will be replacement contracts for current REAT.  Area of responsibility will be Mobile</a:t>
            </a:r>
            <a:r>
              <a:rPr lang="en-US" baseline="0" dirty="0" smtClean="0"/>
              <a:t> District vice current contracts for SAD AOR.  Other districts in SAD may borrow capacity.</a:t>
            </a:r>
          </a:p>
          <a:p>
            <a:endParaRPr lang="en-US" baseline="0" dirty="0" smtClean="0"/>
          </a:p>
          <a:p>
            <a:r>
              <a:rPr lang="en-US" baseline="0" dirty="0" smtClean="0"/>
              <a:t>Last two procurements are interim REATs.  First to advertise will be Planning Environmental.</a:t>
            </a:r>
          </a:p>
          <a:p>
            <a:endParaRPr lang="en-US" baseline="0" dirty="0" smtClean="0"/>
          </a:p>
        </p:txBody>
      </p:sp>
      <p:sp>
        <p:nvSpPr>
          <p:cNvPr id="4" name="Slide Number Placeholder 3"/>
          <p:cNvSpPr>
            <a:spLocks noGrp="1"/>
          </p:cNvSpPr>
          <p:nvPr>
            <p:ph type="sldNum" sz="quarter" idx="10"/>
          </p:nvPr>
        </p:nvSpPr>
        <p:spPr/>
        <p:txBody>
          <a:bodyPr/>
          <a:lstStyle/>
          <a:p>
            <a:fld id="{06A0A3C6-4E22-46FB-836F-CA2C48EC4DC1}"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011839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 date to</a:t>
            </a:r>
            <a:r>
              <a:rPr lang="en-US" baseline="0" dirty="0" smtClean="0"/>
              <a:t> advertise </a:t>
            </a:r>
            <a:r>
              <a:rPr lang="en-US" dirty="0" smtClean="0"/>
              <a:t>AE Military Design</a:t>
            </a:r>
            <a:r>
              <a:rPr lang="en-US" baseline="0" dirty="0" smtClean="0"/>
              <a:t> solicitation will rely on remaining capacity which will be reviewed after 1 Oct 2018.</a:t>
            </a:r>
          </a:p>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924528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Dredging has different NAICS from vertical construction.</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920455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34</a:t>
            </a:fld>
            <a:endParaRPr lang="en-US"/>
          </a:p>
        </p:txBody>
      </p:sp>
    </p:spTree>
    <p:extLst>
      <p:ext uri="{BB962C8B-B14F-4D97-AF65-F5344CB8AC3E}">
        <p14:creationId xmlns:p14="http://schemas.microsoft.com/office/powerpoint/2010/main" val="1094171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35</a:t>
            </a:fld>
            <a:endParaRPr lang="en-US"/>
          </a:p>
        </p:txBody>
      </p:sp>
    </p:spTree>
    <p:extLst>
      <p:ext uri="{BB962C8B-B14F-4D97-AF65-F5344CB8AC3E}">
        <p14:creationId xmlns:p14="http://schemas.microsoft.com/office/powerpoint/2010/main" val="225214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defTabSz="948042">
              <a:defRPr/>
            </a:pPr>
            <a:fld id="{D8781144-BED9-4206-85CE-00FC2DFDA90C}" type="slidenum">
              <a:rPr lang="en-US" smtClean="0">
                <a:latin typeface="Arial" pitchFamily="34" charset="0"/>
              </a:rPr>
              <a:pPr defTabSz="948042">
                <a:defRPr/>
              </a:pPr>
              <a:t>2</a:t>
            </a:fld>
            <a:endParaRPr lang="en-US" dirty="0" smtClean="0">
              <a:latin typeface="Arial" pitchFamily="34" charset="0"/>
            </a:endParaRPr>
          </a:p>
        </p:txBody>
      </p:sp>
      <p:sp>
        <p:nvSpPr>
          <p:cNvPr id="68611" name="Rectangle 2"/>
          <p:cNvSpPr>
            <a:spLocks noGrp="1" noRot="1" noChangeAspect="1" noChangeArrowheads="1" noTextEdit="1"/>
          </p:cNvSpPr>
          <p:nvPr>
            <p:ph type="sldImg"/>
          </p:nvPr>
        </p:nvSpPr>
        <p:spPr>
          <a:xfrm>
            <a:off x="1222375" y="612775"/>
            <a:ext cx="4725988" cy="3543300"/>
          </a:xfrm>
          <a:ln/>
        </p:spPr>
      </p:sp>
      <p:sp>
        <p:nvSpPr>
          <p:cNvPr id="68612" name="Rectangle 3"/>
          <p:cNvSpPr>
            <a:spLocks noGrp="1" noChangeArrowheads="1"/>
          </p:cNvSpPr>
          <p:nvPr>
            <p:ph type="body" idx="1"/>
          </p:nvPr>
        </p:nvSpPr>
        <p:spPr>
          <a:xfrm>
            <a:off x="537465" y="4152392"/>
            <a:ext cx="6051446" cy="4816188"/>
          </a:xfrm>
          <a:noFill/>
          <a:ln/>
        </p:spPr>
        <p:txBody>
          <a:bodyPr lIns="93716" tIns="46859" rIns="93716" bIns="46859"/>
          <a:lstStyle/>
          <a:p>
            <a:pPr algn="l">
              <a:lnSpc>
                <a:spcPct val="100000"/>
              </a:lnSpc>
            </a:pPr>
            <a:endParaRPr lang="en-US" dirty="0">
              <a:latin typeface="Arial" pitchFamily="34" charset="0"/>
              <a:cs typeface="Arial" pitchFamily="34" charset="0"/>
            </a:endParaRPr>
          </a:p>
        </p:txBody>
      </p:sp>
    </p:spTree>
    <p:extLst>
      <p:ext uri="{BB962C8B-B14F-4D97-AF65-F5344CB8AC3E}">
        <p14:creationId xmlns:p14="http://schemas.microsoft.com/office/powerpoint/2010/main" val="2300667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36</a:t>
            </a:fld>
            <a:endParaRPr lang="en-US"/>
          </a:p>
        </p:txBody>
      </p:sp>
    </p:spTree>
    <p:extLst>
      <p:ext uri="{BB962C8B-B14F-4D97-AF65-F5344CB8AC3E}">
        <p14:creationId xmlns:p14="http://schemas.microsoft.com/office/powerpoint/2010/main" val="713113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37</a:t>
            </a:fld>
            <a:endParaRPr lang="en-US"/>
          </a:p>
        </p:txBody>
      </p:sp>
    </p:spTree>
    <p:extLst>
      <p:ext uri="{BB962C8B-B14F-4D97-AF65-F5344CB8AC3E}">
        <p14:creationId xmlns:p14="http://schemas.microsoft.com/office/powerpoint/2010/main" val="328107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38</a:t>
            </a:fld>
            <a:endParaRPr lang="en-US"/>
          </a:p>
        </p:txBody>
      </p:sp>
    </p:spTree>
    <p:extLst>
      <p:ext uri="{BB962C8B-B14F-4D97-AF65-F5344CB8AC3E}">
        <p14:creationId xmlns:p14="http://schemas.microsoft.com/office/powerpoint/2010/main" val="3221580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39</a:t>
            </a:fld>
            <a:endParaRPr lang="en-US"/>
          </a:p>
        </p:txBody>
      </p:sp>
    </p:spTree>
    <p:extLst>
      <p:ext uri="{BB962C8B-B14F-4D97-AF65-F5344CB8AC3E}">
        <p14:creationId xmlns:p14="http://schemas.microsoft.com/office/powerpoint/2010/main" val="95587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40</a:t>
            </a:fld>
            <a:endParaRPr lang="en-US"/>
          </a:p>
        </p:txBody>
      </p:sp>
    </p:spTree>
    <p:extLst>
      <p:ext uri="{BB962C8B-B14F-4D97-AF65-F5344CB8AC3E}">
        <p14:creationId xmlns:p14="http://schemas.microsoft.com/office/powerpoint/2010/main" val="3639306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41</a:t>
            </a:fld>
            <a:endParaRPr lang="en-US"/>
          </a:p>
        </p:txBody>
      </p:sp>
    </p:spTree>
    <p:extLst>
      <p:ext uri="{BB962C8B-B14F-4D97-AF65-F5344CB8AC3E}">
        <p14:creationId xmlns:p14="http://schemas.microsoft.com/office/powerpoint/2010/main" val="2209712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42</a:t>
            </a:fld>
            <a:endParaRPr lang="en-US"/>
          </a:p>
        </p:txBody>
      </p:sp>
    </p:spTree>
    <p:extLst>
      <p:ext uri="{BB962C8B-B14F-4D97-AF65-F5344CB8AC3E}">
        <p14:creationId xmlns:p14="http://schemas.microsoft.com/office/powerpoint/2010/main" val="675867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43</a:t>
            </a:fld>
            <a:endParaRPr lang="en-US"/>
          </a:p>
        </p:txBody>
      </p:sp>
    </p:spTree>
    <p:extLst>
      <p:ext uri="{BB962C8B-B14F-4D97-AF65-F5344CB8AC3E}">
        <p14:creationId xmlns:p14="http://schemas.microsoft.com/office/powerpoint/2010/main" val="3017698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44</a:t>
            </a:fld>
            <a:endParaRPr lang="en-US"/>
          </a:p>
        </p:txBody>
      </p:sp>
    </p:spTree>
    <p:extLst>
      <p:ext uri="{BB962C8B-B14F-4D97-AF65-F5344CB8AC3E}">
        <p14:creationId xmlns:p14="http://schemas.microsoft.com/office/powerpoint/2010/main" val="2819401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45</a:t>
            </a:fld>
            <a:endParaRPr lang="en-US"/>
          </a:p>
        </p:txBody>
      </p:sp>
    </p:spTree>
    <p:extLst>
      <p:ext uri="{BB962C8B-B14F-4D97-AF65-F5344CB8AC3E}">
        <p14:creationId xmlns:p14="http://schemas.microsoft.com/office/powerpoint/2010/main" val="384153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C6CE21-D443-4247-9578-C98BE6990B7A}" type="slidenum">
              <a:rPr lang="en-US" smtClean="0"/>
              <a:t>3</a:t>
            </a:fld>
            <a:endParaRPr lang="en-US"/>
          </a:p>
        </p:txBody>
      </p:sp>
    </p:spTree>
    <p:extLst>
      <p:ext uri="{BB962C8B-B14F-4D97-AF65-F5344CB8AC3E}">
        <p14:creationId xmlns:p14="http://schemas.microsoft.com/office/powerpoint/2010/main" val="3945664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46</a:t>
            </a:fld>
            <a:endParaRPr lang="en-US"/>
          </a:p>
        </p:txBody>
      </p:sp>
    </p:spTree>
    <p:extLst>
      <p:ext uri="{BB962C8B-B14F-4D97-AF65-F5344CB8AC3E}">
        <p14:creationId xmlns:p14="http://schemas.microsoft.com/office/powerpoint/2010/main" val="3896973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47</a:t>
            </a:fld>
            <a:endParaRPr lang="en-US"/>
          </a:p>
        </p:txBody>
      </p:sp>
    </p:spTree>
    <p:extLst>
      <p:ext uri="{BB962C8B-B14F-4D97-AF65-F5344CB8AC3E}">
        <p14:creationId xmlns:p14="http://schemas.microsoft.com/office/powerpoint/2010/main" val="1966987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289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3663" y="73025"/>
            <a:ext cx="4116387" cy="3087688"/>
          </a:xfrm>
        </p:spPr>
      </p:sp>
      <p:sp>
        <p:nvSpPr>
          <p:cNvPr id="4" name="Slide Number Placeholder 3"/>
          <p:cNvSpPr>
            <a:spLocks noGrp="1"/>
          </p:cNvSpPr>
          <p:nvPr>
            <p:ph type="sldNum" sz="quarter" idx="10"/>
          </p:nvPr>
        </p:nvSpPr>
        <p:spPr/>
        <p:txBody>
          <a:bodyPr/>
          <a:lstStyle/>
          <a:p>
            <a:fld id="{7355BDF0-8470-4B74-B10D-9616A6E61053}" type="slidenum">
              <a:rPr lang="en-US" smtClean="0"/>
              <a:t>6</a:t>
            </a:fld>
            <a:endParaRPr lang="en-US" dirty="0"/>
          </a:p>
        </p:txBody>
      </p:sp>
      <p:sp>
        <p:nvSpPr>
          <p:cNvPr id="6" name="Notes Placeholder 5"/>
          <p:cNvSpPr>
            <a:spLocks noGrp="1"/>
          </p:cNvSpPr>
          <p:nvPr>
            <p:ph type="body" sz="quarter" idx="11"/>
          </p:nvPr>
        </p:nvSpPr>
        <p:spPr>
          <a:xfrm>
            <a:off x="699134" y="3183931"/>
            <a:ext cx="5484218" cy="5511020"/>
          </a:xfrm>
        </p:spPr>
        <p:txBody>
          <a:bodyPr>
            <a:normAutofit/>
          </a:bodyPr>
          <a:lstStyle/>
          <a:p>
            <a:pPr>
              <a:lnSpc>
                <a:spcPct val="120000"/>
              </a:lnSpc>
            </a:pPr>
            <a:r>
              <a:rPr lang="en-US" sz="1200" dirty="0" smtClean="0"/>
              <a:t>Types </a:t>
            </a:r>
            <a:r>
              <a:rPr lang="en-US" sz="1200" dirty="0"/>
              <a:t>of work that will be available:</a:t>
            </a:r>
          </a:p>
          <a:p>
            <a:pPr>
              <a:lnSpc>
                <a:spcPct val="120000"/>
              </a:lnSpc>
            </a:pPr>
            <a:r>
              <a:rPr lang="en-US" sz="1200" b="1" dirty="0" smtClean="0">
                <a:solidFill>
                  <a:srgbClr val="000000"/>
                </a:solidFill>
              </a:rPr>
              <a:t>BUFFALO DISTRICT:  </a:t>
            </a:r>
            <a:r>
              <a:rPr lang="en-US" sz="1200" dirty="0" smtClean="0">
                <a:solidFill>
                  <a:srgbClr val="000000"/>
                </a:solidFill>
              </a:rPr>
              <a:t>Breakwater repairs, a dike repair, a pump station, and a harbor deepening.</a:t>
            </a:r>
          </a:p>
          <a:p>
            <a:pPr>
              <a:lnSpc>
                <a:spcPct val="120000"/>
              </a:lnSpc>
            </a:pPr>
            <a:r>
              <a:rPr lang="en-US" sz="1200" b="1" dirty="0" smtClean="0"/>
              <a:t>CHICAGO DISTRICT:  </a:t>
            </a:r>
            <a:r>
              <a:rPr lang="en-US" sz="1200" dirty="0" smtClean="0"/>
              <a:t>2 dredging projects and 2 jobs for pier work.</a:t>
            </a:r>
          </a:p>
          <a:p>
            <a:pPr>
              <a:lnSpc>
                <a:spcPct val="120000"/>
              </a:lnSpc>
            </a:pPr>
            <a:r>
              <a:rPr lang="en-US" sz="1200" b="1" dirty="0" smtClean="0"/>
              <a:t>DETROIT DISTRICT:  </a:t>
            </a:r>
            <a:r>
              <a:rPr lang="en-US" sz="1200" dirty="0" smtClean="0"/>
              <a:t>10 contracts for dredging, 3 for contaminated sediment capping, and 1 to replace gates and seals at the </a:t>
            </a:r>
            <a:r>
              <a:rPr lang="en-US" sz="1200" dirty="0" err="1" smtClean="0"/>
              <a:t>Kaukaune</a:t>
            </a:r>
            <a:r>
              <a:rPr lang="en-US" sz="1200" dirty="0" smtClean="0"/>
              <a:t> Dam on the Fox River in Wisconsin.</a:t>
            </a:r>
            <a:endParaRPr lang="en-US" sz="1200" dirty="0"/>
          </a:p>
          <a:p>
            <a:pPr>
              <a:lnSpc>
                <a:spcPct val="120000"/>
              </a:lnSpc>
            </a:pPr>
            <a:r>
              <a:rPr lang="en-US" sz="1200" b="1" dirty="0" smtClean="0">
                <a:solidFill>
                  <a:srgbClr val="000000"/>
                </a:solidFill>
              </a:rPr>
              <a:t>HUNTINGTON DISTRICT: </a:t>
            </a:r>
            <a:r>
              <a:rPr lang="en-US" sz="1200" dirty="0" smtClean="0">
                <a:solidFill>
                  <a:srgbClr val="000000"/>
                </a:solidFill>
              </a:rPr>
              <a:t> From replacing handrails at Dover Dam and shoreline erosion repair at Greenup Dam to installing solar panels at Grayson Lake and replacing sheaves on an emergency gate at Winfield Locks and Dam. </a:t>
            </a:r>
          </a:p>
          <a:p>
            <a:pPr>
              <a:lnSpc>
                <a:spcPct val="120000"/>
              </a:lnSpc>
            </a:pPr>
            <a:r>
              <a:rPr lang="en-US" sz="1200" b="1" dirty="0" smtClean="0">
                <a:solidFill>
                  <a:srgbClr val="000000"/>
                </a:solidFill>
              </a:rPr>
              <a:t>LOUISVILLE DISTRICT:  </a:t>
            </a:r>
            <a:r>
              <a:rPr lang="en-US" sz="1200" dirty="0" smtClean="0">
                <a:solidFill>
                  <a:srgbClr val="000000"/>
                </a:solidFill>
              </a:rPr>
              <a:t>5 contracts at Ft. Campbell, Kentucky, ranging from a multi-use helicopter training facility to an elementary school; 3 at Wright-Patterson Air Force Base; and various others, to include: building a dining facility, an Army Reserve Center, a new VA Medical facility, and an indoor small arms range.</a:t>
            </a:r>
          </a:p>
          <a:p>
            <a:pPr>
              <a:lnSpc>
                <a:spcPct val="120000"/>
              </a:lnSpc>
            </a:pPr>
            <a:r>
              <a:rPr lang="en-US" sz="1200" b="1" dirty="0" smtClean="0">
                <a:solidFill>
                  <a:srgbClr val="000000"/>
                </a:solidFill>
              </a:rPr>
              <a:t>NASHVILLE DISTRICT:  </a:t>
            </a:r>
            <a:r>
              <a:rPr lang="en-US" sz="1200" dirty="0" smtClean="0">
                <a:solidFill>
                  <a:srgbClr val="000000"/>
                </a:solidFill>
              </a:rPr>
              <a:t>5 in heavy construction, 3 in power &amp; communication &amp; related structures construction, and 2 in plumbing, heating and a/c related projects.</a:t>
            </a:r>
          </a:p>
          <a:p>
            <a:pPr>
              <a:lnSpc>
                <a:spcPct val="120000"/>
              </a:lnSpc>
            </a:pPr>
            <a:r>
              <a:rPr lang="en-US" sz="1200" b="1" dirty="0" smtClean="0">
                <a:solidFill>
                  <a:srgbClr val="000000"/>
                </a:solidFill>
              </a:rPr>
              <a:t>PITTSBURGH DISTRICT:  </a:t>
            </a:r>
            <a:r>
              <a:rPr lang="en-US" sz="1200" dirty="0" smtClean="0">
                <a:solidFill>
                  <a:srgbClr val="000000"/>
                </a:solidFill>
              </a:rPr>
              <a:t>2 streambank restoration projects, work on 2 dam repairs, and concrete repairs at 2 lock locations.</a:t>
            </a:r>
            <a:endParaRPr lang="en-US" sz="1200" dirty="0"/>
          </a:p>
        </p:txBody>
      </p:sp>
    </p:spTree>
    <p:extLst>
      <p:ext uri="{BB962C8B-B14F-4D97-AF65-F5344CB8AC3E}">
        <p14:creationId xmlns:p14="http://schemas.microsoft.com/office/powerpoint/2010/main" val="1596230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3663" y="73025"/>
            <a:ext cx="4116387" cy="3087688"/>
          </a:xfrm>
        </p:spPr>
      </p:sp>
      <p:sp>
        <p:nvSpPr>
          <p:cNvPr id="4" name="Slide Number Placeholder 3"/>
          <p:cNvSpPr>
            <a:spLocks noGrp="1"/>
          </p:cNvSpPr>
          <p:nvPr>
            <p:ph type="sldNum" sz="quarter" idx="10"/>
          </p:nvPr>
        </p:nvSpPr>
        <p:spPr/>
        <p:txBody>
          <a:bodyPr/>
          <a:lstStyle/>
          <a:p>
            <a:fld id="{7355BDF0-8470-4B74-B10D-9616A6E61053}" type="slidenum">
              <a:rPr lang="en-US" smtClean="0"/>
              <a:t>7</a:t>
            </a:fld>
            <a:endParaRPr lang="en-US" dirty="0"/>
          </a:p>
        </p:txBody>
      </p:sp>
      <p:sp>
        <p:nvSpPr>
          <p:cNvPr id="6" name="Notes Placeholder 5"/>
          <p:cNvSpPr>
            <a:spLocks noGrp="1"/>
          </p:cNvSpPr>
          <p:nvPr>
            <p:ph type="body" sz="quarter" idx="11"/>
          </p:nvPr>
        </p:nvSpPr>
        <p:spPr>
          <a:xfrm>
            <a:off x="699134" y="3183931"/>
            <a:ext cx="5484218" cy="5511020"/>
          </a:xfrm>
        </p:spPr>
        <p:txBody>
          <a:bodyPr>
            <a:normAutofit/>
          </a:bodyPr>
          <a:lstStyle/>
          <a:p>
            <a:pPr>
              <a:lnSpc>
                <a:spcPct val="120000"/>
              </a:lnSpc>
            </a:pPr>
            <a:r>
              <a:rPr lang="en-US" sz="1200" dirty="0" smtClean="0"/>
              <a:t>Types </a:t>
            </a:r>
            <a:r>
              <a:rPr lang="en-US" sz="1200" dirty="0"/>
              <a:t>of work that will be available:</a:t>
            </a:r>
          </a:p>
          <a:p>
            <a:pPr>
              <a:lnSpc>
                <a:spcPct val="120000"/>
              </a:lnSpc>
            </a:pPr>
            <a:r>
              <a:rPr lang="en-US" sz="1200" b="1" dirty="0" smtClean="0">
                <a:solidFill>
                  <a:srgbClr val="000000"/>
                </a:solidFill>
              </a:rPr>
              <a:t>BUFFALO DISTRICT:  </a:t>
            </a:r>
            <a:r>
              <a:rPr lang="en-US" sz="1200" dirty="0" smtClean="0">
                <a:solidFill>
                  <a:srgbClr val="000000"/>
                </a:solidFill>
              </a:rPr>
              <a:t>Breakwater repairs, a dike repair, a pump station, and a harbor deepening.</a:t>
            </a:r>
          </a:p>
          <a:p>
            <a:pPr>
              <a:lnSpc>
                <a:spcPct val="120000"/>
              </a:lnSpc>
            </a:pPr>
            <a:r>
              <a:rPr lang="en-US" sz="1200" b="1" dirty="0" smtClean="0"/>
              <a:t>CHICAGO DISTRICT:  </a:t>
            </a:r>
            <a:r>
              <a:rPr lang="en-US" sz="1200" dirty="0" smtClean="0"/>
              <a:t>2 dredging projects and 2 jobs for pier work.</a:t>
            </a:r>
          </a:p>
          <a:p>
            <a:pPr>
              <a:lnSpc>
                <a:spcPct val="120000"/>
              </a:lnSpc>
            </a:pPr>
            <a:r>
              <a:rPr lang="en-US" sz="1200" b="1" dirty="0" smtClean="0"/>
              <a:t>DETROIT DISTRICT:  </a:t>
            </a:r>
            <a:r>
              <a:rPr lang="en-US" sz="1200" dirty="0" smtClean="0"/>
              <a:t>10 contracts for dredging, 3 for contaminated sediment capping, and 1 to replace gates and seals at the </a:t>
            </a:r>
            <a:r>
              <a:rPr lang="en-US" sz="1200" dirty="0" err="1" smtClean="0"/>
              <a:t>Kaukaune</a:t>
            </a:r>
            <a:r>
              <a:rPr lang="en-US" sz="1200" dirty="0" smtClean="0"/>
              <a:t> Dam on the Fox River in Wisconsin.</a:t>
            </a:r>
            <a:endParaRPr lang="en-US" sz="1200" dirty="0"/>
          </a:p>
          <a:p>
            <a:pPr>
              <a:lnSpc>
                <a:spcPct val="120000"/>
              </a:lnSpc>
            </a:pPr>
            <a:r>
              <a:rPr lang="en-US" sz="1200" b="1" dirty="0" smtClean="0">
                <a:solidFill>
                  <a:srgbClr val="000000"/>
                </a:solidFill>
              </a:rPr>
              <a:t>HUNTINGTON DISTRICT: </a:t>
            </a:r>
            <a:r>
              <a:rPr lang="en-US" sz="1200" dirty="0" smtClean="0">
                <a:solidFill>
                  <a:srgbClr val="000000"/>
                </a:solidFill>
              </a:rPr>
              <a:t> From replacing handrails at Dover Dam and shoreline erosion repair at Greenup Dam to installing solar panels at Grayson Lake and replacing sheaves on an emergency gate at Winfield Locks and Dam. </a:t>
            </a:r>
          </a:p>
          <a:p>
            <a:pPr>
              <a:lnSpc>
                <a:spcPct val="120000"/>
              </a:lnSpc>
            </a:pPr>
            <a:r>
              <a:rPr lang="en-US" sz="1200" b="1" dirty="0" smtClean="0">
                <a:solidFill>
                  <a:srgbClr val="000000"/>
                </a:solidFill>
              </a:rPr>
              <a:t>LOUISVILLE DISTRICT:  </a:t>
            </a:r>
            <a:r>
              <a:rPr lang="en-US" sz="1200" dirty="0" smtClean="0">
                <a:solidFill>
                  <a:srgbClr val="000000"/>
                </a:solidFill>
              </a:rPr>
              <a:t>5 contracts at Ft. Campbell, Kentucky, ranging from a multi-use helicopter training facility to an elementary school; 3 at Wright-Patterson Air Force Base; and various others, to include: building a dining facility, an Army Reserve Center, a new VA Medical facility, and an indoor small arms range.</a:t>
            </a:r>
          </a:p>
          <a:p>
            <a:pPr>
              <a:lnSpc>
                <a:spcPct val="120000"/>
              </a:lnSpc>
            </a:pPr>
            <a:r>
              <a:rPr lang="en-US" sz="1200" b="1" dirty="0" smtClean="0">
                <a:solidFill>
                  <a:srgbClr val="000000"/>
                </a:solidFill>
              </a:rPr>
              <a:t>NASHVILLE DISTRICT:  </a:t>
            </a:r>
            <a:r>
              <a:rPr lang="en-US" sz="1200" dirty="0" smtClean="0">
                <a:solidFill>
                  <a:srgbClr val="000000"/>
                </a:solidFill>
              </a:rPr>
              <a:t>5 in heavy construction, 3 in power &amp; communication &amp; related structures construction, and 2 in plumbing, heating and a/c related projects.</a:t>
            </a:r>
          </a:p>
          <a:p>
            <a:pPr>
              <a:lnSpc>
                <a:spcPct val="120000"/>
              </a:lnSpc>
            </a:pPr>
            <a:r>
              <a:rPr lang="en-US" sz="1200" b="1" dirty="0" smtClean="0">
                <a:solidFill>
                  <a:srgbClr val="000000"/>
                </a:solidFill>
              </a:rPr>
              <a:t>PITTSBURGH DISTRICT:  </a:t>
            </a:r>
            <a:r>
              <a:rPr lang="en-US" sz="1200" dirty="0" smtClean="0">
                <a:solidFill>
                  <a:srgbClr val="000000"/>
                </a:solidFill>
              </a:rPr>
              <a:t>2 streambank restoration projects, work on 2 dam repairs, and concrete repairs at 2 lock locations.</a:t>
            </a:r>
            <a:endParaRPr lang="en-US" sz="1200" dirty="0"/>
          </a:p>
        </p:txBody>
      </p:sp>
    </p:spTree>
    <p:extLst>
      <p:ext uri="{BB962C8B-B14F-4D97-AF65-F5344CB8AC3E}">
        <p14:creationId xmlns:p14="http://schemas.microsoft.com/office/powerpoint/2010/main" val="3895106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lgn="just" defTabSz="931774" eaLnBrk="0" fontAlgn="base" hangingPunct="0">
              <a:spcBef>
                <a:spcPct val="30000"/>
              </a:spcBef>
              <a:spcAft>
                <a:spcPct val="0"/>
              </a:spcAft>
              <a:defRPr/>
            </a:pPr>
            <a:r>
              <a:rPr lang="en-US" dirty="0" smtClean="0"/>
              <a:t>Updated 17</a:t>
            </a:r>
            <a:r>
              <a:rPr lang="en-US" baseline="0" dirty="0" smtClean="0"/>
              <a:t> Oct 2018</a:t>
            </a:r>
            <a:r>
              <a:rPr lang="en-US" dirty="0" smtClean="0"/>
              <a:t> by Spencer Davis for CW PM</a:t>
            </a:r>
          </a:p>
          <a:p>
            <a:pPr algn="just" defTabSz="931774" eaLnBrk="0" fontAlgn="base" hangingPunct="0">
              <a:spcBef>
                <a:spcPct val="30000"/>
              </a:spcBef>
              <a:spcAft>
                <a:spcPct val="0"/>
              </a:spcAft>
              <a:defRPr/>
            </a:pPr>
            <a:endParaRPr lang="en-US" dirty="0" smtClean="0"/>
          </a:p>
          <a:p>
            <a:pPr algn="just" defTabSz="931774" eaLnBrk="0" fontAlgn="base" hangingPunct="0">
              <a:spcBef>
                <a:spcPct val="30000"/>
              </a:spcBef>
              <a:spcAft>
                <a:spcPct val="0"/>
              </a:spcAft>
              <a:defRPr/>
            </a:pPr>
            <a:r>
              <a:rPr lang="en-US" dirty="0" smtClean="0"/>
              <a:t>Updated 17 Oct 2018 by Roger Lafond and Katie Kuehn for OP</a:t>
            </a:r>
          </a:p>
          <a:p>
            <a:pPr defTabSz="931774" eaLnBrk="0" fontAlgn="base" hangingPunct="0">
              <a:spcBef>
                <a:spcPct val="30000"/>
              </a:spcBef>
              <a:spcAft>
                <a:spcPct val="0"/>
              </a:spcAft>
              <a:defRPr/>
            </a:pPr>
            <a:endParaRPr lang="en-US" dirty="0"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033479-0F01-432B-A2B2-B29941E71728}" type="slidenum">
              <a:rPr lang="en-US" smtClean="0">
                <a:solidFill>
                  <a:prstClr val="black"/>
                </a:solidFill>
              </a:rPr>
              <a:pPr/>
              <a:t>16</a:t>
            </a:fld>
            <a:endParaRPr lang="en-US" dirty="0" smtClean="0">
              <a:solidFill>
                <a:prstClr val="black"/>
              </a:solidFill>
            </a:endParaRPr>
          </a:p>
        </p:txBody>
      </p:sp>
    </p:spTree>
    <p:extLst>
      <p:ext uri="{BB962C8B-B14F-4D97-AF65-F5344CB8AC3E}">
        <p14:creationId xmlns:p14="http://schemas.microsoft.com/office/powerpoint/2010/main" val="792404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0" fontAlgn="base" hangingPunct="0">
              <a:spcBef>
                <a:spcPct val="30000"/>
              </a:spcBef>
              <a:spcAft>
                <a:spcPct val="0"/>
              </a:spcAft>
              <a:defRPr/>
            </a:pPr>
            <a:r>
              <a:rPr lang="en-US" dirty="0" smtClean="0"/>
              <a:t>Updated 16</a:t>
            </a:r>
            <a:r>
              <a:rPr lang="en-US" baseline="0" dirty="0" smtClean="0"/>
              <a:t> Jan 2019</a:t>
            </a:r>
            <a:r>
              <a:rPr lang="en-US" dirty="0" smtClean="0"/>
              <a:t> by Tony Cady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033479-0F01-432B-A2B2-B29941E71728}" type="slidenum">
              <a:rPr lang="en-US" smtClean="0">
                <a:solidFill>
                  <a:prstClr val="black"/>
                </a:solidFill>
              </a:rPr>
              <a:pPr/>
              <a:t>17</a:t>
            </a:fld>
            <a:endParaRPr lang="en-US" dirty="0" smtClean="0">
              <a:solidFill>
                <a:prstClr val="black"/>
              </a:solidFill>
            </a:endParaRPr>
          </a:p>
        </p:txBody>
      </p:sp>
    </p:spTree>
    <p:extLst>
      <p:ext uri="{BB962C8B-B14F-4D97-AF65-F5344CB8AC3E}">
        <p14:creationId xmlns:p14="http://schemas.microsoft.com/office/powerpoint/2010/main" val="2090134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eaLnBrk="0" fontAlgn="base" hangingPunct="0">
              <a:spcBef>
                <a:spcPct val="30000"/>
              </a:spcBef>
              <a:spcAft>
                <a:spcPct val="0"/>
              </a:spcAft>
              <a:defRPr/>
            </a:pPr>
            <a:r>
              <a:rPr lang="en-US" dirty="0" smtClean="0"/>
              <a:t>Updated 16 Jan</a:t>
            </a:r>
            <a:r>
              <a:rPr lang="en-US" baseline="0" dirty="0" smtClean="0"/>
              <a:t> 2019</a:t>
            </a:r>
            <a:r>
              <a:rPr lang="en-US" dirty="0" smtClean="0"/>
              <a:t> by Tony Cady</a:t>
            </a:r>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033479-0F01-432B-A2B2-B29941E71728}" type="slidenum">
              <a:rPr lang="en-US" smtClean="0">
                <a:solidFill>
                  <a:prstClr val="black"/>
                </a:solidFill>
              </a:rPr>
              <a:pPr/>
              <a:t>18</a:t>
            </a:fld>
            <a:endParaRPr lang="en-US" dirty="0" smtClean="0">
              <a:solidFill>
                <a:prstClr val="black"/>
              </a:solidFill>
            </a:endParaRPr>
          </a:p>
        </p:txBody>
      </p:sp>
    </p:spTree>
    <p:extLst>
      <p:ext uri="{BB962C8B-B14F-4D97-AF65-F5344CB8AC3E}">
        <p14:creationId xmlns:p14="http://schemas.microsoft.com/office/powerpoint/2010/main" val="130177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2192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1524000"/>
            <a:ext cx="5029200" cy="11430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Box 3"/>
          <p:cNvSpPr txBox="1"/>
          <p:nvPr userDrawn="1"/>
        </p:nvSpPr>
        <p:spPr>
          <a:xfrm>
            <a:off x="244927" y="4671919"/>
            <a:ext cx="4068817" cy="410369"/>
          </a:xfrm>
          <a:prstGeom prst="rect">
            <a:avLst/>
          </a:prstGeom>
          <a:noFill/>
          <a:effectLst>
            <a:outerShdw blurRad="63500" dir="2700000" algn="tl" rotWithShape="0">
              <a:schemeClr val="bg1"/>
            </a:outerShdw>
          </a:effectLst>
        </p:spPr>
        <p:txBody>
          <a:bodyPr wrap="square" lIns="0" tIns="0" rIns="0" bIns="0" rtlCol="0">
            <a:spAutoFit/>
          </a:bodyPr>
          <a:lstStyle/>
          <a:p>
            <a:pPr algn="l" fontAlgn="base">
              <a:lnSpc>
                <a:spcPts val="1600"/>
              </a:lnSpc>
              <a:spcBef>
                <a:spcPct val="0"/>
              </a:spcBef>
              <a:spcAft>
                <a:spcPct val="0"/>
              </a:spcAft>
            </a:pPr>
            <a:r>
              <a:rPr lang="en-US" sz="1400" i="1" dirty="0" smtClean="0">
                <a:solidFill>
                  <a:srgbClr val="CC0000"/>
                </a:solidFill>
                <a:latin typeface="Arial Black" pitchFamily="34" charset="0"/>
              </a:rPr>
              <a:t>Trusted Partners Delivering Value Today for a Better Tomorrow</a:t>
            </a:r>
            <a:endParaRPr lang="en-US" sz="1400" i="1" dirty="0">
              <a:solidFill>
                <a:srgbClr val="CC0000"/>
              </a:solidFill>
              <a:latin typeface="Arial Black" pitchFamily="34" charset="0"/>
            </a:endParaRPr>
          </a:p>
        </p:txBody>
      </p:sp>
      <p:sp>
        <p:nvSpPr>
          <p:cNvPr id="6" name="TextBox 5"/>
          <p:cNvSpPr txBox="1"/>
          <p:nvPr userDrawn="1"/>
        </p:nvSpPr>
        <p:spPr>
          <a:xfrm>
            <a:off x="8809264" y="6627168"/>
            <a:ext cx="334736" cy="230832"/>
          </a:xfrm>
          <a:prstGeom prst="rect">
            <a:avLst/>
          </a:prstGeom>
          <a:noFill/>
        </p:spPr>
        <p:txBody>
          <a:bodyPr wrap="square" rtlCol="0">
            <a:spAutoFit/>
          </a:bodyPr>
          <a:lstStyle/>
          <a:p>
            <a:fld id="{82D15EDD-0204-4CF1-976E-2D17C729DD79}" type="slidenum">
              <a:rPr lang="en-US" sz="900" smtClean="0"/>
              <a:t>‹#›</a:t>
            </a:fld>
            <a:endParaRPr lang="en-US" sz="900"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076"/>
            <a:ext cx="8229600" cy="46499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4"/>
          </p:nvPr>
        </p:nvSpPr>
        <p:spPr>
          <a:xfrm>
            <a:off x="8419606" y="6445612"/>
            <a:ext cx="380010" cy="287697"/>
          </a:xfrm>
          <a:prstGeom prst="rect">
            <a:avLst/>
          </a:prstGeom>
          <a:ln/>
        </p:spPr>
        <p:txBody>
          <a:bodyPr/>
          <a:lstStyle>
            <a:lvl1pPr algn="r">
              <a:defRPr sz="1200"/>
            </a:lvl1pPr>
          </a:lstStyle>
          <a:p>
            <a:pPr>
              <a:defRPr/>
            </a:pPr>
            <a:fld id="{DA7BB40E-9881-487A-A4A3-C77188D669C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24762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01573CB-E822-414D-BB0A-6DD3A83F68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9700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17270" y="228924"/>
            <a:ext cx="6880860" cy="943280"/>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393192"/>
            <a:ext cx="8382000" cy="4718049"/>
          </a:xfrm>
          <a:prstGeom prst="rect">
            <a:avLst/>
          </a:prstGeom>
          <a:noFill/>
          <a:ln w="9525">
            <a:noFill/>
            <a:miter lim="800000"/>
            <a:headEnd/>
            <a:tailEnd/>
          </a:ln>
        </p:spPr>
        <p:txBody>
          <a:bodyPr numCol="2"/>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81140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28700" y="228924"/>
            <a:ext cx="6880860" cy="928040"/>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393192"/>
            <a:ext cx="8382000" cy="4718049"/>
          </a:xfrm>
          <a:prstGeom prst="rect">
            <a:avLst/>
          </a:prstGeom>
          <a:noFill/>
          <a:ln w="9525">
            <a:noFill/>
            <a:miter lim="800000"/>
            <a:headEnd/>
            <a:tailEnd/>
          </a:ln>
        </p:spPr>
        <p:txBody>
          <a:bodyPr/>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02558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6"/>
            <a:ext cx="8382000" cy="1285875"/>
          </a:xfrm>
          <a:prstGeom prst="rect">
            <a:avLst/>
          </a:prstGeom>
          <a:noFill/>
          <a:ln w="9525">
            <a:noFill/>
            <a:miter lim="800000"/>
            <a:headEnd/>
            <a:tailEnd/>
          </a:ln>
        </p:spPr>
        <p:txBody>
          <a:bodyPr anchor="b"/>
          <a:lstStyle>
            <a:lvl1pPr>
              <a:defRPr sz="2025"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89952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28700" y="228924"/>
            <a:ext cx="6880860" cy="928040"/>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393192"/>
            <a:ext cx="8382000" cy="4718049"/>
          </a:xfrm>
          <a:prstGeom prst="rect">
            <a:avLst/>
          </a:prstGeom>
          <a:noFill/>
          <a:ln w="9525">
            <a:noFill/>
            <a:miter lim="800000"/>
            <a:headEnd/>
            <a:tailEnd/>
          </a:ln>
        </p:spPr>
        <p:txBody>
          <a:bodyPr/>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50532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17270" y="228924"/>
            <a:ext cx="6880860" cy="943280"/>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393192"/>
            <a:ext cx="8382000" cy="4718049"/>
          </a:xfrm>
          <a:prstGeom prst="rect">
            <a:avLst/>
          </a:prstGeom>
          <a:noFill/>
          <a:ln w="9525">
            <a:noFill/>
            <a:miter lim="800000"/>
            <a:headEnd/>
            <a:tailEnd/>
          </a:ln>
        </p:spPr>
        <p:txBody>
          <a:bodyPr numCol="2"/>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03478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40130" y="228924"/>
            <a:ext cx="6869430" cy="973760"/>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04800" y="1408432"/>
            <a:ext cx="8382000" cy="4718049"/>
          </a:xfrm>
          <a:prstGeom prst="rect">
            <a:avLst/>
          </a:prstGeom>
          <a:noFill/>
          <a:ln w="9525">
            <a:noFill/>
            <a:miter lim="800000"/>
            <a:headEnd/>
            <a:tailEnd/>
          </a:ln>
        </p:spPr>
        <p:txBody>
          <a:bodyPr numCol="3"/>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15701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51560" y="228922"/>
            <a:ext cx="6846570" cy="783263"/>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54330" y="1354456"/>
            <a:ext cx="8446770" cy="5000624"/>
          </a:xfrm>
          <a:prstGeom prst="rect">
            <a:avLst/>
          </a:prstGeom>
          <a:noFill/>
          <a:ln w="9525">
            <a:noFill/>
            <a:miter lim="800000"/>
            <a:headEnd/>
            <a:tailEnd/>
          </a:ln>
        </p:spPr>
        <p:txBody>
          <a:bodyPr numCol="1"/>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54748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595">
          <p15:clr>
            <a:srgbClr val="FBAE40"/>
          </p15:clr>
        </p15:guide>
        <p15:guide id="4294967295" orient="horz" pos="5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28700" y="228922"/>
            <a:ext cx="6858000" cy="929319"/>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54330" y="1323976"/>
            <a:ext cx="8446770" cy="5000624"/>
          </a:xfrm>
          <a:prstGeom prst="rect">
            <a:avLst/>
          </a:prstGeom>
          <a:noFill/>
          <a:ln w="9525">
            <a:noFill/>
            <a:miter lim="800000"/>
            <a:headEnd/>
            <a:tailEnd/>
          </a:ln>
        </p:spPr>
        <p:txBody>
          <a:bodyPr numCol="2"/>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8512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595">
          <p15:clr>
            <a:srgbClr val="FBAE40"/>
          </p15:clr>
        </p15:guide>
        <p15:guide id="4294967295" orient="horz" pos="5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4"/>
          </p:nvPr>
        </p:nvSpPr>
        <p:spPr>
          <a:xfrm>
            <a:off x="4379612" y="6492875"/>
            <a:ext cx="381000" cy="365125"/>
          </a:xfrm>
          <a:prstGeom prst="rect">
            <a:avLst/>
          </a:prstGeom>
        </p:spPr>
        <p:txBody>
          <a:bodyPr/>
          <a:lstStyle>
            <a:lvl1pPr>
              <a:defRPr sz="1200">
                <a:solidFill>
                  <a:schemeClr val="tx1"/>
                </a:solidFill>
                <a:effectLst>
                  <a:outerShdw blurRad="38100" dist="38100" dir="2700000" algn="tl">
                    <a:srgbClr val="000000">
                      <a:alpha val="43137"/>
                    </a:srgbClr>
                  </a:outerShdw>
                </a:effectLst>
              </a:defRPr>
            </a:lvl1pPr>
          </a:lstStyle>
          <a:p>
            <a:fld id="{9E5D938B-F184-44DA-A135-DDBA121A8C78}" type="slidenum">
              <a:rPr lang="en-US" smtClean="0"/>
              <a:pPr/>
              <a:t>‹#›</a:t>
            </a:fld>
            <a:endParaRPr lang="en-US" dirty="0"/>
          </a:p>
        </p:txBody>
      </p:sp>
    </p:spTree>
    <p:extLst>
      <p:ext uri="{BB962C8B-B14F-4D97-AF65-F5344CB8AC3E}">
        <p14:creationId xmlns:p14="http://schemas.microsoft.com/office/powerpoint/2010/main" val="3967267544"/>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28700" y="228922"/>
            <a:ext cx="6880860" cy="944559"/>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73380" y="1369696"/>
            <a:ext cx="8382000" cy="5000624"/>
          </a:xfrm>
          <a:prstGeom prst="rect">
            <a:avLst/>
          </a:prstGeom>
          <a:noFill/>
          <a:ln w="9525">
            <a:noFill/>
            <a:miter lim="800000"/>
            <a:headEnd/>
            <a:tailEnd/>
          </a:ln>
        </p:spPr>
        <p:txBody>
          <a:bodyPr numCol="3"/>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87348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595">
          <p15:clr>
            <a:srgbClr val="FBAE40"/>
          </p15:clr>
        </p15:guide>
        <p15:guide id="4294967295"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28700" y="228922"/>
            <a:ext cx="6869430" cy="883599"/>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499117" y="6108699"/>
            <a:ext cx="6353175" cy="328296"/>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solidFill>
                  <a:srgbClr val="000000"/>
                </a:solidFill>
              </a:rPr>
              <a:pPr/>
              <a:t>‹#›</a:t>
            </a:fld>
            <a:endParaRPr lang="en-US">
              <a:solidFill>
                <a:srgbClr val="000000"/>
              </a:solidFill>
            </a:endParaRPr>
          </a:p>
        </p:txBody>
      </p:sp>
      <p:sp>
        <p:nvSpPr>
          <p:cNvPr id="3" name="Picture Placeholder 2"/>
          <p:cNvSpPr>
            <a:spLocks noGrp="1"/>
          </p:cNvSpPr>
          <p:nvPr>
            <p:ph type="pic" sz="quarter" idx="12"/>
          </p:nvPr>
        </p:nvSpPr>
        <p:spPr>
          <a:xfrm>
            <a:off x="480060" y="1354456"/>
            <a:ext cx="8206740" cy="4619625"/>
          </a:xfrm>
          <a:prstGeom prst="rect">
            <a:avLst/>
          </a:prstGeom>
        </p:spPr>
        <p:txBody>
          <a:bodyPr/>
          <a:lstStyle/>
          <a:p>
            <a:endParaRPr lang="en-US"/>
          </a:p>
        </p:txBody>
      </p:sp>
    </p:spTree>
    <p:extLst>
      <p:ext uri="{BB962C8B-B14F-4D97-AF65-F5344CB8AC3E}">
        <p14:creationId xmlns:p14="http://schemas.microsoft.com/office/powerpoint/2010/main" val="32066700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595">
          <p15:clr>
            <a:srgbClr val="FBAE40"/>
          </p15:clr>
        </p15:guide>
        <p15:guide id="4294967295"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28700" y="228924"/>
            <a:ext cx="6869430" cy="973758"/>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96240" y="1408430"/>
            <a:ext cx="4091940" cy="4718051"/>
          </a:xfrm>
          <a:prstGeom prst="rect">
            <a:avLst/>
          </a:prstGeo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663440" y="1408430"/>
            <a:ext cx="4091940" cy="4718051"/>
          </a:xfrm>
          <a:prstGeom prst="rect">
            <a:avLst/>
          </a:prstGeo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66165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40130" y="228927"/>
            <a:ext cx="6858000" cy="1070161"/>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6" name="Text Placeholder 3"/>
          <p:cNvSpPr>
            <a:spLocks noGrp="1"/>
          </p:cNvSpPr>
          <p:nvPr>
            <p:ph type="body" sz="quarter" idx="3"/>
          </p:nvPr>
        </p:nvSpPr>
        <p:spPr>
          <a:xfrm>
            <a:off x="4617720" y="1459114"/>
            <a:ext cx="4114800" cy="663267"/>
          </a:xfrm>
          <a:prstGeom prst="rect">
            <a:avLst/>
          </a:prstGeom>
        </p:spPr>
        <p:txBody>
          <a:bodyPr bIns="0" anchor="b"/>
          <a:lstStyle>
            <a:lvl1pPr>
              <a:defRPr sz="1013">
                <a:solidFill>
                  <a:schemeClr val="tx1">
                    <a:lumMod val="75000"/>
                    <a:lumOff val="25000"/>
                  </a:schemeClr>
                </a:solidFill>
              </a:defRPr>
            </a:lvl1pPr>
          </a:lstStyle>
          <a:p>
            <a:pPr lvl="0"/>
            <a:r>
              <a:rPr lang="en-US" dirty="0"/>
              <a:t>Click to edit Master text styles</a:t>
            </a:r>
          </a:p>
        </p:txBody>
      </p:sp>
      <p:sp>
        <p:nvSpPr>
          <p:cNvPr id="9" name="Text Placeholder 3"/>
          <p:cNvSpPr>
            <a:spLocks noGrp="1"/>
          </p:cNvSpPr>
          <p:nvPr>
            <p:ph type="body" sz="quarter" idx="13"/>
          </p:nvPr>
        </p:nvSpPr>
        <p:spPr>
          <a:xfrm>
            <a:off x="350520" y="1459119"/>
            <a:ext cx="4114800" cy="666241"/>
          </a:xfrm>
          <a:prstGeom prst="rect">
            <a:avLst/>
          </a:prstGeom>
        </p:spPr>
        <p:txBody>
          <a:bodyPr bIns="0" anchor="b"/>
          <a:lstStyle>
            <a:lvl1pPr>
              <a:defRPr sz="1013">
                <a:solidFill>
                  <a:schemeClr val="tx1">
                    <a:lumMod val="75000"/>
                    <a:lumOff val="25000"/>
                  </a:schemeClr>
                </a:solidFill>
              </a:defRPr>
            </a:lvl1pPr>
          </a:lstStyle>
          <a:p>
            <a:pPr lvl="0"/>
            <a:r>
              <a:rPr lang="en-US" dirty="0"/>
              <a:t>Click to edit Master text styles</a:t>
            </a:r>
          </a:p>
        </p:txBody>
      </p:sp>
      <p:sp>
        <p:nvSpPr>
          <p:cNvPr id="3" name="Content Placeholder 2"/>
          <p:cNvSpPr>
            <a:spLocks noGrp="1"/>
          </p:cNvSpPr>
          <p:nvPr>
            <p:ph sz="quarter" idx="15"/>
          </p:nvPr>
        </p:nvSpPr>
        <p:spPr>
          <a:xfrm>
            <a:off x="350520" y="2209800"/>
            <a:ext cx="4114800" cy="3962400"/>
          </a:xfrm>
          <a:prstGeom prst="rect">
            <a:avLst/>
          </a:prstGeom>
        </p:spPr>
        <p:txBody>
          <a:bodyPr tIns="0"/>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617720" y="2209800"/>
            <a:ext cx="4114800" cy="3962400"/>
          </a:xfrm>
          <a:prstGeom prst="rect">
            <a:avLst/>
          </a:prstGeom>
        </p:spPr>
        <p:txBody>
          <a:bodyPr tIns="0"/>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352659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51560" y="228924"/>
            <a:ext cx="6846570" cy="973758"/>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27667" y="1408430"/>
            <a:ext cx="2695575" cy="4718051"/>
          </a:xfrm>
          <a:prstGeom prst="rect">
            <a:avLst/>
          </a:prstGeo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118490" y="1408430"/>
            <a:ext cx="5591175" cy="4718051"/>
          </a:xfrm>
          <a:prstGeom prst="rect">
            <a:avLst/>
          </a:prstGeo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753016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40130" y="228925"/>
            <a:ext cx="6858000" cy="943915"/>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3" name="Content Placeholder 2"/>
          <p:cNvSpPr>
            <a:spLocks noGrp="1"/>
          </p:cNvSpPr>
          <p:nvPr>
            <p:ph sz="quarter" idx="15"/>
          </p:nvPr>
        </p:nvSpPr>
        <p:spPr>
          <a:xfrm>
            <a:off x="316230" y="1423671"/>
            <a:ext cx="4114800" cy="2286000"/>
          </a:xfrm>
          <a:prstGeom prst="rect">
            <a:avLst/>
          </a:prstGeo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583430" y="1423671"/>
            <a:ext cx="4114800" cy="2286000"/>
          </a:xfrm>
          <a:prstGeom prst="rect">
            <a:avLst/>
          </a:prstGeo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solidFill>
                  <a:srgbClr val="000000"/>
                </a:solidFill>
              </a:rPr>
              <a:pPr/>
              <a:t>‹#›</a:t>
            </a:fld>
            <a:endParaRPr lang="en-US">
              <a:solidFill>
                <a:srgbClr val="000000"/>
              </a:solidFill>
            </a:endParaRPr>
          </a:p>
        </p:txBody>
      </p:sp>
      <p:sp>
        <p:nvSpPr>
          <p:cNvPr id="6" name="Content Placeholder 2"/>
          <p:cNvSpPr>
            <a:spLocks noGrp="1"/>
          </p:cNvSpPr>
          <p:nvPr>
            <p:ph sz="quarter" idx="18"/>
          </p:nvPr>
        </p:nvSpPr>
        <p:spPr>
          <a:xfrm>
            <a:off x="316230" y="3795395"/>
            <a:ext cx="4114800" cy="2286000"/>
          </a:xfrm>
          <a:prstGeom prst="rect">
            <a:avLst/>
          </a:prstGeo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quarter" idx="19"/>
          </p:nvPr>
        </p:nvSpPr>
        <p:spPr>
          <a:xfrm>
            <a:off x="4583430" y="3795395"/>
            <a:ext cx="4114800" cy="2286000"/>
          </a:xfrm>
          <a:prstGeom prst="rect">
            <a:avLst/>
          </a:prstGeo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92430" y="3778886"/>
            <a:ext cx="838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04325" y="1423676"/>
            <a:ext cx="0" cy="4657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48555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28700" y="228922"/>
            <a:ext cx="6858000" cy="944559"/>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solidFill>
                  <a:srgbClr val="000000"/>
                </a:solidFill>
              </a:rPr>
              <a:pPr/>
              <a:t>‹#›</a:t>
            </a:fld>
            <a:endParaRPr lang="en-US">
              <a:solidFill>
                <a:srgbClr val="000000"/>
              </a:solidFill>
            </a:endParaRPr>
          </a:p>
        </p:txBody>
      </p:sp>
      <p:sp>
        <p:nvSpPr>
          <p:cNvPr id="6" name="Text Placeholder 3"/>
          <p:cNvSpPr>
            <a:spLocks noGrp="1"/>
          </p:cNvSpPr>
          <p:nvPr>
            <p:ph type="body" sz="quarter" idx="3"/>
          </p:nvPr>
        </p:nvSpPr>
        <p:spPr>
          <a:xfrm>
            <a:off x="4617720" y="1369699"/>
            <a:ext cx="4114800" cy="663267"/>
          </a:xfrm>
          <a:prstGeom prst="rect">
            <a:avLst/>
          </a:prstGeom>
        </p:spPr>
        <p:txBody>
          <a:bodyPr bIns="0" anchor="b"/>
          <a:lstStyle>
            <a:lvl1pPr>
              <a:defRPr sz="1013">
                <a:solidFill>
                  <a:schemeClr val="tx1">
                    <a:lumMod val="75000"/>
                    <a:lumOff val="25000"/>
                  </a:schemeClr>
                </a:solidFill>
              </a:defRPr>
            </a:lvl1pPr>
          </a:lstStyle>
          <a:p>
            <a:pPr lvl="0"/>
            <a:r>
              <a:rPr lang="en-US" dirty="0"/>
              <a:t>Click to edit Master text styles</a:t>
            </a:r>
          </a:p>
        </p:txBody>
      </p:sp>
      <p:sp>
        <p:nvSpPr>
          <p:cNvPr id="7" name="Text Placeholder 3"/>
          <p:cNvSpPr>
            <a:spLocks noGrp="1"/>
          </p:cNvSpPr>
          <p:nvPr>
            <p:ph type="body" sz="quarter" idx="13"/>
          </p:nvPr>
        </p:nvSpPr>
        <p:spPr>
          <a:xfrm>
            <a:off x="350520" y="1369703"/>
            <a:ext cx="4114800" cy="666241"/>
          </a:xfrm>
          <a:prstGeom prst="rect">
            <a:avLst/>
          </a:prstGeom>
        </p:spPr>
        <p:txBody>
          <a:bodyPr bIns="0" anchor="b"/>
          <a:lstStyle>
            <a:lvl1pPr>
              <a:defRPr sz="1013">
                <a:solidFill>
                  <a:schemeClr val="tx1">
                    <a:lumMod val="75000"/>
                    <a:lumOff val="25000"/>
                  </a:schemeClr>
                </a:solidFill>
              </a:defRPr>
            </a:lvl1pPr>
          </a:lstStyle>
          <a:p>
            <a:pPr lvl="0"/>
            <a:r>
              <a:rPr lang="en-US" dirty="0"/>
              <a:t>Click to edit Master text styles</a:t>
            </a:r>
          </a:p>
        </p:txBody>
      </p:sp>
      <p:sp>
        <p:nvSpPr>
          <p:cNvPr id="8" name="Content Placeholder 2"/>
          <p:cNvSpPr>
            <a:spLocks noGrp="1"/>
          </p:cNvSpPr>
          <p:nvPr>
            <p:ph sz="quarter" idx="15"/>
          </p:nvPr>
        </p:nvSpPr>
        <p:spPr>
          <a:xfrm>
            <a:off x="350520" y="2120388"/>
            <a:ext cx="4114800" cy="4230887"/>
          </a:xfrm>
          <a:prstGeom prst="rect">
            <a:avLst/>
          </a:prstGeom>
        </p:spPr>
        <p:txBody>
          <a:bodyPr tIns="0"/>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617720" y="2120388"/>
            <a:ext cx="4114800" cy="4230887"/>
          </a:xfrm>
          <a:prstGeom prst="rect">
            <a:avLst/>
          </a:prstGeom>
        </p:spPr>
        <p:txBody>
          <a:bodyPr tIns="0"/>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03187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595">
          <p15:clr>
            <a:srgbClr val="FBAE40"/>
          </p15:clr>
        </p15:guide>
        <p15:guide id="4294967295" orient="horz" pos="5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51560" y="228922"/>
            <a:ext cx="6835140" cy="914079"/>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solidFill>
                  <a:srgbClr val="000000"/>
                </a:solidFill>
              </a:rPr>
              <a:pPr/>
              <a:t>‹#›</a:t>
            </a:fld>
            <a:endParaRPr lang="en-US">
              <a:solidFill>
                <a:srgbClr val="000000"/>
              </a:solidFill>
            </a:endParaRPr>
          </a:p>
        </p:txBody>
      </p:sp>
      <p:sp>
        <p:nvSpPr>
          <p:cNvPr id="8" name="Content Placeholder 2"/>
          <p:cNvSpPr>
            <a:spLocks noGrp="1"/>
          </p:cNvSpPr>
          <p:nvPr>
            <p:ph sz="quarter" idx="15"/>
          </p:nvPr>
        </p:nvSpPr>
        <p:spPr>
          <a:xfrm>
            <a:off x="361950" y="1369700"/>
            <a:ext cx="4114800" cy="4981575"/>
          </a:xfrm>
          <a:prstGeom prst="rect">
            <a:avLst/>
          </a:prstGeom>
        </p:spPr>
        <p:txBody>
          <a:bodyPr tIns="0"/>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quarter" idx="16"/>
          </p:nvPr>
        </p:nvSpPr>
        <p:spPr>
          <a:xfrm>
            <a:off x="4629150" y="1369700"/>
            <a:ext cx="4114800" cy="4981575"/>
          </a:xfrm>
          <a:prstGeom prst="rect">
            <a:avLst/>
          </a:prstGeom>
        </p:spPr>
        <p:txBody>
          <a:bodyPr tIns="0"/>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45583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595">
          <p15:clr>
            <a:srgbClr val="FBAE40"/>
          </p15:clr>
        </p15:guide>
        <p15:guide id="4294967295"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40130" y="228922"/>
            <a:ext cx="6846570" cy="929319"/>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solidFill>
                  <a:srgbClr val="000000"/>
                </a:solidFill>
              </a:rPr>
              <a:pPr/>
              <a:t>‹#›</a:t>
            </a:fld>
            <a:endParaRPr lang="en-US">
              <a:solidFill>
                <a:srgbClr val="000000"/>
              </a:solidFill>
            </a:endParaRPr>
          </a:p>
        </p:txBody>
      </p:sp>
      <p:sp>
        <p:nvSpPr>
          <p:cNvPr id="7" name="Content Placeholder 2"/>
          <p:cNvSpPr>
            <a:spLocks noGrp="1"/>
          </p:cNvSpPr>
          <p:nvPr>
            <p:ph sz="quarter" idx="15"/>
          </p:nvPr>
        </p:nvSpPr>
        <p:spPr>
          <a:xfrm>
            <a:off x="373387" y="1369702"/>
            <a:ext cx="2695575" cy="5000625"/>
          </a:xfrm>
          <a:prstGeom prst="rect">
            <a:avLst/>
          </a:prstGeo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3164210" y="1369702"/>
            <a:ext cx="5591175" cy="5000625"/>
          </a:xfrm>
          <a:prstGeom prst="rect">
            <a:avLst/>
          </a:prstGeo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32629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595">
          <p15:clr>
            <a:srgbClr val="FBAE40"/>
          </p15:clr>
        </p15:guide>
        <p15:guide id="4294967295" orient="horz" pos="5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51560" y="213682"/>
            <a:ext cx="6835140" cy="990279"/>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solidFill>
                  <a:srgbClr val="000000"/>
                </a:solidFill>
              </a:rPr>
              <a:pPr/>
              <a:t>‹#›</a:t>
            </a:fld>
            <a:endParaRPr lang="en-US">
              <a:solidFill>
                <a:srgbClr val="000000"/>
              </a:solidFill>
            </a:endParaRPr>
          </a:p>
        </p:txBody>
      </p:sp>
      <p:sp>
        <p:nvSpPr>
          <p:cNvPr id="16" name="Content Placeholder 2"/>
          <p:cNvSpPr>
            <a:spLocks noGrp="1"/>
          </p:cNvSpPr>
          <p:nvPr>
            <p:ph sz="quarter" idx="15"/>
          </p:nvPr>
        </p:nvSpPr>
        <p:spPr>
          <a:xfrm>
            <a:off x="396240" y="1384935"/>
            <a:ext cx="4114800" cy="2423160"/>
          </a:xfrm>
          <a:prstGeom prst="rect">
            <a:avLst/>
          </a:prstGeo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6"/>
          </p:nvPr>
        </p:nvSpPr>
        <p:spPr>
          <a:xfrm>
            <a:off x="4663440" y="1384935"/>
            <a:ext cx="4114800" cy="2423160"/>
          </a:xfrm>
          <a:prstGeom prst="rect">
            <a:avLst/>
          </a:prstGeo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18"/>
          </p:nvPr>
        </p:nvSpPr>
        <p:spPr>
          <a:xfrm>
            <a:off x="396240" y="3901440"/>
            <a:ext cx="4114800" cy="2423160"/>
          </a:xfrm>
          <a:prstGeom prst="rect">
            <a:avLst/>
          </a:prstGeo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sz="quarter" idx="19"/>
          </p:nvPr>
        </p:nvSpPr>
        <p:spPr>
          <a:xfrm>
            <a:off x="4663440" y="3901440"/>
            <a:ext cx="4114800" cy="2423160"/>
          </a:xfrm>
          <a:prstGeom prst="rect">
            <a:avLst/>
          </a:prstGeo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a:xfrm>
            <a:off x="396240" y="3851911"/>
            <a:ext cx="838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584335" y="1384942"/>
            <a:ext cx="0" cy="4939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5987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595">
          <p15:clr>
            <a:srgbClr val="FBAE40"/>
          </p15:clr>
        </p15:guide>
        <p15:guide id="4294967295" orient="horz" pos="5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379612" y="6492875"/>
            <a:ext cx="381000" cy="365125"/>
          </a:xfrm>
          <a:prstGeom prst="rect">
            <a:avLst/>
          </a:prstGeom>
        </p:spPr>
        <p:txBody>
          <a:bodyPr/>
          <a:lstStyle>
            <a:lvl1pPr>
              <a:defRPr/>
            </a:lvl1pPr>
          </a:lstStyle>
          <a:p>
            <a:fld id="{E73EC093-C380-4859-83FD-3C6E5993B4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172846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6"/>
            <a:ext cx="8382000" cy="1285875"/>
          </a:xfrm>
          <a:prstGeom prst="rect">
            <a:avLst/>
          </a:prstGeom>
          <a:noFill/>
          <a:ln w="9525">
            <a:noFill/>
            <a:miter lim="800000"/>
            <a:headEnd/>
            <a:tailEnd/>
          </a:ln>
        </p:spPr>
        <p:txBody>
          <a:bodyPr anchor="b"/>
          <a:lstStyle>
            <a:lvl1pPr>
              <a:defRPr sz="2025"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304800" y="3687770"/>
            <a:ext cx="8382000" cy="854075"/>
          </a:xfrm>
          <a:prstGeom prst="rect">
            <a:avLst/>
          </a:prstGeo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703995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6"/>
            <a:ext cx="8382000" cy="1285875"/>
          </a:xfrm>
          <a:prstGeom prst="rect">
            <a:avLst/>
          </a:prstGeom>
          <a:noFill/>
          <a:ln w="9525">
            <a:noFill/>
            <a:miter lim="800000"/>
            <a:headEnd/>
            <a:tailEnd/>
          </a:ln>
        </p:spPr>
        <p:txBody>
          <a:bodyPr anchor="b"/>
          <a:lstStyle>
            <a:lvl1pPr>
              <a:defRPr sz="2025"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185993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40130" y="228926"/>
            <a:ext cx="6869430" cy="1020754"/>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669238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40130" y="228922"/>
            <a:ext cx="6858000" cy="944559"/>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64675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595">
          <p15:clr>
            <a:srgbClr val="FBAE40"/>
          </p15:clr>
        </p15:guide>
        <p15:guide id="4294967295" orient="horz" pos="5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p:txBody>
          <a:bodyPr/>
          <a:lstStyle>
            <a:lvl1pPr>
              <a:defRPr/>
            </a:lvl1pPr>
          </a:lstStyle>
          <a:p>
            <a:fld id="{80DD7862-628A-4EC2-9AFF-4F23903537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919417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133138824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a:solidFill>
                <a:srgbClr val="FFFFFF">
                  <a:lumMod val="95000"/>
                </a:srgbClr>
              </a:solidFill>
            </a:endParaRPr>
          </a:p>
        </p:txBody>
      </p:sp>
    </p:spTree>
    <p:extLst>
      <p:ext uri="{BB962C8B-B14F-4D97-AF65-F5344CB8AC3E}">
        <p14:creationId xmlns:p14="http://schemas.microsoft.com/office/powerpoint/2010/main" val="41558069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39BD942-CC14-44A4-87FB-46239297AFE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479369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2" name="TextBox 21"/>
          <p:cNvSpPr txBox="1"/>
          <p:nvPr userDrawn="1"/>
        </p:nvSpPr>
        <p:spPr>
          <a:xfrm>
            <a:off x="57150" y="1043609"/>
            <a:ext cx="4514850" cy="3001617"/>
          </a:xfrm>
          <a:prstGeom prst="rect">
            <a:avLst/>
          </a:prstGeom>
          <a:noFill/>
          <a:ln w="50800" cmpd="dbl">
            <a:solidFill>
              <a:schemeClr val="accent1"/>
            </a:solidFill>
          </a:ln>
        </p:spPr>
        <p:txBody>
          <a:bodyPr wrap="square" rtlCol="0" anchor="b" anchorCtr="0">
            <a:noAutofit/>
          </a:bodyPr>
          <a:lstStyle/>
          <a:p>
            <a:r>
              <a:rPr lang="en-US" sz="1800" dirty="0" smtClean="0">
                <a:solidFill>
                  <a:srgbClr val="000000"/>
                </a:solidFill>
                <a:latin typeface="Arial" pitchFamily="34" charset="0"/>
                <a:ea typeface="ＭＳ Ｐゴシック" pitchFamily="34" charset="-128"/>
              </a:rPr>
              <a:t>Use for Standard Content Slide Colors</a:t>
            </a:r>
            <a:endParaRPr lang="en-US" sz="1800" dirty="0">
              <a:solidFill>
                <a:srgbClr val="000000"/>
              </a:solidFill>
              <a:latin typeface="Arial" pitchFamily="34" charset="0"/>
              <a:ea typeface="ＭＳ Ｐゴシック" pitchFamily="34" charset="-128"/>
            </a:endParaRPr>
          </a:p>
        </p:txBody>
      </p:sp>
      <p:sp>
        <p:nvSpPr>
          <p:cNvPr id="2" name="TextBox 1"/>
          <p:cNvSpPr txBox="1"/>
          <p:nvPr userDrawn="1"/>
        </p:nvSpPr>
        <p:spPr>
          <a:xfrm>
            <a:off x="4572000" y="1043609"/>
            <a:ext cx="4514850" cy="3001617"/>
          </a:xfrm>
          <a:prstGeom prst="rect">
            <a:avLst/>
          </a:prstGeom>
          <a:noFill/>
          <a:ln w="50800" cmpd="dbl">
            <a:solidFill>
              <a:schemeClr val="accent1"/>
            </a:solidFill>
          </a:ln>
        </p:spPr>
        <p:txBody>
          <a:bodyPr wrap="square" rtlCol="0" anchor="b" anchorCtr="0">
            <a:noAutofit/>
          </a:bodyPr>
          <a:lstStyle/>
          <a:p>
            <a:r>
              <a:rPr lang="en-US" sz="1800" dirty="0" smtClean="0">
                <a:solidFill>
                  <a:srgbClr val="000000"/>
                </a:solidFill>
                <a:latin typeface="Arial" pitchFamily="34" charset="0"/>
                <a:ea typeface="ＭＳ Ｐゴシック" pitchFamily="34" charset="-128"/>
              </a:rPr>
              <a:t>Use for Chart Colors</a:t>
            </a:r>
            <a:endParaRPr lang="en-US" sz="1800" dirty="0">
              <a:solidFill>
                <a:srgbClr val="000000"/>
              </a:solidFill>
              <a:latin typeface="Arial" pitchFamily="34" charset="0"/>
              <a:ea typeface="ＭＳ Ｐゴシック" pitchFamily="34" charset="-128"/>
            </a:endParaRPr>
          </a:p>
        </p:txBody>
      </p:sp>
      <p:grpSp>
        <p:nvGrpSpPr>
          <p:cNvPr id="21" name="Group 20"/>
          <p:cNvGrpSpPr/>
          <p:nvPr userDrawn="1"/>
        </p:nvGrpSpPr>
        <p:grpSpPr>
          <a:xfrm>
            <a:off x="114300" y="1257301"/>
            <a:ext cx="8915400" cy="202261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smtClean="0">
                  <a:solidFill>
                    <a:srgbClr val="000000"/>
                  </a:solidFill>
                </a:rPr>
                <a:t>217</a:t>
              </a:r>
            </a:p>
            <a:p>
              <a:pPr algn="ctr">
                <a:defRPr/>
              </a:pPr>
              <a:r>
                <a:rPr lang="en-US" sz="750" b="1" dirty="0" smtClean="0">
                  <a:solidFill>
                    <a:srgbClr val="000000"/>
                  </a:solidFill>
                </a:rPr>
                <a:t>217</a:t>
              </a:r>
            </a:p>
            <a:p>
              <a:pPr algn="ctr">
                <a:defRPr/>
              </a:pPr>
              <a:r>
                <a:rPr lang="en-US" sz="750" b="1" dirty="0" smtClean="0">
                  <a:solidFill>
                    <a:srgbClr val="000000"/>
                  </a:solidFill>
                </a:rPr>
                <a:t>217</a:t>
              </a:r>
            </a:p>
            <a:p>
              <a:pPr algn="ctr">
                <a:defRPr/>
              </a:pPr>
              <a:endParaRPr lang="en-US" sz="750" b="1" dirty="0" smtClean="0">
                <a:solidFill>
                  <a:srgbClr val="000000"/>
                </a:solidFill>
              </a:endParaRPr>
            </a:p>
            <a:p>
              <a:pPr algn="ctr">
                <a:defRPr/>
              </a:pPr>
              <a:r>
                <a:rPr lang="en-US" sz="750" b="1" dirty="0" smtClean="0">
                  <a:solidFill>
                    <a:srgbClr val="000000"/>
                  </a:solidFill>
                </a:rPr>
                <a:t>#d8d9d8</a:t>
              </a:r>
              <a:endParaRPr lang="en-US" sz="750" b="1" dirty="0">
                <a:solidFill>
                  <a:srgbClr val="000000"/>
                </a:solidFill>
              </a:endParaRP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smtClean="0">
                  <a:solidFill>
                    <a:srgbClr val="000000"/>
                  </a:solidFill>
                </a:rPr>
                <a:t>200</a:t>
              </a:r>
            </a:p>
            <a:p>
              <a:pPr algn="ctr">
                <a:defRPr/>
              </a:pPr>
              <a:r>
                <a:rPr lang="en-US" sz="750" b="1" dirty="0" smtClean="0">
                  <a:solidFill>
                    <a:srgbClr val="000000"/>
                  </a:solidFill>
                </a:rPr>
                <a:t>200</a:t>
              </a:r>
            </a:p>
            <a:p>
              <a:pPr algn="ctr">
                <a:defRPr/>
              </a:pPr>
              <a:r>
                <a:rPr lang="en-US" sz="750" b="1" dirty="0" smtClean="0">
                  <a:solidFill>
                    <a:srgbClr val="000000"/>
                  </a:solidFill>
                </a:rPr>
                <a:t>200</a:t>
              </a:r>
            </a:p>
            <a:p>
              <a:pPr algn="ctr">
                <a:defRPr/>
              </a:pPr>
              <a:endParaRPr lang="en-US" sz="750" b="1" dirty="0" smtClean="0">
                <a:solidFill>
                  <a:srgbClr val="000000"/>
                </a:solidFill>
              </a:endParaRPr>
            </a:p>
            <a:p>
              <a:pPr algn="ctr">
                <a:defRPr/>
              </a:pPr>
              <a:r>
                <a:rPr lang="en-US" sz="750" b="1" dirty="0" smtClean="0">
                  <a:solidFill>
                    <a:srgbClr val="000000"/>
                  </a:solidFill>
                </a:rPr>
                <a:t>#c9c9c9</a:t>
              </a:r>
              <a:endParaRPr lang="en-US" sz="750" b="1" dirty="0">
                <a:solidFill>
                  <a:srgbClr val="000000"/>
                </a:solidFill>
              </a:endParaRP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smtClean="0">
                  <a:solidFill>
                    <a:srgbClr val="FFFFFF"/>
                  </a:solidFill>
                </a:rPr>
                <a:t>255</a:t>
              </a:r>
            </a:p>
            <a:p>
              <a:pPr algn="ctr">
                <a:defRPr/>
              </a:pPr>
              <a:r>
                <a:rPr lang="en-US" sz="750" b="1" dirty="0" smtClean="0">
                  <a:solidFill>
                    <a:srgbClr val="FFFFFF"/>
                  </a:solidFill>
                </a:rPr>
                <a:t>255</a:t>
              </a:r>
            </a:p>
            <a:p>
              <a:pPr algn="ctr">
                <a:defRPr/>
              </a:pPr>
              <a:r>
                <a:rPr lang="en-US" sz="750" b="1" dirty="0" smtClean="0">
                  <a:solidFill>
                    <a:srgbClr val="FFFFFF"/>
                  </a:solidFill>
                </a:rPr>
                <a:t>255</a:t>
              </a:r>
            </a:p>
            <a:p>
              <a:pPr algn="ctr">
                <a:defRPr/>
              </a:pPr>
              <a:endParaRPr lang="en-US" sz="750" b="1" dirty="0" smtClean="0">
                <a:solidFill>
                  <a:srgbClr val="FFFFFF"/>
                </a:solidFill>
              </a:endParaRPr>
            </a:p>
            <a:p>
              <a:pPr algn="ctr">
                <a:defRPr/>
              </a:pPr>
              <a:r>
                <a:rPr lang="en-US" sz="750" b="1" dirty="0" smtClean="0">
                  <a:solidFill>
                    <a:srgbClr val="FFFFFF"/>
                  </a:solidFill>
                </a:rPr>
                <a:t>#83847a</a:t>
              </a:r>
              <a:endParaRPr lang="en-US" sz="750" b="1" dirty="0">
                <a:solidFill>
                  <a:srgbClr val="FFFFFF"/>
                </a:solidFill>
              </a:endParaRP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smtClean="0">
                  <a:solidFill>
                    <a:srgbClr val="FFFFFF"/>
                  </a:solidFill>
                </a:rPr>
                <a:t>2</a:t>
              </a:r>
            </a:p>
            <a:p>
              <a:pPr algn="ctr">
                <a:defRPr/>
              </a:pPr>
              <a:r>
                <a:rPr lang="en-US" sz="750" b="1" dirty="0" smtClean="0">
                  <a:solidFill>
                    <a:srgbClr val="FFFFFF"/>
                  </a:solidFill>
                </a:rPr>
                <a:t>0</a:t>
              </a:r>
            </a:p>
            <a:p>
              <a:pPr algn="ctr">
                <a:defRPr/>
              </a:pPr>
              <a:r>
                <a:rPr lang="en-US" sz="750" b="1" dirty="0" smtClean="0">
                  <a:solidFill>
                    <a:srgbClr val="FFFFFF"/>
                  </a:solidFill>
                </a:rPr>
                <a:t>0</a:t>
              </a:r>
            </a:p>
            <a:p>
              <a:pPr algn="ctr">
                <a:defRPr/>
              </a:pPr>
              <a:endParaRPr lang="en-US" sz="750" b="1" dirty="0" smtClean="0">
                <a:solidFill>
                  <a:srgbClr val="FFFFFF"/>
                </a:solidFill>
              </a:endParaRPr>
            </a:p>
            <a:p>
              <a:pPr algn="ctr">
                <a:defRPr/>
              </a:pPr>
              <a:r>
                <a:rPr lang="en-US" sz="750" b="1" dirty="0" smtClean="0">
                  <a:solidFill>
                    <a:srgbClr val="FFFFFF"/>
                  </a:solidFill>
                </a:rPr>
                <a:t>#020000</a:t>
              </a:r>
              <a:endParaRPr lang="en-US" sz="750" b="1" dirty="0">
                <a:solidFill>
                  <a:srgbClr val="FFFFFF"/>
                </a:solidFill>
              </a:endParaRP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smtClean="0">
                  <a:solidFill>
                    <a:srgbClr val="000000"/>
                  </a:solidFill>
                </a:rPr>
                <a:t>163</a:t>
              </a:r>
            </a:p>
            <a:p>
              <a:pPr algn="ctr">
                <a:defRPr/>
              </a:pPr>
              <a:r>
                <a:rPr lang="en-US" sz="750" b="1" dirty="0" smtClean="0">
                  <a:solidFill>
                    <a:srgbClr val="000000"/>
                  </a:solidFill>
                </a:rPr>
                <a:t>163</a:t>
              </a:r>
            </a:p>
            <a:p>
              <a:pPr algn="ctr">
                <a:defRPr/>
              </a:pPr>
              <a:r>
                <a:rPr lang="en-US" sz="750" b="1" dirty="0" smtClean="0">
                  <a:solidFill>
                    <a:srgbClr val="000000"/>
                  </a:solidFill>
                </a:rPr>
                <a:t>163</a:t>
              </a:r>
            </a:p>
            <a:p>
              <a:pPr algn="ctr">
                <a:defRPr/>
              </a:pPr>
              <a:endParaRPr lang="en-US" sz="750" b="1" dirty="0" smtClean="0">
                <a:solidFill>
                  <a:srgbClr val="000000"/>
                </a:solidFill>
              </a:endParaRPr>
            </a:p>
            <a:p>
              <a:pPr algn="ctr">
                <a:defRPr/>
              </a:pPr>
              <a:r>
                <a:rPr lang="en-US" sz="750" b="1" dirty="0" smtClean="0">
                  <a:solidFill>
                    <a:srgbClr val="000000"/>
                  </a:solidFill>
                </a:rPr>
                <a:t>#a3a3a2</a:t>
              </a:r>
              <a:endParaRPr lang="en-US" sz="750" b="1" dirty="0">
                <a:solidFill>
                  <a:srgbClr val="000000"/>
                </a:solidFill>
              </a:endParaRP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smtClean="0">
                  <a:solidFill>
                    <a:srgbClr val="000000"/>
                  </a:solidFill>
                </a:rPr>
                <a:t>131</a:t>
              </a:r>
            </a:p>
            <a:p>
              <a:pPr algn="ctr">
                <a:defRPr/>
              </a:pPr>
              <a:r>
                <a:rPr lang="en-US" sz="750" b="1" dirty="0" smtClean="0">
                  <a:solidFill>
                    <a:srgbClr val="000000"/>
                  </a:solidFill>
                </a:rPr>
                <a:t>132</a:t>
              </a:r>
            </a:p>
            <a:p>
              <a:pPr algn="ctr">
                <a:defRPr/>
              </a:pPr>
              <a:r>
                <a:rPr lang="en-US" sz="750" b="1" dirty="0" smtClean="0">
                  <a:solidFill>
                    <a:srgbClr val="000000"/>
                  </a:solidFill>
                </a:rPr>
                <a:t>122</a:t>
              </a:r>
            </a:p>
            <a:p>
              <a:pPr algn="ctr">
                <a:defRPr/>
              </a:pPr>
              <a:endParaRPr lang="en-US" sz="750" b="1" dirty="0" smtClean="0">
                <a:solidFill>
                  <a:srgbClr val="000000"/>
                </a:solidFill>
              </a:endParaRPr>
            </a:p>
            <a:p>
              <a:pPr algn="ctr">
                <a:defRPr/>
              </a:pPr>
              <a:r>
                <a:rPr lang="en-US" sz="750" b="1" dirty="0" smtClean="0">
                  <a:solidFill>
                    <a:srgbClr val="000000"/>
                  </a:solidFill>
                </a:rPr>
                <a:t>#83847a</a:t>
              </a:r>
              <a:endParaRPr lang="en-US" sz="750" b="1" dirty="0">
                <a:solidFill>
                  <a:srgbClr val="000000"/>
                </a:solidFill>
              </a:endParaRPr>
            </a:p>
          </p:txBody>
        </p:sp>
        <p:sp>
          <p:nvSpPr>
            <p:cNvPr id="11" name="Rectangle 10"/>
            <p:cNvSpPr/>
            <p:nvPr/>
          </p:nvSpPr>
          <p:spPr>
            <a:xfrm>
              <a:off x="4601633" y="2394599"/>
              <a:ext cx="745067"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smtClean="0">
                  <a:solidFill>
                    <a:srgbClr val="FFFFFF"/>
                  </a:solidFill>
                </a:rPr>
                <a:t>223</a:t>
              </a:r>
            </a:p>
            <a:p>
              <a:pPr algn="ctr">
                <a:defRPr/>
              </a:pPr>
              <a:r>
                <a:rPr lang="en-US" sz="750" b="1" dirty="0" smtClean="0">
                  <a:solidFill>
                    <a:srgbClr val="FFFFFF"/>
                  </a:solidFill>
                </a:rPr>
                <a:t>31</a:t>
              </a:r>
            </a:p>
            <a:p>
              <a:pPr algn="ctr">
                <a:defRPr/>
              </a:pPr>
              <a:r>
                <a:rPr lang="en-US" sz="750" b="1" dirty="0" smtClean="0">
                  <a:solidFill>
                    <a:srgbClr val="FFFFFF"/>
                  </a:solidFill>
                </a:rPr>
                <a:t>46</a:t>
              </a:r>
            </a:p>
            <a:p>
              <a:pPr algn="ctr">
                <a:defRPr/>
              </a:pPr>
              <a:endParaRPr lang="en-US" sz="750" b="1" dirty="0" smtClean="0">
                <a:solidFill>
                  <a:srgbClr val="FFFFFF"/>
                </a:solidFill>
              </a:endParaRPr>
            </a:p>
            <a:p>
              <a:pPr algn="ctr">
                <a:defRPr/>
              </a:pPr>
              <a:r>
                <a:rPr lang="en-US" sz="750" b="1" dirty="0" smtClean="0">
                  <a:solidFill>
                    <a:srgbClr val="FFFFFF"/>
                  </a:solidFill>
                </a:rPr>
                <a:t>#ef4236</a:t>
              </a:r>
              <a:endParaRPr lang="en-US" sz="750" b="1" dirty="0">
                <a:solidFill>
                  <a:srgbClr val="FFFFFF"/>
                </a:solidFill>
              </a:endParaRP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smtClean="0">
                  <a:solidFill>
                    <a:srgbClr val="000000"/>
                  </a:solidFill>
                </a:rPr>
                <a:t>110</a:t>
              </a:r>
            </a:p>
            <a:p>
              <a:pPr algn="ctr">
                <a:defRPr/>
              </a:pPr>
              <a:r>
                <a:rPr lang="en-US" sz="750" b="1" dirty="0" smtClean="0">
                  <a:solidFill>
                    <a:srgbClr val="000000"/>
                  </a:solidFill>
                </a:rPr>
                <a:t>135</a:t>
              </a:r>
            </a:p>
            <a:p>
              <a:pPr algn="ctr">
                <a:defRPr/>
              </a:pPr>
              <a:r>
                <a:rPr lang="en-US" sz="750" b="1" dirty="0" smtClean="0">
                  <a:solidFill>
                    <a:srgbClr val="000000"/>
                  </a:solidFill>
                </a:rPr>
                <a:t>120</a:t>
              </a:r>
            </a:p>
            <a:p>
              <a:pPr algn="ctr">
                <a:defRPr/>
              </a:pPr>
              <a:endParaRPr lang="en-US" sz="750" b="1" dirty="0" smtClean="0">
                <a:solidFill>
                  <a:srgbClr val="000000"/>
                </a:solidFill>
              </a:endParaRPr>
            </a:p>
            <a:p>
              <a:pPr algn="ctr">
                <a:defRPr/>
              </a:pPr>
              <a:r>
                <a:rPr lang="en-US" sz="750" b="1" dirty="0" smtClean="0">
                  <a:solidFill>
                    <a:srgbClr val="000000"/>
                  </a:solidFill>
                </a:rPr>
                <a:t>#6f8779</a:t>
              </a:r>
              <a:endParaRPr lang="en-US" sz="750" b="1" dirty="0">
                <a:solidFill>
                  <a:srgbClr val="000000"/>
                </a:solidFill>
              </a:endParaRP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smtClean="0">
                  <a:solidFill>
                    <a:srgbClr val="FFFFFF"/>
                  </a:solidFill>
                </a:rPr>
                <a:t>112</a:t>
              </a:r>
            </a:p>
            <a:p>
              <a:pPr algn="ctr">
                <a:defRPr/>
              </a:pPr>
              <a:r>
                <a:rPr lang="en-US" sz="750" b="1" dirty="0" smtClean="0">
                  <a:solidFill>
                    <a:srgbClr val="FFFFFF"/>
                  </a:solidFill>
                </a:rPr>
                <a:t>92</a:t>
              </a:r>
            </a:p>
            <a:p>
              <a:pPr algn="ctr">
                <a:defRPr/>
              </a:pPr>
              <a:r>
                <a:rPr lang="en-US" sz="750" b="1" dirty="0" smtClean="0">
                  <a:solidFill>
                    <a:srgbClr val="FFFFFF"/>
                  </a:solidFill>
                </a:rPr>
                <a:t>56</a:t>
              </a:r>
            </a:p>
            <a:p>
              <a:pPr algn="ctr">
                <a:defRPr/>
              </a:pPr>
              <a:endParaRPr lang="en-US" sz="750" b="1" dirty="0" smtClean="0">
                <a:solidFill>
                  <a:srgbClr val="FFFFFF"/>
                </a:solidFill>
              </a:endParaRPr>
            </a:p>
            <a:p>
              <a:pPr algn="ctr">
                <a:defRPr/>
              </a:pPr>
              <a:r>
                <a:rPr lang="en-US" sz="750" b="1" dirty="0" smtClean="0">
                  <a:solidFill>
                    <a:srgbClr val="FFFFFF"/>
                  </a:solidFill>
                </a:rPr>
                <a:t>#705d39</a:t>
              </a:r>
              <a:endParaRPr lang="en-US" sz="750" b="1" dirty="0">
                <a:solidFill>
                  <a:srgbClr val="FFFFFF"/>
                </a:solidFill>
              </a:endParaRP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smtClean="0">
                  <a:solidFill>
                    <a:srgbClr val="FFFFFF"/>
                  </a:solidFill>
                </a:rPr>
                <a:t>62</a:t>
              </a:r>
            </a:p>
            <a:p>
              <a:pPr algn="ctr">
                <a:defRPr/>
              </a:pPr>
              <a:r>
                <a:rPr lang="en-US" sz="750" b="1" dirty="0" smtClean="0">
                  <a:solidFill>
                    <a:srgbClr val="FFFFFF"/>
                  </a:solidFill>
                </a:rPr>
                <a:t>102</a:t>
              </a:r>
            </a:p>
            <a:p>
              <a:pPr algn="ctr">
                <a:defRPr/>
              </a:pPr>
              <a:r>
                <a:rPr lang="en-US" sz="750" b="1" dirty="0" smtClean="0">
                  <a:solidFill>
                    <a:srgbClr val="FFFFFF"/>
                  </a:solidFill>
                </a:rPr>
                <a:t>130</a:t>
              </a:r>
            </a:p>
            <a:p>
              <a:pPr algn="ctr">
                <a:defRPr/>
              </a:pPr>
              <a:endParaRPr lang="en-US" sz="750" b="1" dirty="0" smtClean="0">
                <a:solidFill>
                  <a:srgbClr val="FFFFFF"/>
                </a:solidFill>
              </a:endParaRPr>
            </a:p>
            <a:p>
              <a:pPr algn="ctr">
                <a:defRPr/>
              </a:pPr>
              <a:r>
                <a:rPr lang="en-US" sz="750" b="1" dirty="0" smtClean="0">
                  <a:solidFill>
                    <a:srgbClr val="FFFFFF"/>
                  </a:solidFill>
                </a:rPr>
                <a:t>#406782</a:t>
              </a:r>
              <a:endParaRPr lang="en-US" sz="750" b="1" dirty="0">
                <a:solidFill>
                  <a:srgbClr val="FFFFFF"/>
                </a:solidFill>
              </a:endParaRP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smtClean="0">
                  <a:solidFill>
                    <a:srgbClr val="FFFFFF"/>
                  </a:solidFill>
                </a:rPr>
                <a:t>102</a:t>
              </a:r>
            </a:p>
            <a:p>
              <a:pPr algn="ctr">
                <a:defRPr/>
              </a:pPr>
              <a:r>
                <a:rPr lang="en-US" sz="750" b="1" dirty="0" smtClean="0">
                  <a:solidFill>
                    <a:srgbClr val="FFFFFF"/>
                  </a:solidFill>
                </a:rPr>
                <a:t>56</a:t>
              </a:r>
            </a:p>
            <a:p>
              <a:pPr algn="ctr">
                <a:defRPr/>
              </a:pPr>
              <a:r>
                <a:rPr lang="en-US" sz="750" b="1" dirty="0" smtClean="0">
                  <a:solidFill>
                    <a:srgbClr val="FFFFFF"/>
                  </a:solidFill>
                </a:rPr>
                <a:t>48</a:t>
              </a:r>
            </a:p>
            <a:p>
              <a:pPr algn="ctr">
                <a:defRPr/>
              </a:pPr>
              <a:endParaRPr lang="en-US" sz="750" b="1" dirty="0" smtClean="0">
                <a:solidFill>
                  <a:srgbClr val="FFFFFF"/>
                </a:solidFill>
              </a:endParaRPr>
            </a:p>
            <a:p>
              <a:pPr algn="ctr">
                <a:defRPr/>
              </a:pPr>
              <a:r>
                <a:rPr lang="en-US" sz="750" b="1" dirty="0" smtClean="0">
                  <a:solidFill>
                    <a:srgbClr val="FFFFFF"/>
                  </a:solidFill>
                </a:rPr>
                <a:t>#673931</a:t>
              </a:r>
              <a:endParaRPr lang="en-US" sz="750" b="1" dirty="0">
                <a:solidFill>
                  <a:srgbClr val="FFFFFF"/>
                </a:solidFill>
              </a:endParaRP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smtClean="0">
                  <a:solidFill>
                    <a:srgbClr val="000000"/>
                  </a:solidFill>
                </a:rPr>
                <a:t>130</a:t>
              </a:r>
            </a:p>
            <a:p>
              <a:pPr algn="ctr">
                <a:defRPr/>
              </a:pPr>
              <a:r>
                <a:rPr lang="en-US" sz="750" b="1" dirty="0" smtClean="0">
                  <a:solidFill>
                    <a:srgbClr val="000000"/>
                  </a:solidFill>
                </a:rPr>
                <a:t>120</a:t>
              </a:r>
            </a:p>
            <a:p>
              <a:pPr algn="ctr">
                <a:defRPr/>
              </a:pPr>
              <a:r>
                <a:rPr lang="en-US" sz="750" b="1" dirty="0" smtClean="0">
                  <a:solidFill>
                    <a:srgbClr val="000000"/>
                  </a:solidFill>
                </a:rPr>
                <a:t>111</a:t>
              </a:r>
            </a:p>
            <a:p>
              <a:pPr algn="ctr">
                <a:defRPr/>
              </a:pPr>
              <a:endParaRPr lang="en-US" sz="750" b="1" dirty="0" smtClean="0">
                <a:solidFill>
                  <a:srgbClr val="000000"/>
                </a:solidFill>
              </a:endParaRPr>
            </a:p>
            <a:p>
              <a:pPr algn="ctr">
                <a:defRPr/>
              </a:pPr>
              <a:r>
                <a:rPr lang="en-US" sz="750" b="1" dirty="0" smtClean="0">
                  <a:solidFill>
                    <a:srgbClr val="000000"/>
                  </a:solidFill>
                </a:rPr>
                <a:t>#837970</a:t>
              </a:r>
              <a:endParaRPr lang="en-US" sz="750" b="1" dirty="0">
                <a:solidFill>
                  <a:srgbClr val="000000"/>
                </a:solidFill>
              </a:endParaRP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smtClean="0">
                  <a:solidFill>
                    <a:srgbClr val="000000"/>
                  </a:solidFill>
                </a:rPr>
                <a:t>237</a:t>
              </a:r>
            </a:p>
            <a:p>
              <a:pPr algn="ctr">
                <a:defRPr/>
              </a:pPr>
              <a:r>
                <a:rPr lang="en-US" sz="750" b="1" dirty="0" smtClean="0">
                  <a:solidFill>
                    <a:srgbClr val="000000"/>
                  </a:solidFill>
                </a:rPr>
                <a:t>237</a:t>
              </a:r>
            </a:p>
            <a:p>
              <a:pPr algn="ctr">
                <a:defRPr/>
              </a:pPr>
              <a:r>
                <a:rPr lang="en-US" sz="750" b="1" dirty="0" smtClean="0">
                  <a:solidFill>
                    <a:srgbClr val="000000"/>
                  </a:solidFill>
                </a:rPr>
                <a:t>237</a:t>
              </a:r>
            </a:p>
            <a:p>
              <a:pPr algn="ctr">
                <a:defRPr/>
              </a:pPr>
              <a:endParaRPr lang="en-US" sz="750" b="1" dirty="0" smtClean="0">
                <a:solidFill>
                  <a:srgbClr val="000000"/>
                </a:solidFill>
              </a:endParaRPr>
            </a:p>
            <a:p>
              <a:pPr algn="ctr">
                <a:defRPr/>
              </a:pPr>
              <a:r>
                <a:rPr lang="en-US" sz="750" b="1" dirty="0" smtClean="0">
                  <a:solidFill>
                    <a:srgbClr val="000000"/>
                  </a:solidFill>
                </a:rPr>
                <a:t>#</a:t>
              </a:r>
              <a:r>
                <a:rPr lang="en-US" sz="750" b="1" dirty="0" err="1" smtClean="0">
                  <a:solidFill>
                    <a:srgbClr val="000000"/>
                  </a:solidFill>
                </a:rPr>
                <a:t>ededed</a:t>
              </a:r>
              <a:endParaRPr lang="en-US" sz="750" b="1" dirty="0">
                <a:solidFill>
                  <a:srgbClr val="000000"/>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smtClean="0">
                  <a:solidFill>
                    <a:srgbClr val="FFFFFF"/>
                  </a:solidFill>
                </a:rPr>
                <a:t>80</a:t>
              </a:r>
            </a:p>
            <a:p>
              <a:pPr algn="ctr">
                <a:defRPr/>
              </a:pPr>
              <a:r>
                <a:rPr lang="en-US" sz="750" b="1" dirty="0" smtClean="0">
                  <a:solidFill>
                    <a:srgbClr val="FFFFFF"/>
                  </a:solidFill>
                </a:rPr>
                <a:t>119</a:t>
              </a:r>
            </a:p>
            <a:p>
              <a:pPr algn="ctr">
                <a:defRPr/>
              </a:pPr>
              <a:r>
                <a:rPr lang="en-US" sz="750" b="1" dirty="0" smtClean="0">
                  <a:solidFill>
                    <a:srgbClr val="FFFFFF"/>
                  </a:solidFill>
                </a:rPr>
                <a:t>27</a:t>
              </a:r>
            </a:p>
            <a:p>
              <a:pPr algn="ctr">
                <a:defRPr/>
              </a:pPr>
              <a:endParaRPr lang="en-US" sz="750" b="1" dirty="0" smtClean="0">
                <a:solidFill>
                  <a:srgbClr val="FFFFFF"/>
                </a:solidFill>
              </a:endParaRPr>
            </a:p>
            <a:p>
              <a:pPr algn="ctr">
                <a:defRPr/>
              </a:pPr>
              <a:r>
                <a:rPr lang="en-US" sz="750" b="1" dirty="0" smtClean="0">
                  <a:solidFill>
                    <a:srgbClr val="FFFFFF"/>
                  </a:solidFill>
                </a:rPr>
                <a:t>#517837</a:t>
              </a:r>
              <a:endParaRPr lang="en-US" sz="750" b="1" dirty="0">
                <a:solidFill>
                  <a:srgbClr val="FFFFFF"/>
                </a:solidFill>
              </a:endParaRP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smtClean="0">
                  <a:solidFill>
                    <a:srgbClr val="000000"/>
                  </a:solidFill>
                </a:rPr>
                <a:t>252</a:t>
              </a:r>
            </a:p>
            <a:p>
              <a:pPr algn="ctr">
                <a:defRPr/>
              </a:pPr>
              <a:r>
                <a:rPr lang="en-US" sz="750" b="1" dirty="0" smtClean="0">
                  <a:solidFill>
                    <a:srgbClr val="000000"/>
                  </a:solidFill>
                </a:rPr>
                <a:t>174</a:t>
              </a:r>
            </a:p>
            <a:p>
              <a:pPr algn="ctr">
                <a:defRPr/>
              </a:pPr>
              <a:r>
                <a:rPr lang="en-US" sz="750" b="1" dirty="0" smtClean="0">
                  <a:solidFill>
                    <a:srgbClr val="000000"/>
                  </a:solidFill>
                </a:rPr>
                <a:t>59</a:t>
              </a:r>
            </a:p>
            <a:p>
              <a:pPr algn="ctr">
                <a:defRPr/>
              </a:pPr>
              <a:endParaRPr lang="en-US" sz="750" b="1" dirty="0" smtClean="0">
                <a:solidFill>
                  <a:srgbClr val="000000"/>
                </a:solidFill>
              </a:endParaRPr>
            </a:p>
            <a:p>
              <a:pPr algn="ctr">
                <a:defRPr/>
              </a:pPr>
              <a:r>
                <a:rPr lang="en-US" sz="750" b="1" dirty="0" smtClean="0">
                  <a:solidFill>
                    <a:srgbClr val="000000"/>
                  </a:solidFill>
                </a:rPr>
                <a:t>#fbae3d</a:t>
              </a:r>
              <a:endParaRPr lang="en-US" sz="750" b="1" dirty="0">
                <a:solidFill>
                  <a:srgbClr val="000000"/>
                </a:solidFill>
              </a:endParaRP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50" b="1" dirty="0" smtClean="0">
                  <a:solidFill>
                    <a:srgbClr val="FFFFFF"/>
                  </a:solidFill>
                </a:rPr>
                <a:t>83</a:t>
              </a:r>
            </a:p>
            <a:p>
              <a:pPr algn="ctr">
                <a:defRPr/>
              </a:pPr>
              <a:r>
                <a:rPr lang="en-US" sz="750" b="1" dirty="0" smtClean="0">
                  <a:solidFill>
                    <a:srgbClr val="FFFFFF"/>
                  </a:solidFill>
                </a:rPr>
                <a:t>36</a:t>
              </a:r>
            </a:p>
            <a:p>
              <a:pPr algn="ctr">
                <a:defRPr/>
              </a:pPr>
              <a:r>
                <a:rPr lang="en-US" sz="750" b="1" dirty="0" smtClean="0">
                  <a:solidFill>
                    <a:srgbClr val="FFFFFF"/>
                  </a:solidFill>
                </a:rPr>
                <a:t>118</a:t>
              </a:r>
            </a:p>
            <a:p>
              <a:pPr algn="ctr">
                <a:defRPr/>
              </a:pPr>
              <a:endParaRPr lang="en-US" sz="750" b="1" dirty="0" smtClean="0">
                <a:solidFill>
                  <a:srgbClr val="FFFFFF"/>
                </a:solidFill>
              </a:endParaRPr>
            </a:p>
            <a:p>
              <a:pPr algn="ctr">
                <a:defRPr/>
              </a:pPr>
              <a:r>
                <a:rPr lang="en-US" sz="750" b="1" dirty="0" smtClean="0">
                  <a:solidFill>
                    <a:srgbClr val="FFFFFF"/>
                  </a:solidFill>
                </a:rPr>
                <a:t>#542a76</a:t>
              </a:r>
              <a:endParaRPr lang="en-US" sz="750" b="1" dirty="0">
                <a:solidFill>
                  <a:srgbClr val="FFFFFF"/>
                </a:solidFill>
              </a:endParaRPr>
            </a:p>
          </p:txBody>
        </p:sp>
      </p:grpSp>
    </p:spTree>
    <p:extLst>
      <p:ext uri="{BB962C8B-B14F-4D97-AF65-F5344CB8AC3E}">
        <p14:creationId xmlns:p14="http://schemas.microsoft.com/office/powerpoint/2010/main" val="11674084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3657600" y="6381750"/>
            <a:ext cx="2133600" cy="476250"/>
          </a:xfrm>
          <a:prstGeom prst="rect">
            <a:avLst/>
          </a:prstGeom>
          <a:ln/>
        </p:spPr>
        <p:txBody>
          <a:bodyPr/>
          <a:lstStyle>
            <a:lvl1pPr>
              <a:defRPr/>
            </a:lvl1pPr>
          </a:lstStyle>
          <a:p>
            <a:pPr>
              <a:defRPr/>
            </a:pPr>
            <a:fld id="{97D15ADB-1195-441B-9907-7272009C8F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706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9397" y="1420421"/>
            <a:ext cx="805747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21922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2"/>
          <p:cNvSpPr txBox="1">
            <a:spLocks noChangeArrowheads="1"/>
          </p:cNvSpPr>
          <p:nvPr userDrawn="1"/>
        </p:nvSpPr>
        <p:spPr bwMode="auto">
          <a:xfrm>
            <a:off x="1005142" y="274638"/>
            <a:ext cx="699585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mj-lt"/>
                <a:ea typeface="+mj-ea"/>
                <a:cs typeface="+mj-cs"/>
              </a:rPr>
              <a:t>Click to edit Master title style</a:t>
            </a:r>
            <a:endParaRPr kumimoji="0" lang="en-US" sz="40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28076"/>
            <a:ext cx="8229600" cy="46499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Footer Placeholder 4"/>
          <p:cNvSpPr>
            <a:spLocks noGrp="1"/>
          </p:cNvSpPr>
          <p:nvPr>
            <p:ph type="ftr" sz="quarter" idx="10"/>
          </p:nvPr>
        </p:nvSpPr>
        <p:spPr>
          <a:xfrm>
            <a:off x="314786" y="6356478"/>
            <a:ext cx="2900362" cy="217493"/>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1"/>
          </p:nvPr>
        </p:nvSpPr>
        <p:spPr>
          <a:xfrm>
            <a:off x="8305799" y="228600"/>
            <a:ext cx="727075" cy="365125"/>
          </a:xfrm>
          <a:prstGeom prst="rect">
            <a:avLst/>
          </a:prstGeom>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30550484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 Chart Color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14786" y="274637"/>
            <a:ext cx="8372014"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14786" y="1225550"/>
            <a:ext cx="8372014"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4"/>
          <p:cNvSpPr>
            <a:spLocks noGrp="1"/>
          </p:cNvSpPr>
          <p:nvPr>
            <p:ph type="ftr" sz="quarter" idx="10"/>
          </p:nvPr>
        </p:nvSpPr>
        <p:spPr>
          <a:xfrm>
            <a:off x="314786" y="6356478"/>
            <a:ext cx="2900362" cy="217493"/>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1"/>
          </p:nvPr>
        </p:nvSpPr>
        <p:spPr>
          <a:xfrm>
            <a:off x="8305799" y="228600"/>
            <a:ext cx="727075" cy="365125"/>
          </a:xfrm>
          <a:prstGeom prst="rect">
            <a:avLst/>
          </a:prstGeom>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15519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1051560" y="228922"/>
            <a:ext cx="6846570" cy="783263"/>
          </a:xfrm>
          <a:prstGeom prst="rect">
            <a:avLst/>
          </a:prstGeom>
          <a:noFill/>
          <a:ln w="9525">
            <a:noFill/>
            <a:miter lim="800000"/>
            <a:headEnd/>
            <a:tailEnd/>
          </a:ln>
        </p:spPr>
        <p:txBody>
          <a:bodyPr/>
          <a:lstStyle>
            <a:lvl1pPr algn="ct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354330" y="1354456"/>
            <a:ext cx="8446770" cy="5000624"/>
          </a:xfrm>
          <a:prstGeom prst="rect">
            <a:avLst/>
          </a:prstGeom>
          <a:noFill/>
          <a:ln w="9525">
            <a:noFill/>
            <a:miter lim="800000"/>
            <a:headEnd/>
            <a:tailEnd/>
          </a:ln>
        </p:spPr>
        <p:txBody>
          <a:bodyPr numCol="1"/>
          <a:lstStyle>
            <a:lvl1pPr marL="0" indent="0">
              <a:buNone/>
              <a:defRPr sz="1350">
                <a:solidFill>
                  <a:schemeClr val="tx1">
                    <a:lumMod val="75000"/>
                    <a:lumOff val="25000"/>
                  </a:schemeClr>
                </a:solidFill>
              </a:defRPr>
            </a:lvl1pPr>
            <a:lvl2pPr>
              <a:defRPr sz="1350">
                <a:solidFill>
                  <a:schemeClr val="tx1">
                    <a:lumMod val="75000"/>
                    <a:lumOff val="25000"/>
                  </a:schemeClr>
                </a:solidFill>
              </a:defRPr>
            </a:lvl2pPr>
            <a:lvl3pPr>
              <a:defRPr sz="1125">
                <a:solidFill>
                  <a:schemeClr val="tx1">
                    <a:lumMod val="75000"/>
                    <a:lumOff val="25000"/>
                  </a:schemeClr>
                </a:solidFill>
              </a:defRPr>
            </a:lvl3pPr>
            <a:lvl4pPr>
              <a:defRPr sz="1125">
                <a:solidFill>
                  <a:schemeClr val="tx1">
                    <a:lumMod val="75000"/>
                    <a:lumOff val="25000"/>
                  </a:schemeClr>
                </a:solidFill>
              </a:defRPr>
            </a:lvl4pPr>
            <a:lvl5pPr>
              <a:defRPr sz="1125">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1"/>
          </p:nvPr>
        </p:nvSpPr>
        <p:spPr>
          <a:xfrm>
            <a:off x="8305806" y="6332228"/>
            <a:ext cx="727075" cy="365125"/>
          </a:xfrm>
          <a:prstGeom prst="rect">
            <a:avLst/>
          </a:prstGeom>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5604196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294967295" orient="horz" pos="595">
          <p15:clr>
            <a:srgbClr val="FBAE40"/>
          </p15:clr>
        </p15:guide>
        <p15:guide id="4294967295" orient="horz" pos="5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9397" y="1420421"/>
            <a:ext cx="805747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21922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7" name="Slide Number Placeholder 6"/>
          <p:cNvSpPr>
            <a:spLocks noGrp="1" noChangeArrowheads="1"/>
          </p:cNvSpPr>
          <p:nvPr>
            <p:ph type="sldNum" sz="quarter" idx="4"/>
          </p:nvPr>
        </p:nvSpPr>
        <p:spPr>
          <a:xfrm>
            <a:off x="8419606" y="6445612"/>
            <a:ext cx="380010" cy="287697"/>
          </a:xfrm>
          <a:prstGeom prst="rect">
            <a:avLst/>
          </a:prstGeom>
          <a:ln/>
        </p:spPr>
        <p:txBody>
          <a:bodyPr/>
          <a:lstStyle>
            <a:lvl1pPr algn="r">
              <a:defRPr sz="1200"/>
            </a:lvl1pPr>
          </a:lstStyle>
          <a:p>
            <a:pPr>
              <a:defRPr/>
            </a:pPr>
            <a:fld id="{DA7BB40E-9881-487A-A4A3-C77188D669C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07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png"/><Relationship Id="rId3" Type="http://schemas.openxmlformats.org/officeDocument/2006/relationships/slideLayout" Target="../slideLayouts/slideLayout3.xml"/><Relationship Id="rId7" Type="http://schemas.openxmlformats.org/officeDocument/2006/relationships/image" Target="../media/image3.jpe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jpeg"/><Relationship Id="rId5" Type="http://schemas.openxmlformats.org/officeDocument/2006/relationships/image" Target="../media/image1.jpeg"/><Relationship Id="rId15" Type="http://schemas.openxmlformats.org/officeDocument/2006/relationships/image" Target="../media/image11.png"/><Relationship Id="rId10" Type="http://schemas.openxmlformats.org/officeDocument/2006/relationships/image" Target="../media/image6.jpeg"/><Relationship Id="rId4" Type="http://schemas.openxmlformats.org/officeDocument/2006/relationships/theme" Target="../theme/theme1.xml"/><Relationship Id="rId9" Type="http://schemas.openxmlformats.org/officeDocument/2006/relationships/image" Target="../media/image5.jpeg"/><Relationship Id="rId14"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6.xml"/><Relationship Id="rId7"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4.png"/><Relationship Id="rId4" Type="http://schemas.openxmlformats.org/officeDocument/2006/relationships/slideLayout" Target="../slideLayouts/slideLayout12.xml"/><Relationship Id="rId9"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theme" Target="../theme/theme4.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image" Target="../media/image16.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15.png"/><Relationship Id="rId30" Type="http://schemas.openxmlformats.org/officeDocument/2006/relationships/image" Target="../media/image18.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Line 19"/>
          <p:cNvSpPr>
            <a:spLocks noChangeShapeType="1"/>
          </p:cNvSpPr>
          <p:nvPr userDrawn="1"/>
        </p:nvSpPr>
        <p:spPr bwMode="auto">
          <a:xfrm>
            <a:off x="5334000" y="3352800"/>
            <a:ext cx="3810000" cy="0"/>
          </a:xfrm>
          <a:prstGeom prst="line">
            <a:avLst/>
          </a:prstGeom>
          <a:noFill/>
          <a:ln w="63500">
            <a:solidFill>
              <a:schemeClr val="bg1"/>
            </a:solidFill>
            <a:round/>
            <a:headEnd/>
            <a:tailEnd/>
          </a:ln>
          <a:effectLst/>
        </p:spPr>
        <p:txBody>
          <a:bodyPr/>
          <a:lstStyle/>
          <a:p>
            <a:pPr>
              <a:defRPr/>
            </a:pPr>
            <a:endParaRPr lang="en-US"/>
          </a:p>
        </p:txBody>
      </p:sp>
      <p:pic>
        <p:nvPicPr>
          <p:cNvPr id="13" name="Picture 16"/>
          <p:cNvPicPr>
            <a:picLocks noChangeAspect="1" noChangeArrowheads="1"/>
          </p:cNvPicPr>
          <p:nvPr userDrawn="1"/>
        </p:nvPicPr>
        <p:blipFill>
          <a:blip r:embed="rId5" cstate="print"/>
          <a:srcRect l="23154" t="3159" r="16125"/>
          <a:stretch>
            <a:fillRect/>
          </a:stretch>
        </p:blipFill>
        <p:spPr bwMode="auto">
          <a:xfrm>
            <a:off x="6400800" y="3429000"/>
            <a:ext cx="1246187" cy="1752600"/>
          </a:xfrm>
          <a:prstGeom prst="rect">
            <a:avLst/>
          </a:prstGeom>
          <a:noFill/>
          <a:ln w="9525">
            <a:noFill/>
            <a:miter lim="800000"/>
            <a:headEnd/>
            <a:tailEnd/>
          </a:ln>
        </p:spPr>
      </p:pic>
      <p:pic>
        <p:nvPicPr>
          <p:cNvPr id="14" name="Picture 4" descr="Container ship leaving Charleston Harbor towards Arthur Ravenel, Jr. Bridge"/>
          <p:cNvPicPr preferRelativeResize="0">
            <a:picLocks noChangeArrowheads="1"/>
          </p:cNvPicPr>
          <p:nvPr userDrawn="1"/>
        </p:nvPicPr>
        <p:blipFill>
          <a:blip r:embed="rId6" cstate="print"/>
          <a:srcRect/>
          <a:stretch>
            <a:fillRect/>
          </a:stretch>
        </p:blipFill>
        <p:spPr bwMode="auto">
          <a:xfrm>
            <a:off x="4343400" y="3429000"/>
            <a:ext cx="1143000" cy="1752600"/>
          </a:xfrm>
          <a:prstGeom prst="rect">
            <a:avLst/>
          </a:prstGeom>
          <a:noFill/>
          <a:ln w="9525">
            <a:noFill/>
            <a:miter lim="800000"/>
            <a:headEnd/>
            <a:tailEnd/>
          </a:ln>
        </p:spPr>
      </p:pic>
      <p:pic>
        <p:nvPicPr>
          <p:cNvPr id="15" name="Picture 2" descr="http://www.saw.usace.army.mil/nav/JPG/vessels/currituck1.jpg"/>
          <p:cNvPicPr preferRelativeResize="0">
            <a:picLocks noChangeArrowheads="1"/>
          </p:cNvPicPr>
          <p:nvPr userDrawn="1"/>
        </p:nvPicPr>
        <p:blipFill>
          <a:blip r:embed="rId7" cstate="print"/>
          <a:srcRect r="4357"/>
          <a:stretch>
            <a:fillRect/>
          </a:stretch>
        </p:blipFill>
        <p:spPr bwMode="auto">
          <a:xfrm>
            <a:off x="8310563" y="3416300"/>
            <a:ext cx="833563" cy="1765300"/>
          </a:xfrm>
          <a:prstGeom prst="rect">
            <a:avLst/>
          </a:prstGeom>
          <a:noFill/>
          <a:ln w="9525">
            <a:noFill/>
            <a:miter lim="800000"/>
            <a:headEnd/>
            <a:tailEnd/>
          </a:ln>
        </p:spPr>
      </p:pic>
      <p:pic>
        <p:nvPicPr>
          <p:cNvPr id="16" name="Picture 22" descr="C:\Users\K0DX9RMF\Desktop\CG OPLAN Update 13 Sep 11_Page_114.jpg"/>
          <p:cNvPicPr>
            <a:picLocks noChangeAspect="1" noChangeArrowheads="1"/>
          </p:cNvPicPr>
          <p:nvPr userDrawn="1"/>
        </p:nvPicPr>
        <p:blipFill>
          <a:blip r:embed="rId8" cstate="print"/>
          <a:srcRect l="83058" t="26111" b="32777"/>
          <a:stretch>
            <a:fillRect/>
          </a:stretch>
        </p:blipFill>
        <p:spPr bwMode="auto">
          <a:xfrm>
            <a:off x="7391400" y="3429000"/>
            <a:ext cx="952500" cy="1752600"/>
          </a:xfrm>
          <a:prstGeom prst="rect">
            <a:avLst/>
          </a:prstGeom>
          <a:noFill/>
          <a:ln w="9525">
            <a:noFill/>
            <a:miter lim="800000"/>
            <a:headEnd/>
            <a:tailEnd/>
          </a:ln>
        </p:spPr>
      </p:pic>
      <p:pic>
        <p:nvPicPr>
          <p:cNvPr id="17" name="Picture 42" descr="Atlanta8"/>
          <p:cNvPicPr>
            <a:picLocks noChangeAspect="1" noChangeArrowheads="1"/>
          </p:cNvPicPr>
          <p:nvPr userDrawn="1"/>
        </p:nvPicPr>
        <p:blipFill>
          <a:blip r:embed="rId9" cstate="print"/>
          <a:srcRect l="15709" t="48447" r="26443"/>
          <a:stretch>
            <a:fillRect/>
          </a:stretch>
        </p:blipFill>
        <p:spPr bwMode="auto">
          <a:xfrm>
            <a:off x="5422900" y="3429000"/>
            <a:ext cx="977900" cy="1752600"/>
          </a:xfrm>
          <a:prstGeom prst="rect">
            <a:avLst/>
          </a:prstGeom>
          <a:noFill/>
          <a:ln w="9525">
            <a:noFill/>
            <a:miter lim="800000"/>
            <a:headEnd/>
            <a:tailEnd/>
          </a:ln>
        </p:spPr>
      </p:pic>
      <p:pic>
        <p:nvPicPr>
          <p:cNvPr id="18" name="Picture 8" descr="C:\Users\K0DX9RMF\Desktop\Pics\SAS\Maneuver Center of Excellence.jpg"/>
          <p:cNvPicPr>
            <a:picLocks noChangeAspect="1" noChangeArrowheads="1"/>
          </p:cNvPicPr>
          <p:nvPr userDrawn="1"/>
        </p:nvPicPr>
        <p:blipFill>
          <a:blip r:embed="rId10" cstate="print"/>
          <a:srcRect/>
          <a:stretch>
            <a:fillRect/>
          </a:stretch>
        </p:blipFill>
        <p:spPr bwMode="auto">
          <a:xfrm>
            <a:off x="3802063" y="5192713"/>
            <a:ext cx="5341937" cy="1676400"/>
          </a:xfrm>
          <a:prstGeom prst="rect">
            <a:avLst/>
          </a:prstGeom>
          <a:noFill/>
          <a:ln w="9525">
            <a:noFill/>
            <a:miter lim="800000"/>
            <a:headEnd/>
            <a:tailEnd/>
          </a:ln>
        </p:spPr>
      </p:pic>
      <p:pic>
        <p:nvPicPr>
          <p:cNvPr id="19" name="Picture 15" descr="Image of The vast and wild Everglades is the largest and most important freshwater, subtropical peat wetland in North America."/>
          <p:cNvPicPr>
            <a:picLocks noChangeAspect="1" noChangeArrowheads="1"/>
          </p:cNvPicPr>
          <p:nvPr userDrawn="1"/>
        </p:nvPicPr>
        <p:blipFill>
          <a:blip r:embed="rId11" cstate="print"/>
          <a:srcRect r="12097"/>
          <a:stretch>
            <a:fillRect/>
          </a:stretch>
        </p:blipFill>
        <p:spPr bwMode="auto">
          <a:xfrm>
            <a:off x="4648200" y="1600200"/>
            <a:ext cx="4495800" cy="1809750"/>
          </a:xfrm>
          <a:prstGeom prst="rect">
            <a:avLst/>
          </a:prstGeom>
          <a:noFill/>
          <a:ln w="9525">
            <a:noFill/>
            <a:miter lim="800000"/>
            <a:headEnd/>
            <a:tailEnd/>
          </a:ln>
        </p:spPr>
      </p:pic>
      <p:sp>
        <p:nvSpPr>
          <p:cNvPr id="20" name="Line 19"/>
          <p:cNvSpPr>
            <a:spLocks noChangeShapeType="1"/>
          </p:cNvSpPr>
          <p:nvPr userDrawn="1"/>
        </p:nvSpPr>
        <p:spPr bwMode="auto">
          <a:xfrm>
            <a:off x="5257800" y="3429000"/>
            <a:ext cx="3886200" cy="0"/>
          </a:xfrm>
          <a:prstGeom prst="line">
            <a:avLst/>
          </a:prstGeom>
          <a:noFill/>
          <a:ln w="63500">
            <a:solidFill>
              <a:schemeClr val="bg1"/>
            </a:solidFill>
            <a:round/>
            <a:headEnd/>
            <a:tailEnd/>
          </a:ln>
          <a:effectLst/>
        </p:spPr>
        <p:txBody>
          <a:bodyPr/>
          <a:lstStyle/>
          <a:p>
            <a:pPr>
              <a:defRPr/>
            </a:pPr>
            <a:r>
              <a:rPr lang="en-US" dirty="0" smtClean="0"/>
              <a:t>  </a:t>
            </a:r>
            <a:endParaRPr lang="en-US" dirty="0"/>
          </a:p>
        </p:txBody>
      </p:sp>
      <p:sp>
        <p:nvSpPr>
          <p:cNvPr id="26" name="Line 19"/>
          <p:cNvSpPr>
            <a:spLocks noChangeShapeType="1"/>
          </p:cNvSpPr>
          <p:nvPr userDrawn="1"/>
        </p:nvSpPr>
        <p:spPr bwMode="auto">
          <a:xfrm>
            <a:off x="4191000" y="5181600"/>
            <a:ext cx="4953000" cy="0"/>
          </a:xfrm>
          <a:prstGeom prst="line">
            <a:avLst/>
          </a:prstGeom>
          <a:noFill/>
          <a:ln w="63500">
            <a:solidFill>
              <a:schemeClr val="bg1"/>
            </a:solidFill>
            <a:round/>
            <a:headEnd/>
            <a:tailEnd/>
          </a:ln>
          <a:effectLst/>
        </p:spPr>
        <p:txBody>
          <a:bodyPr/>
          <a:lstStyle/>
          <a:p>
            <a:pPr>
              <a:defRPr/>
            </a:pPr>
            <a:endParaRPr lang="en-US"/>
          </a:p>
        </p:txBody>
      </p:sp>
      <p:pic>
        <p:nvPicPr>
          <p:cNvPr id="1036" name="Picture 21" descr="white_curve"/>
          <p:cNvPicPr>
            <a:picLocks noChangeAspect="1" noChangeArrowheads="1"/>
          </p:cNvPicPr>
          <p:nvPr userDrawn="1"/>
        </p:nvPicPr>
        <p:blipFill>
          <a:blip r:embed="rId12" cstate="print"/>
          <a:srcRect/>
          <a:stretch>
            <a:fillRect/>
          </a:stretch>
        </p:blipFill>
        <p:spPr bwMode="auto">
          <a:xfrm>
            <a:off x="3971925" y="1568450"/>
            <a:ext cx="5172075" cy="5286375"/>
          </a:xfrm>
          <a:prstGeom prst="rect">
            <a:avLst/>
          </a:prstGeom>
          <a:noFill/>
          <a:ln w="9525">
            <a:noFill/>
            <a:miter lim="800000"/>
            <a:headEnd/>
            <a:tailEnd/>
          </a:ln>
        </p:spPr>
      </p:pic>
      <p:pic>
        <p:nvPicPr>
          <p:cNvPr id="1035" name="Picture 23" descr="ppt_camo_bkgrnd-03"/>
          <p:cNvPicPr>
            <a:picLocks noChangeAspect="1" noChangeArrowheads="1"/>
          </p:cNvPicPr>
          <p:nvPr userDrawn="1"/>
        </p:nvPicPr>
        <p:blipFill>
          <a:blip r:embed="rId13" cstate="print"/>
          <a:srcRect/>
          <a:stretch>
            <a:fillRect/>
          </a:stretch>
        </p:blipFill>
        <p:spPr bwMode="auto">
          <a:xfrm>
            <a:off x="0" y="-3175"/>
            <a:ext cx="9144000" cy="6861175"/>
          </a:xfrm>
          <a:prstGeom prst="rect">
            <a:avLst/>
          </a:prstGeom>
          <a:noFill/>
          <a:ln w="9525">
            <a:noFill/>
            <a:miter lim="800000"/>
            <a:headEnd/>
            <a:tailEnd/>
          </a:ln>
        </p:spPr>
      </p:pic>
      <p:pic>
        <p:nvPicPr>
          <p:cNvPr id="1034" name="Picture 8" descr="USACE_logo"/>
          <p:cNvPicPr>
            <a:picLocks noChangeAspect="1" noChangeArrowheads="1"/>
          </p:cNvPicPr>
          <p:nvPr userDrawn="1"/>
        </p:nvPicPr>
        <p:blipFill>
          <a:blip r:embed="rId14" cstate="print"/>
          <a:srcRect/>
          <a:stretch>
            <a:fillRect/>
          </a:stretch>
        </p:blipFill>
        <p:spPr bwMode="auto">
          <a:xfrm>
            <a:off x="1600200" y="5207000"/>
            <a:ext cx="1295400" cy="885825"/>
          </a:xfrm>
          <a:prstGeom prst="rect">
            <a:avLst/>
          </a:prstGeom>
          <a:noFill/>
          <a:ln w="9525">
            <a:noFill/>
            <a:miter lim="800000"/>
            <a:headEnd/>
            <a:tailEnd/>
          </a:ln>
        </p:spPr>
      </p:pic>
      <p:sp>
        <p:nvSpPr>
          <p:cNvPr id="1030" name="Rectangle 2"/>
          <p:cNvSpPr>
            <a:spLocks noGrp="1" noChangeArrowheads="1"/>
          </p:cNvSpPr>
          <p:nvPr userDrawn="1">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userDrawn="1"/>
        </p:nvSpPr>
        <p:spPr bwMode="auto">
          <a:xfrm>
            <a:off x="1508125" y="6121400"/>
            <a:ext cx="2301875" cy="508000"/>
          </a:xfrm>
          <a:prstGeom prst="rect">
            <a:avLst/>
          </a:prstGeom>
          <a:noFill/>
          <a:ln w="9525">
            <a:noFill/>
            <a:miter lim="800000"/>
            <a:headEnd/>
            <a:tailEnd/>
          </a:ln>
          <a:effectLst/>
        </p:spPr>
        <p:txBody>
          <a:bodyPr wrap="square">
            <a:spAutoFit/>
          </a:bodyPr>
          <a:lstStyle/>
          <a:p>
            <a:pPr>
              <a:defRPr/>
            </a:pPr>
            <a:r>
              <a:rPr lang="en-US" sz="1100" b="1" dirty="0"/>
              <a:t>US Army Corps of Engineers</a:t>
            </a:r>
          </a:p>
          <a:p>
            <a:pPr>
              <a:defRPr/>
            </a:pPr>
            <a:r>
              <a:rPr lang="en-US" sz="1600" b="1" dirty="0"/>
              <a:t>BUILDING STRONG</a:t>
            </a:r>
            <a:r>
              <a:rPr lang="en-US" sz="1400" b="1" baseline="-25000" dirty="0"/>
              <a:t>®</a:t>
            </a:r>
          </a:p>
        </p:txBody>
      </p:sp>
      <p:pic>
        <p:nvPicPr>
          <p:cNvPr id="1032" name="Picture 2" descr="X:\IM\VI\Logos\Branding\USARMY_3D_RGB_MD_PS.png"/>
          <p:cNvPicPr>
            <a:picLocks noChangeAspect="1" noChangeArrowheads="1"/>
          </p:cNvPicPr>
          <p:nvPr userDrawn="1"/>
        </p:nvPicPr>
        <p:blipFill>
          <a:blip r:embed="rId15" cstate="print"/>
          <a:stretch>
            <a:fillRect/>
          </a:stretch>
        </p:blipFill>
        <p:spPr bwMode="auto">
          <a:xfrm>
            <a:off x="304800" y="5206314"/>
            <a:ext cx="1066800" cy="1328521"/>
          </a:xfrm>
          <a:prstGeom prst="rect">
            <a:avLst/>
          </a:prstGeom>
          <a:noFill/>
          <a:ln w="9525">
            <a:noFill/>
            <a:miter lim="800000"/>
            <a:headEnd/>
            <a:tailEnd/>
          </a:ln>
        </p:spPr>
      </p:pic>
      <p:sp>
        <p:nvSpPr>
          <p:cNvPr id="22" name="TextBox 21"/>
          <p:cNvSpPr txBox="1"/>
          <p:nvPr userDrawn="1"/>
        </p:nvSpPr>
        <p:spPr>
          <a:xfrm>
            <a:off x="5410200" y="4953000"/>
            <a:ext cx="990600" cy="200055"/>
          </a:xfrm>
          <a:prstGeom prst="rect">
            <a:avLst/>
          </a:prstGeom>
          <a:noFill/>
        </p:spPr>
        <p:txBody>
          <a:bodyPr wrap="square">
            <a:spAutoFit/>
          </a:bodyPr>
          <a:lstStyle/>
          <a:p>
            <a:pPr algn="ctr" eaLnBrk="0" fontAlgn="auto" hangingPunct="0">
              <a:spcBef>
                <a:spcPts val="0"/>
              </a:spcBef>
              <a:spcAft>
                <a:spcPts val="0"/>
              </a:spcAft>
              <a:defRPr/>
            </a:pPr>
            <a:r>
              <a:rPr lang="en-US" sz="700" dirty="0" smtClean="0">
                <a:solidFill>
                  <a:schemeClr val="bg1"/>
                </a:solidFill>
                <a:effectLst>
                  <a:outerShdw blurRad="38100" dist="38100" dir="2700000" algn="tl">
                    <a:srgbClr val="000000">
                      <a:alpha val="43137"/>
                    </a:srgbClr>
                  </a:outerShdw>
                </a:effectLst>
                <a:latin typeface="Arial Black" pitchFamily="34" charset="0"/>
                <a:cs typeface="+mn-cs"/>
              </a:rPr>
              <a:t>JACKSONVILLE</a:t>
            </a:r>
            <a:endParaRPr lang="en-US" sz="700" dirty="0">
              <a:solidFill>
                <a:schemeClr val="bg1"/>
              </a:solidFill>
              <a:effectLst>
                <a:outerShdw blurRad="38100" dist="38100" dir="2700000" algn="tl">
                  <a:srgbClr val="000000">
                    <a:alpha val="43137"/>
                  </a:srgbClr>
                </a:outerShdw>
              </a:effectLst>
              <a:latin typeface="Arial Black" pitchFamily="34" charset="0"/>
              <a:cs typeface="+mn-cs"/>
            </a:endParaRPr>
          </a:p>
        </p:txBody>
      </p:sp>
      <p:sp>
        <p:nvSpPr>
          <p:cNvPr id="23" name="TextBox 22"/>
          <p:cNvSpPr txBox="1"/>
          <p:nvPr userDrawn="1"/>
        </p:nvSpPr>
        <p:spPr>
          <a:xfrm>
            <a:off x="6400800" y="4953000"/>
            <a:ext cx="990600" cy="200055"/>
          </a:xfrm>
          <a:prstGeom prst="rect">
            <a:avLst/>
          </a:prstGeom>
          <a:noFill/>
        </p:spPr>
        <p:txBody>
          <a:bodyPr wrap="square">
            <a:spAutoFit/>
          </a:bodyPr>
          <a:lstStyle/>
          <a:p>
            <a:pPr algn="ctr" eaLnBrk="0" fontAlgn="auto" hangingPunct="0">
              <a:spcBef>
                <a:spcPts val="0"/>
              </a:spcBef>
              <a:spcAft>
                <a:spcPts val="0"/>
              </a:spcAft>
              <a:defRPr/>
            </a:pPr>
            <a:r>
              <a:rPr lang="en-US" sz="700" dirty="0" smtClean="0">
                <a:solidFill>
                  <a:schemeClr val="bg1"/>
                </a:solidFill>
                <a:effectLst>
                  <a:outerShdw blurRad="38100" dist="38100" dir="2700000" algn="tl">
                    <a:srgbClr val="000000">
                      <a:alpha val="43137"/>
                    </a:srgbClr>
                  </a:outerShdw>
                </a:effectLst>
                <a:latin typeface="Arial Black" pitchFamily="34" charset="0"/>
                <a:cs typeface="+mn-cs"/>
              </a:rPr>
              <a:t>MOBILE</a:t>
            </a:r>
            <a:endParaRPr lang="en-US" sz="700" dirty="0">
              <a:solidFill>
                <a:schemeClr val="bg1"/>
              </a:solidFill>
              <a:effectLst>
                <a:outerShdw blurRad="38100" dist="38100" dir="2700000" algn="tl">
                  <a:srgbClr val="000000">
                    <a:alpha val="43137"/>
                  </a:srgbClr>
                </a:outerShdw>
              </a:effectLst>
              <a:latin typeface="Arial Black" pitchFamily="34" charset="0"/>
              <a:cs typeface="+mn-cs"/>
            </a:endParaRPr>
          </a:p>
        </p:txBody>
      </p:sp>
      <p:sp>
        <p:nvSpPr>
          <p:cNvPr id="24" name="TextBox 23"/>
          <p:cNvSpPr txBox="1"/>
          <p:nvPr userDrawn="1"/>
        </p:nvSpPr>
        <p:spPr>
          <a:xfrm>
            <a:off x="7391400" y="4953000"/>
            <a:ext cx="990600" cy="200055"/>
          </a:xfrm>
          <a:prstGeom prst="rect">
            <a:avLst/>
          </a:prstGeom>
          <a:noFill/>
        </p:spPr>
        <p:txBody>
          <a:bodyPr wrap="square">
            <a:spAutoFit/>
          </a:bodyPr>
          <a:lstStyle/>
          <a:p>
            <a:pPr algn="ctr" eaLnBrk="0" fontAlgn="auto" hangingPunct="0">
              <a:spcBef>
                <a:spcPts val="0"/>
              </a:spcBef>
              <a:spcAft>
                <a:spcPts val="0"/>
              </a:spcAft>
              <a:defRPr/>
            </a:pPr>
            <a:r>
              <a:rPr lang="en-US" sz="700" dirty="0" smtClean="0">
                <a:solidFill>
                  <a:schemeClr val="bg1"/>
                </a:solidFill>
                <a:effectLst>
                  <a:outerShdw blurRad="38100" dist="38100" dir="2700000" algn="tl">
                    <a:srgbClr val="000000">
                      <a:alpha val="43137"/>
                    </a:srgbClr>
                  </a:outerShdw>
                </a:effectLst>
                <a:latin typeface="Arial Black" pitchFamily="34" charset="0"/>
                <a:cs typeface="+mn-cs"/>
              </a:rPr>
              <a:t>SAVANNAH</a:t>
            </a:r>
            <a:endParaRPr lang="en-US" sz="700" dirty="0">
              <a:solidFill>
                <a:schemeClr val="bg1"/>
              </a:solidFill>
              <a:effectLst>
                <a:outerShdw blurRad="38100" dist="38100" dir="2700000" algn="tl">
                  <a:srgbClr val="000000">
                    <a:alpha val="43137"/>
                  </a:srgbClr>
                </a:outerShdw>
              </a:effectLst>
              <a:latin typeface="Arial Black" pitchFamily="34" charset="0"/>
              <a:cs typeface="+mn-cs"/>
            </a:endParaRPr>
          </a:p>
        </p:txBody>
      </p:sp>
      <p:sp>
        <p:nvSpPr>
          <p:cNvPr id="21" name="TextBox 20"/>
          <p:cNvSpPr txBox="1"/>
          <p:nvPr userDrawn="1"/>
        </p:nvSpPr>
        <p:spPr>
          <a:xfrm>
            <a:off x="4343400" y="4953000"/>
            <a:ext cx="1066800" cy="200055"/>
          </a:xfrm>
          <a:prstGeom prst="rect">
            <a:avLst/>
          </a:prstGeom>
          <a:noFill/>
        </p:spPr>
        <p:txBody>
          <a:bodyPr wrap="square">
            <a:spAutoFit/>
          </a:bodyPr>
          <a:lstStyle/>
          <a:p>
            <a:pPr algn="ctr" eaLnBrk="0" fontAlgn="auto" hangingPunct="0">
              <a:spcBef>
                <a:spcPts val="0"/>
              </a:spcBef>
              <a:spcAft>
                <a:spcPts val="0"/>
              </a:spcAft>
              <a:defRPr/>
            </a:pPr>
            <a:r>
              <a:rPr lang="en-US" sz="700" dirty="0" smtClean="0">
                <a:solidFill>
                  <a:schemeClr val="bg1"/>
                </a:solidFill>
                <a:effectLst>
                  <a:outerShdw blurRad="38100" dist="38100" dir="2700000" algn="tl">
                    <a:srgbClr val="000000">
                      <a:alpha val="43137"/>
                    </a:srgbClr>
                  </a:outerShdw>
                </a:effectLst>
                <a:latin typeface="Arial Black" pitchFamily="34" charset="0"/>
                <a:cs typeface="+mn-cs"/>
              </a:rPr>
              <a:t>CHARLESTON</a:t>
            </a:r>
            <a:endParaRPr lang="en-US" sz="700" dirty="0">
              <a:solidFill>
                <a:schemeClr val="bg1"/>
              </a:solidFill>
              <a:effectLst>
                <a:outerShdw blurRad="38100" dist="38100" dir="2700000" algn="tl">
                  <a:srgbClr val="000000">
                    <a:alpha val="43137"/>
                  </a:srgbClr>
                </a:outerShdw>
              </a:effectLst>
              <a:latin typeface="Arial Black" pitchFamily="34" charset="0"/>
              <a:cs typeface="+mn-cs"/>
            </a:endParaRPr>
          </a:p>
        </p:txBody>
      </p:sp>
      <p:sp>
        <p:nvSpPr>
          <p:cNvPr id="25" name="TextBox 24"/>
          <p:cNvSpPr txBox="1"/>
          <p:nvPr userDrawn="1"/>
        </p:nvSpPr>
        <p:spPr>
          <a:xfrm>
            <a:off x="8305799" y="4953000"/>
            <a:ext cx="914401" cy="200055"/>
          </a:xfrm>
          <a:prstGeom prst="rect">
            <a:avLst/>
          </a:prstGeom>
          <a:noFill/>
        </p:spPr>
        <p:txBody>
          <a:bodyPr wrap="square">
            <a:spAutoFit/>
          </a:bodyPr>
          <a:lstStyle/>
          <a:p>
            <a:pPr algn="ctr" eaLnBrk="0" fontAlgn="auto" hangingPunct="0">
              <a:spcBef>
                <a:spcPts val="0"/>
              </a:spcBef>
              <a:spcAft>
                <a:spcPts val="0"/>
              </a:spcAft>
              <a:defRPr/>
            </a:pPr>
            <a:r>
              <a:rPr lang="en-US" sz="700" dirty="0" smtClean="0">
                <a:solidFill>
                  <a:schemeClr val="bg1"/>
                </a:solidFill>
                <a:effectLst>
                  <a:outerShdw blurRad="38100" dist="38100" dir="2700000" algn="tl">
                    <a:srgbClr val="000000">
                      <a:alpha val="43137"/>
                    </a:srgbClr>
                  </a:outerShdw>
                </a:effectLst>
                <a:latin typeface="Arial Black" pitchFamily="34" charset="0"/>
                <a:cs typeface="+mn-cs"/>
              </a:rPr>
              <a:t>WILMINGTON</a:t>
            </a:r>
            <a:endParaRPr lang="en-US" sz="700" dirty="0">
              <a:solidFill>
                <a:schemeClr val="bg1"/>
              </a:solidFill>
              <a:effectLst>
                <a:outerShdw blurRad="38100" dist="38100" dir="2700000" algn="tl">
                  <a:srgbClr val="000000">
                    <a:alpha val="43137"/>
                  </a:srgbClr>
                </a:outerShdw>
              </a:effectLst>
              <a:latin typeface="Arial Black" pitchFamily="34" charset="0"/>
              <a:cs typeface="+mn-cs"/>
            </a:endParaRPr>
          </a:p>
        </p:txBody>
      </p:sp>
    </p:spTree>
  </p:cSld>
  <p:clrMap bg1="lt1" tx1="dk1" bg2="lt2" tx2="dk2" accent1="accent1" accent2="accent2" accent3="accent3" accent4="accent4" accent5="accent5" accent6="accent6" hlink="hlink" folHlink="folHlink"/>
  <p:sldLayoutIdLst>
    <p:sldLayoutId id="2147483650" r:id="rId1"/>
    <p:sldLayoutId id="2147483654" r:id="rId2"/>
    <p:sldLayoutId id="2147483656" r:id="rId3"/>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05142" y="274638"/>
            <a:ext cx="699585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417321"/>
            <a:ext cx="8229600" cy="49072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p>
        </p:txBody>
      </p:sp>
      <p:pic>
        <p:nvPicPr>
          <p:cNvPr id="2053" name="Picture 8" descr="USACE_logo"/>
          <p:cNvPicPr>
            <a:picLocks noChangeAspect="1" noChangeArrowheads="1"/>
          </p:cNvPicPr>
          <p:nvPr userDrawn="1"/>
        </p:nvPicPr>
        <p:blipFill>
          <a:blip r:embed="rId8" cstate="print"/>
          <a:stretch>
            <a:fillRect/>
          </a:stretch>
        </p:blipFill>
        <p:spPr bwMode="auto">
          <a:xfrm>
            <a:off x="8083017" y="378941"/>
            <a:ext cx="832383" cy="627062"/>
          </a:xfrm>
          <a:prstGeom prst="rect">
            <a:avLst/>
          </a:prstGeom>
          <a:noFill/>
          <a:ln w="9525">
            <a:noFill/>
            <a:miter lim="800000"/>
            <a:headEnd/>
            <a:tailEnd/>
          </a:ln>
        </p:spPr>
      </p:pic>
      <p:sp>
        <p:nvSpPr>
          <p:cNvPr id="3081" name="Text Box 9"/>
          <p:cNvSpPr txBox="1">
            <a:spLocks noChangeArrowheads="1"/>
          </p:cNvSpPr>
          <p:nvPr userDrawn="1"/>
        </p:nvSpPr>
        <p:spPr bwMode="auto">
          <a:xfrm>
            <a:off x="7601386" y="1120721"/>
            <a:ext cx="1315859" cy="169277"/>
          </a:xfrm>
          <a:prstGeom prst="rect">
            <a:avLst/>
          </a:prstGeom>
          <a:noFill/>
          <a:ln w="9525">
            <a:noFill/>
            <a:miter lim="800000"/>
            <a:headEnd/>
            <a:tailEnd/>
          </a:ln>
          <a:effectLst/>
        </p:spPr>
        <p:txBody>
          <a:bodyPr wrap="square" lIns="0" tIns="0" rIns="0" bIns="0">
            <a:spAutoFit/>
          </a:bodyPr>
          <a:lstStyle/>
          <a:p>
            <a:pPr algn="r">
              <a:defRPr/>
            </a:pPr>
            <a:r>
              <a:rPr lang="en-US" sz="1100" b="1" dirty="0" smtClean="0"/>
              <a:t>BUILDING STRONG</a:t>
            </a:r>
            <a:endParaRPr lang="en-US" sz="1100" b="1" baseline="-25000" dirty="0"/>
          </a:p>
        </p:txBody>
      </p:sp>
      <p:sp>
        <p:nvSpPr>
          <p:cNvPr id="3082" name="Line 10"/>
          <p:cNvSpPr>
            <a:spLocks noChangeShapeType="1"/>
          </p:cNvSpPr>
          <p:nvPr userDrawn="1"/>
        </p:nvSpPr>
        <p:spPr bwMode="auto">
          <a:xfrm flipH="1">
            <a:off x="990600" y="1066800"/>
            <a:ext cx="7924800" cy="0"/>
          </a:xfrm>
          <a:prstGeom prst="line">
            <a:avLst/>
          </a:prstGeom>
          <a:noFill/>
          <a:ln w="38100">
            <a:solidFill>
              <a:schemeClr val="tx1"/>
            </a:solidFill>
            <a:round/>
            <a:headEnd/>
            <a:tailEnd/>
          </a:ln>
          <a:effectLst/>
        </p:spPr>
        <p:txBody>
          <a:bodyPr/>
          <a:lstStyle/>
          <a:p>
            <a:pPr>
              <a:defRPr/>
            </a:pPr>
            <a:endParaRPr lang="en-US"/>
          </a:p>
        </p:txBody>
      </p:sp>
      <p:pic>
        <p:nvPicPr>
          <p:cNvPr id="2056" name="Picture 2" descr="X:\IM\VI\Logos\Branding\USARMY_3D_RGB_MD_PS.png"/>
          <p:cNvPicPr>
            <a:picLocks noChangeAspect="1" noChangeArrowheads="1"/>
          </p:cNvPicPr>
          <p:nvPr userDrawn="1"/>
        </p:nvPicPr>
        <p:blipFill>
          <a:blip r:embed="rId9" cstate="print"/>
          <a:stretch>
            <a:fillRect/>
          </a:stretch>
        </p:blipFill>
        <p:spPr bwMode="auto">
          <a:xfrm>
            <a:off x="228599" y="268308"/>
            <a:ext cx="734661" cy="914897"/>
          </a:xfrm>
          <a:prstGeom prst="rect">
            <a:avLst/>
          </a:prstGeom>
          <a:noFill/>
          <a:ln w="9525">
            <a:noFill/>
            <a:miter lim="800000"/>
            <a:headEnd/>
            <a:tailEnd/>
          </a:ln>
        </p:spPr>
      </p:pic>
      <p:sp>
        <p:nvSpPr>
          <p:cNvPr id="9" name="TextBox 8"/>
          <p:cNvSpPr txBox="1"/>
          <p:nvPr userDrawn="1"/>
        </p:nvSpPr>
        <p:spPr>
          <a:xfrm>
            <a:off x="0" y="6542901"/>
            <a:ext cx="9143999" cy="205184"/>
          </a:xfrm>
          <a:prstGeom prst="rect">
            <a:avLst/>
          </a:prstGeom>
          <a:noFill/>
          <a:effectLst>
            <a:outerShdw blurRad="63500" dir="2700000" algn="tl" rotWithShape="0">
              <a:schemeClr val="bg1"/>
            </a:outerShdw>
          </a:effectLst>
        </p:spPr>
        <p:txBody>
          <a:bodyPr wrap="square" lIns="0" tIns="0" rIns="0" bIns="0" rtlCol="0">
            <a:spAutoFit/>
          </a:bodyPr>
          <a:lstStyle/>
          <a:p>
            <a:pPr algn="ctr" fontAlgn="base">
              <a:lnSpc>
                <a:spcPts val="1600"/>
              </a:lnSpc>
              <a:spcBef>
                <a:spcPct val="0"/>
              </a:spcBef>
              <a:spcAft>
                <a:spcPct val="0"/>
              </a:spcAft>
            </a:pPr>
            <a:r>
              <a:rPr lang="en-US" sz="1400" i="1" dirty="0" smtClean="0">
                <a:solidFill>
                  <a:srgbClr val="CC0000"/>
                </a:solidFill>
                <a:latin typeface="Arial Black" pitchFamily="34" charset="0"/>
              </a:rPr>
              <a:t>Trusted Partners Delivering Value Today for a Better Tomorrow</a:t>
            </a:r>
            <a:endParaRPr lang="en-US" sz="1400" i="1" dirty="0">
              <a:solidFill>
                <a:srgbClr val="CC0000"/>
              </a:solidFill>
              <a:latin typeface="Arial Black" pitchFamily="34" charset="0"/>
            </a:endParaRPr>
          </a:p>
        </p:txBody>
      </p:sp>
      <p:sp>
        <p:nvSpPr>
          <p:cNvPr id="10" name="Line 10"/>
          <p:cNvSpPr>
            <a:spLocks noChangeShapeType="1"/>
          </p:cNvSpPr>
          <p:nvPr userDrawn="1"/>
        </p:nvSpPr>
        <p:spPr bwMode="auto">
          <a:xfrm flipH="1">
            <a:off x="460787" y="6419850"/>
            <a:ext cx="8235537" cy="0"/>
          </a:xfrm>
          <a:prstGeom prst="line">
            <a:avLst/>
          </a:prstGeom>
          <a:noFill/>
          <a:ln w="38100">
            <a:solidFill>
              <a:schemeClr val="tx1"/>
            </a:solidFill>
            <a:round/>
            <a:headEnd/>
            <a:tailEnd/>
          </a:ln>
          <a:effectLst/>
        </p:spPr>
        <p:txBody>
          <a:bodyPr/>
          <a:lstStyle/>
          <a:p>
            <a:pPr>
              <a:defRPr/>
            </a:pPr>
            <a:r>
              <a:rPr lang="en-US" dirty="0" smtClean="0"/>
              <a:t> </a:t>
            </a:r>
            <a:endParaRPr lang="en-US" dirty="0"/>
          </a:p>
        </p:txBody>
      </p:sp>
      <p:sp>
        <p:nvSpPr>
          <p:cNvPr id="3" name="TextBox 2"/>
          <p:cNvSpPr txBox="1"/>
          <p:nvPr userDrawn="1"/>
        </p:nvSpPr>
        <p:spPr>
          <a:xfrm>
            <a:off x="8315512" y="6488283"/>
            <a:ext cx="367392" cy="230832"/>
          </a:xfrm>
          <a:prstGeom prst="rect">
            <a:avLst/>
          </a:prstGeom>
          <a:noFill/>
        </p:spPr>
        <p:txBody>
          <a:bodyPr wrap="square" rtlCol="0">
            <a:spAutoFit/>
          </a:bodyPr>
          <a:lstStyle/>
          <a:p>
            <a:fld id="{580EF5BA-0C9B-4ECA-A825-4AE5381B36B7}" type="slidenum">
              <a:rPr lang="en-US" sz="900" smtClean="0"/>
              <a:t>‹#›</a:t>
            </a:fld>
            <a:endParaRPr lang="en-US" sz="900"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89" r:id="rId3"/>
    <p:sldLayoutId id="2147483690" r:id="rId4"/>
    <p:sldLayoutId id="2147483696" r:id="rId5"/>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05142" y="274638"/>
            <a:ext cx="699585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417321"/>
            <a:ext cx="8229600" cy="49072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p>
        </p:txBody>
      </p:sp>
      <p:pic>
        <p:nvPicPr>
          <p:cNvPr id="2053" name="Picture 8" descr="USACE_logo"/>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083017" y="378941"/>
            <a:ext cx="832383" cy="627062"/>
          </a:xfrm>
          <a:prstGeom prst="rect">
            <a:avLst/>
          </a:prstGeom>
          <a:noFill/>
          <a:ln w="9525">
            <a:noFill/>
            <a:miter lim="800000"/>
            <a:headEnd/>
            <a:tailEnd/>
          </a:ln>
        </p:spPr>
      </p:pic>
      <p:sp>
        <p:nvSpPr>
          <p:cNvPr id="3081" name="Text Box 9"/>
          <p:cNvSpPr txBox="1">
            <a:spLocks noChangeArrowheads="1"/>
          </p:cNvSpPr>
          <p:nvPr userDrawn="1"/>
        </p:nvSpPr>
        <p:spPr bwMode="auto">
          <a:xfrm>
            <a:off x="7601386" y="1120721"/>
            <a:ext cx="1315859" cy="169277"/>
          </a:xfrm>
          <a:prstGeom prst="rect">
            <a:avLst/>
          </a:prstGeom>
          <a:noFill/>
          <a:ln w="9525">
            <a:noFill/>
            <a:miter lim="800000"/>
            <a:headEnd/>
            <a:tailEnd/>
          </a:ln>
          <a:effectLst/>
        </p:spPr>
        <p:txBody>
          <a:bodyPr wrap="square" lIns="0" tIns="0" rIns="0" bIns="0">
            <a:spAutoFit/>
          </a:bodyPr>
          <a:lstStyle/>
          <a:p>
            <a:pPr algn="r">
              <a:defRPr/>
            </a:pPr>
            <a:r>
              <a:rPr lang="en-US" sz="1100" b="1" dirty="0" smtClean="0">
                <a:solidFill>
                  <a:srgbClr val="000000"/>
                </a:solidFill>
              </a:rPr>
              <a:t>BUILDING STRONG</a:t>
            </a:r>
            <a:endParaRPr lang="en-US" sz="1100" b="1" baseline="-25000" dirty="0">
              <a:solidFill>
                <a:srgbClr val="000000"/>
              </a:solidFill>
            </a:endParaRPr>
          </a:p>
        </p:txBody>
      </p:sp>
      <p:sp>
        <p:nvSpPr>
          <p:cNvPr id="3082" name="Line 10"/>
          <p:cNvSpPr>
            <a:spLocks noChangeShapeType="1"/>
          </p:cNvSpPr>
          <p:nvPr userDrawn="1"/>
        </p:nvSpPr>
        <p:spPr bwMode="auto">
          <a:xfrm flipH="1">
            <a:off x="990600" y="1066800"/>
            <a:ext cx="7924800" cy="0"/>
          </a:xfrm>
          <a:prstGeom prst="line">
            <a:avLst/>
          </a:prstGeom>
          <a:noFill/>
          <a:ln w="38100">
            <a:solidFill>
              <a:schemeClr val="tx1"/>
            </a:solidFill>
            <a:round/>
            <a:headEnd/>
            <a:tailEnd/>
          </a:ln>
          <a:effectLst/>
        </p:spPr>
        <p:txBody>
          <a:bodyPr/>
          <a:lstStyle/>
          <a:p>
            <a:pPr>
              <a:defRPr/>
            </a:pPr>
            <a:endParaRPr lang="en-US">
              <a:solidFill>
                <a:srgbClr val="000000"/>
              </a:solidFill>
            </a:endParaRPr>
          </a:p>
        </p:txBody>
      </p:sp>
      <p:pic>
        <p:nvPicPr>
          <p:cNvPr id="2056" name="Picture 2" descr="X:\IM\VI\Logos\Branding\USARMY_3D_RGB_MD_PS.png"/>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228599" y="268308"/>
            <a:ext cx="734661" cy="914897"/>
          </a:xfrm>
          <a:prstGeom prst="rect">
            <a:avLst/>
          </a:prstGeom>
          <a:noFill/>
          <a:ln w="9525">
            <a:noFill/>
            <a:miter lim="800000"/>
            <a:headEnd/>
            <a:tailEnd/>
          </a:ln>
        </p:spPr>
      </p:pic>
      <p:sp>
        <p:nvSpPr>
          <p:cNvPr id="9" name="TextBox 8"/>
          <p:cNvSpPr txBox="1"/>
          <p:nvPr userDrawn="1"/>
        </p:nvSpPr>
        <p:spPr>
          <a:xfrm>
            <a:off x="0" y="6542901"/>
            <a:ext cx="9143999" cy="205184"/>
          </a:xfrm>
          <a:prstGeom prst="rect">
            <a:avLst/>
          </a:prstGeom>
          <a:noFill/>
          <a:effectLst>
            <a:outerShdw blurRad="63500" dir="2700000" algn="tl" rotWithShape="0">
              <a:schemeClr val="bg1"/>
            </a:outerShdw>
          </a:effectLst>
        </p:spPr>
        <p:txBody>
          <a:bodyPr wrap="square" lIns="0" tIns="0" rIns="0" bIns="0" rtlCol="0">
            <a:spAutoFit/>
          </a:bodyPr>
          <a:lstStyle/>
          <a:p>
            <a:pPr algn="ctr">
              <a:lnSpc>
                <a:spcPts val="1600"/>
              </a:lnSpc>
            </a:pPr>
            <a:r>
              <a:rPr lang="en-US" sz="1400" i="1" dirty="0" smtClean="0">
                <a:solidFill>
                  <a:srgbClr val="CC0000"/>
                </a:solidFill>
                <a:latin typeface="Arial Black" pitchFamily="34" charset="0"/>
              </a:rPr>
              <a:t>Trusted Partners Delivering Value Today for </a:t>
            </a:r>
            <a:r>
              <a:rPr lang="en-US" sz="1400" i="1" smtClean="0">
                <a:solidFill>
                  <a:srgbClr val="CC0000"/>
                </a:solidFill>
                <a:latin typeface="Arial Black" pitchFamily="34" charset="0"/>
              </a:rPr>
              <a:t>a Better Tomorrow</a:t>
            </a:r>
            <a:endParaRPr lang="en-US" sz="1400" i="1" dirty="0">
              <a:solidFill>
                <a:srgbClr val="CC0000"/>
              </a:solidFill>
              <a:latin typeface="Arial Black" pitchFamily="34" charset="0"/>
            </a:endParaRPr>
          </a:p>
        </p:txBody>
      </p:sp>
      <p:sp>
        <p:nvSpPr>
          <p:cNvPr id="10" name="Line 10"/>
          <p:cNvSpPr>
            <a:spLocks noChangeShapeType="1"/>
          </p:cNvSpPr>
          <p:nvPr userDrawn="1"/>
        </p:nvSpPr>
        <p:spPr bwMode="auto">
          <a:xfrm flipH="1">
            <a:off x="460787" y="6419850"/>
            <a:ext cx="8235537" cy="0"/>
          </a:xfrm>
          <a:prstGeom prst="line">
            <a:avLst/>
          </a:prstGeom>
          <a:noFill/>
          <a:ln w="38100">
            <a:solidFill>
              <a:schemeClr val="tx1"/>
            </a:solidFill>
            <a:round/>
            <a:headEnd/>
            <a:tailEnd/>
          </a:ln>
          <a:effectLst/>
        </p:spPr>
        <p:txBody>
          <a:bodyPr/>
          <a:lstStyle/>
          <a:p>
            <a:pPr>
              <a:defRPr/>
            </a:pPr>
            <a:r>
              <a:rPr lang="en-US" dirty="0" smtClean="0">
                <a:solidFill>
                  <a:srgbClr val="000000"/>
                </a:solidFill>
              </a:rPr>
              <a:t> </a:t>
            </a:r>
            <a:endParaRPr lang="en-US" dirty="0">
              <a:solidFill>
                <a:srgbClr val="000000"/>
              </a:solidFill>
            </a:endParaRPr>
          </a:p>
        </p:txBody>
      </p:sp>
      <p:sp>
        <p:nvSpPr>
          <p:cNvPr id="12" name="Rectangle 6"/>
          <p:cNvSpPr>
            <a:spLocks noGrp="1" noChangeArrowheads="1"/>
          </p:cNvSpPr>
          <p:nvPr>
            <p:ph type="sldNum" sz="quarter" idx="4"/>
          </p:nvPr>
        </p:nvSpPr>
        <p:spPr>
          <a:xfrm>
            <a:off x="8419606" y="6445612"/>
            <a:ext cx="380010" cy="287697"/>
          </a:xfrm>
          <a:prstGeom prst="rect">
            <a:avLst/>
          </a:prstGeom>
          <a:ln/>
        </p:spPr>
        <p:txBody>
          <a:bodyPr/>
          <a:lstStyle>
            <a:lvl1pPr algn="r">
              <a:defRPr sz="1200"/>
            </a:lvl1pPr>
          </a:lstStyle>
          <a:p>
            <a:pPr>
              <a:defRPr/>
            </a:pPr>
            <a:fld id="{DA7BB40E-9881-487A-A4A3-C77188D669C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581982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93" r:id="rId4"/>
    <p:sldLayoutId id="2147483694" r:id="rId5"/>
    <p:sldLayoutId id="2147483695" r:id="rId6"/>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A3A3A3">
            <a:alpha val="50000"/>
          </a:srgbClr>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7"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2700" y="17787"/>
            <a:ext cx="9144000" cy="6858000"/>
          </a:xfrm>
          <a:prstGeom prst="rect">
            <a:avLst/>
          </a:prstGeom>
          <a:noFill/>
        </p:spPr>
      </p:pic>
      <p:sp>
        <p:nvSpPr>
          <p:cNvPr id="6" name="Slide Number Placeholder 5"/>
          <p:cNvSpPr>
            <a:spLocks noGrp="1"/>
          </p:cNvSpPr>
          <p:nvPr>
            <p:ph type="sldNum" sz="quarter" idx="4"/>
          </p:nvPr>
        </p:nvSpPr>
        <p:spPr>
          <a:xfrm>
            <a:off x="8305806" y="6332228"/>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563">
                <a:solidFill>
                  <a:schemeClr val="tx1"/>
                </a:solidFill>
                <a:cs typeface="Arial" pitchFamily="34" charset="0"/>
              </a:defRPr>
            </a:lvl1pPr>
          </a:lstStyle>
          <a:p>
            <a:fld id="{139BD942-CC14-44A4-87FB-46239297AFE5}" type="slidenum">
              <a:rPr lang="en-US" smtClean="0">
                <a:solidFill>
                  <a:srgbClr val="000000"/>
                </a:solidFill>
                <a:latin typeface="Arial"/>
                <a:ea typeface="ＭＳ Ｐゴシック" pitchFamily="34" charset="-128"/>
              </a:rPr>
              <a:pPr/>
              <a:t>‹#›</a:t>
            </a:fld>
            <a:endParaRPr lang="en-US" dirty="0">
              <a:solidFill>
                <a:srgbClr val="000000"/>
              </a:solidFill>
              <a:latin typeface="Arial"/>
              <a:ea typeface="ＭＳ Ｐゴシック" pitchFamily="34" charset="-128"/>
            </a:endParaRPr>
          </a:p>
        </p:txBody>
      </p:sp>
      <p:pic>
        <p:nvPicPr>
          <p:cNvPr id="1033" name="Picture 6"/>
          <p:cNvPicPr>
            <a:picLocks noChangeAspect="1"/>
          </p:cNvPicPr>
          <p:nvPr/>
        </p:nvPicPr>
        <p:blipFill>
          <a:blip r:embed="rId28"/>
          <a:srcRect/>
          <a:stretch>
            <a:fillRect/>
          </a:stretch>
        </p:blipFill>
        <p:spPr bwMode="auto">
          <a:xfrm>
            <a:off x="4559300" y="3416308"/>
            <a:ext cx="19050" cy="3175"/>
          </a:xfrm>
          <a:prstGeom prst="rect">
            <a:avLst/>
          </a:prstGeom>
          <a:noFill/>
          <a:ln w="9525">
            <a:noFill/>
            <a:miter lim="800000"/>
            <a:headEnd/>
            <a:tailEnd/>
          </a:ln>
        </p:spPr>
      </p:pic>
      <p:sp>
        <p:nvSpPr>
          <p:cNvPr id="3" name="Rounded Rectangle 2"/>
          <p:cNvSpPr/>
          <p:nvPr userDrawn="1"/>
        </p:nvSpPr>
        <p:spPr>
          <a:xfrm>
            <a:off x="125730" y="201544"/>
            <a:ext cx="8884291" cy="6495808"/>
          </a:xfrm>
          <a:prstGeom prst="roundRect">
            <a:avLst/>
          </a:prstGeom>
          <a:solidFill>
            <a:schemeClr val="tx2">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83847A"/>
              </a:solidFill>
            </a:endParaRPr>
          </a:p>
        </p:txBody>
      </p:sp>
      <p:sp>
        <p:nvSpPr>
          <p:cNvPr id="13" name="Title Placeholder 1"/>
          <p:cNvSpPr>
            <a:spLocks noGrp="1"/>
          </p:cNvSpPr>
          <p:nvPr>
            <p:ph type="title"/>
          </p:nvPr>
        </p:nvSpPr>
        <p:spPr>
          <a:xfrm>
            <a:off x="977026" y="227965"/>
            <a:ext cx="6921104"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4"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33"/>
          <p:cNvPicPr>
            <a:picLocks noChangeAspect="1"/>
          </p:cNvPicPr>
          <p:nvPr userDrawn="1"/>
        </p:nvPicPr>
        <p:blipFill>
          <a:blip r:embed="rId29" cstate="email">
            <a:extLst>
              <a:ext uri="{28A0092B-C50C-407E-A947-70E740481C1C}">
                <a14:useLocalDpi xmlns:a14="http://schemas.microsoft.com/office/drawing/2010/main"/>
              </a:ext>
            </a:extLst>
          </a:blip>
          <a:srcRect/>
          <a:stretch>
            <a:fillRect/>
          </a:stretch>
        </p:blipFill>
        <p:spPr bwMode="auto">
          <a:xfrm>
            <a:off x="204044" y="308164"/>
            <a:ext cx="1007614" cy="1169758"/>
          </a:xfrm>
          <a:prstGeom prst="rect">
            <a:avLst/>
          </a:prstGeom>
          <a:noFill/>
          <a:ln w="9525">
            <a:noFill/>
            <a:miter lim="800000"/>
            <a:headEnd/>
            <a:tailEnd/>
          </a:ln>
        </p:spPr>
      </p:pic>
      <p:pic>
        <p:nvPicPr>
          <p:cNvPr id="16" name="Picture 15"/>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941466" y="369184"/>
            <a:ext cx="973934" cy="1047718"/>
          </a:xfrm>
          <a:prstGeom prst="rect">
            <a:avLst/>
          </a:prstGeom>
        </p:spPr>
      </p:pic>
    </p:spTree>
    <p:extLst>
      <p:ext uri="{BB962C8B-B14F-4D97-AF65-F5344CB8AC3E}">
        <p14:creationId xmlns:p14="http://schemas.microsoft.com/office/powerpoint/2010/main" val="313526371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Lst>
  <p:timing>
    <p:tnLst>
      <p:par>
        <p:cTn id="1" dur="indefinite" restart="never" nodeType="tmRoot"/>
      </p:par>
    </p:tnLst>
  </p:timing>
  <p:hf hdr="0"/>
  <p:txStyles>
    <p:titleStyle>
      <a:lvl1pPr algn="ctr" rtl="0" eaLnBrk="1" fontAlgn="base" hangingPunct="1">
        <a:spcBef>
          <a:spcPct val="0"/>
        </a:spcBef>
        <a:spcAft>
          <a:spcPct val="0"/>
        </a:spcAft>
        <a:defRPr sz="135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192881" indent="-192881" algn="l" rtl="0" eaLnBrk="1" fontAlgn="base" hangingPunct="1">
        <a:spcBef>
          <a:spcPts val="169"/>
        </a:spcBef>
        <a:spcAft>
          <a:spcPct val="0"/>
        </a:spcAft>
        <a:buFont typeface="Arial" pitchFamily="34" charset="0"/>
        <a:defRPr sz="1350" kern="1200">
          <a:solidFill>
            <a:schemeClr val="tx1">
              <a:lumMod val="75000"/>
              <a:lumOff val="25000"/>
            </a:schemeClr>
          </a:solidFill>
          <a:latin typeface="Arial" pitchFamily="34" charset="0"/>
          <a:ea typeface="ＭＳ Ｐゴシック" charset="0"/>
          <a:cs typeface="Arial" pitchFamily="34" charset="0"/>
        </a:defRPr>
      </a:lvl1pPr>
      <a:lvl2pPr marL="289322" indent="-160735" algn="l" rtl="0" eaLnBrk="1" fontAlgn="base" hangingPunct="1">
        <a:spcBef>
          <a:spcPts val="169"/>
        </a:spcBef>
        <a:spcAft>
          <a:spcPct val="0"/>
        </a:spcAft>
        <a:buFont typeface="Arial" pitchFamily="34" charset="0"/>
        <a:buChar char="–"/>
        <a:defRPr sz="1350" kern="1200">
          <a:solidFill>
            <a:schemeClr val="tx1">
              <a:lumMod val="75000"/>
              <a:lumOff val="25000"/>
            </a:schemeClr>
          </a:solidFill>
          <a:latin typeface="Arial" pitchFamily="34" charset="0"/>
          <a:ea typeface="Arial" charset="0"/>
          <a:cs typeface="Arial" pitchFamily="34" charset="0"/>
        </a:defRPr>
      </a:lvl2pPr>
      <a:lvl3pPr marL="514350" indent="-128588" algn="l" rtl="0" eaLnBrk="1" fontAlgn="base" hangingPunct="1">
        <a:spcBef>
          <a:spcPts val="169"/>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771525" indent="-128588" algn="l" rtl="0" eaLnBrk="1" fontAlgn="base" hangingPunct="1">
        <a:spcBef>
          <a:spcPts val="169"/>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1028700" indent="-128588" algn="l" rtl="0" eaLnBrk="1" fontAlgn="base" hangingPunct="1">
        <a:spcBef>
          <a:spcPts val="169"/>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256">
          <p15:clr>
            <a:srgbClr val="5ACBF0"/>
          </p15:clr>
        </p15:guide>
        <p15:guide id="4294967295" pos="7296">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mailto:Spencer.w.davis@usace.army.mil"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mailto:anthony.e.cady@usace.army.mil"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mailto:anthony.e.cady@usace.army.mil"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mailto:anthony.e.cady@usace.army.mil"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hyperlink" Target="mailto:anthony.e.cady@usace.army.mil"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mailto:anthony.e.cady@usace.army.mil"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mailto:anthony.e.cady@usace.army.mil"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mailto:CESAS-CT.SAS@usace.army.mil" TargetMode="External"/><Relationship Id="rId1" Type="http://schemas.openxmlformats.org/officeDocument/2006/relationships/slideLayout" Target="../slideLayouts/slideLayout11.xml"/><Relationship Id="rId4" Type="http://schemas.openxmlformats.org/officeDocument/2006/relationships/hyperlink" Target="mailto:CESAS-SB.SAS@usace.army.mi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emf"/><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hyperlink" Target="http://www.sam.usace.army.mil/"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hyperlink" Target="http://www.sam.usace.army.mil/" TargetMode="External"/><Relationship Id="rId1" Type="http://schemas.openxmlformats.org/officeDocument/2006/relationships/slideLayout" Target="../slideLayouts/slideLayout1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twitter.com/CharlestonCorps" TargetMode="External"/><Relationship Id="rId7" Type="http://schemas.openxmlformats.org/officeDocument/2006/relationships/image" Target="../media/image47.jpeg"/><Relationship Id="rId2" Type="http://schemas.openxmlformats.org/officeDocument/2006/relationships/hyperlink" Target="http://www.sac.usace.army.mil/" TargetMode="External"/><Relationship Id="rId1" Type="http://schemas.openxmlformats.org/officeDocument/2006/relationships/slideLayout" Target="../slideLayouts/slideLayout5.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hyperlink" Target="http://www.facebook.com/CharlestonCorp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 y="152401"/>
            <a:ext cx="8839200" cy="1219200"/>
          </a:xfrm>
        </p:spPr>
        <p:txBody>
          <a:bodyPr/>
          <a:lstStyle/>
          <a:p>
            <a:r>
              <a:rPr lang="en-US" dirty="0" smtClean="0"/>
              <a:t>2019 Southeastern Federal Symposium</a:t>
            </a:r>
            <a:endParaRPr lang="en-US" dirty="0"/>
          </a:p>
        </p:txBody>
      </p:sp>
      <p:sp>
        <p:nvSpPr>
          <p:cNvPr id="3" name="Subtitle 2"/>
          <p:cNvSpPr>
            <a:spLocks noGrp="1"/>
          </p:cNvSpPr>
          <p:nvPr>
            <p:ph type="subTitle" idx="1"/>
          </p:nvPr>
        </p:nvSpPr>
        <p:spPr>
          <a:xfrm>
            <a:off x="243840" y="1239520"/>
            <a:ext cx="6106160" cy="1645920"/>
          </a:xfrm>
        </p:spPr>
        <p:txBody>
          <a:bodyPr/>
          <a:lstStyle/>
          <a:p>
            <a:pPr algn="l"/>
            <a:r>
              <a:rPr lang="en-US" sz="2800" b="1" dirty="0" smtClean="0"/>
              <a:t>Program Overview</a:t>
            </a:r>
          </a:p>
          <a:p>
            <a:pPr algn="l"/>
            <a:r>
              <a:rPr lang="en-US" sz="2800" b="1" dirty="0" smtClean="0"/>
              <a:t>US Army Corps of Engineers</a:t>
            </a:r>
          </a:p>
          <a:p>
            <a:pPr algn="l"/>
            <a:r>
              <a:rPr lang="en-US" sz="2800" b="1" dirty="0" smtClean="0"/>
              <a:t>South Atlantic Division</a:t>
            </a:r>
          </a:p>
          <a:p>
            <a:pPr algn="l"/>
            <a:r>
              <a:rPr lang="en-US" sz="2800" b="1" dirty="0" smtClean="0"/>
              <a:t>5 March 2019</a:t>
            </a:r>
          </a:p>
          <a:p>
            <a:pPr algn="l"/>
            <a:endParaRPr lang="en-US" sz="1800" smtClean="0"/>
          </a:p>
          <a:p>
            <a:pPr algn="l"/>
            <a:r>
              <a:rPr lang="en-US" sz="1800" smtClean="0"/>
              <a:t>Mr</a:t>
            </a:r>
            <a:r>
              <a:rPr lang="en-US" sz="1800" dirty="0" smtClean="0"/>
              <a:t>. Al Lee</a:t>
            </a:r>
          </a:p>
          <a:p>
            <a:pPr algn="l"/>
            <a:r>
              <a:rPr lang="en-US" sz="1800" dirty="0" smtClean="0"/>
              <a:t>Senior Executive Service</a:t>
            </a:r>
          </a:p>
          <a:p>
            <a:pPr algn="l"/>
            <a:r>
              <a:rPr lang="en-US" sz="1800" dirty="0" smtClean="0"/>
              <a:t>Director of Programs</a:t>
            </a:r>
            <a:endParaRPr lang="en-US" sz="1800" dirty="0"/>
          </a:p>
        </p:txBody>
      </p:sp>
    </p:spTree>
    <p:extLst>
      <p:ext uri="{BB962C8B-B14F-4D97-AF65-F5344CB8AC3E}">
        <p14:creationId xmlns:p14="http://schemas.microsoft.com/office/powerpoint/2010/main" val="481300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9A257827-C34C-4251-B995-96C9C233CCC8}" type="slidenum">
              <a:rPr lang="en-US" smtClean="0"/>
              <a:pPr/>
              <a:t>10</a:t>
            </a:fld>
            <a:endParaRPr lang="en-US"/>
          </a:p>
        </p:txBody>
      </p:sp>
      <p:sp>
        <p:nvSpPr>
          <p:cNvPr id="5" name="Rectangle 4"/>
          <p:cNvSpPr/>
          <p:nvPr/>
        </p:nvSpPr>
        <p:spPr>
          <a:xfrm>
            <a:off x="1732870" y="1261383"/>
            <a:ext cx="5492523" cy="369332"/>
          </a:xfrm>
          <a:prstGeom prst="rect">
            <a:avLst/>
          </a:prstGeom>
        </p:spPr>
        <p:txBody>
          <a:bodyPr wrap="square">
            <a:spAutoFit/>
          </a:bodyPr>
          <a:lstStyle/>
          <a:p>
            <a:pPr algn="ctr">
              <a:spcBef>
                <a:spcPts val="0"/>
              </a:spcBef>
            </a:pPr>
            <a:r>
              <a:rPr lang="en-US" b="1" dirty="0"/>
              <a:t>Military Program Awards in FY19-20</a:t>
            </a:r>
          </a:p>
        </p:txBody>
      </p:sp>
      <p:graphicFrame>
        <p:nvGraphicFramePr>
          <p:cNvPr id="6" name="Table 5"/>
          <p:cNvGraphicFramePr>
            <a:graphicFrameLocks noGrp="1"/>
          </p:cNvGraphicFramePr>
          <p:nvPr>
            <p:extLst/>
          </p:nvPr>
        </p:nvGraphicFramePr>
        <p:xfrm>
          <a:off x="628651" y="1990046"/>
          <a:ext cx="7582581" cy="3293149"/>
        </p:xfrm>
        <a:graphic>
          <a:graphicData uri="http://schemas.openxmlformats.org/drawingml/2006/table">
            <a:tbl>
              <a:tblPr firstRow="1" bandRow="1">
                <a:tableStyleId>{5C22544A-7EE6-4342-B048-85BDC9FD1C3A}</a:tableStyleId>
              </a:tblPr>
              <a:tblGrid>
                <a:gridCol w="880123"/>
                <a:gridCol w="880125"/>
                <a:gridCol w="2166447"/>
                <a:gridCol w="1218629"/>
                <a:gridCol w="1173493"/>
                <a:gridCol w="1263764"/>
              </a:tblGrid>
              <a:tr h="391493">
                <a:tc>
                  <a:txBody>
                    <a:bodyPr/>
                    <a:lstStyle/>
                    <a:p>
                      <a:r>
                        <a:rPr lang="en-US" sz="900" dirty="0" smtClean="0">
                          <a:solidFill>
                            <a:schemeClr val="tx1"/>
                          </a:solidFill>
                          <a:latin typeface="+mj-lt"/>
                        </a:rPr>
                        <a:t>Project #</a:t>
                      </a:r>
                      <a:endParaRPr lang="en-US" sz="900" dirty="0">
                        <a:solidFill>
                          <a:schemeClr val="tx1"/>
                        </a:solidFill>
                        <a:latin typeface="+mj-lt"/>
                      </a:endParaRPr>
                    </a:p>
                  </a:txBody>
                  <a:tcPr marL="68580" marR="68580" marT="34290" marB="3429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normalizeH="0" baseline="0" dirty="0" smtClean="0">
                          <a:ln>
                            <a:noFill/>
                          </a:ln>
                          <a:solidFill>
                            <a:schemeClr val="tx1"/>
                          </a:solidFill>
                          <a:effectLst/>
                          <a:latin typeface="+mj-lt"/>
                          <a:ea typeface="+mn-ea"/>
                          <a:cs typeface="+mn-cs"/>
                        </a:rPr>
                        <a:t>Location</a:t>
                      </a:r>
                    </a:p>
                  </a:txBody>
                  <a:tcPr marL="68580" marR="68580" marT="34290" marB="34290">
                    <a:solidFill>
                      <a:schemeClr val="accent4">
                        <a:lumMod val="20000"/>
                        <a:lumOff val="80000"/>
                      </a:schemeClr>
                    </a:solidFill>
                  </a:tcPr>
                </a:tc>
                <a:tc>
                  <a:txBody>
                    <a:bodyPr/>
                    <a:lstStyle/>
                    <a:p>
                      <a:r>
                        <a:rPr kumimoji="0" lang="en-US" sz="900" u="none" strike="noStrike" cap="none" normalizeH="0" baseline="0" dirty="0" smtClean="0">
                          <a:ln>
                            <a:noFill/>
                          </a:ln>
                          <a:solidFill>
                            <a:schemeClr val="tx1"/>
                          </a:solidFill>
                          <a:effectLst/>
                          <a:latin typeface="+mj-lt"/>
                        </a:rPr>
                        <a:t>Project Title</a:t>
                      </a:r>
                      <a:endParaRPr lang="en-US" sz="900" dirty="0">
                        <a:solidFill>
                          <a:schemeClr val="tx1"/>
                        </a:solidFill>
                        <a:latin typeface="+mj-lt"/>
                      </a:endParaRPr>
                    </a:p>
                  </a:txBody>
                  <a:tcPr marL="68580" marR="68580" marT="34290" marB="3429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u="none" strike="noStrike" cap="none" normalizeH="0" baseline="0" dirty="0" smtClean="0">
                          <a:ln>
                            <a:noFill/>
                          </a:ln>
                          <a:solidFill>
                            <a:schemeClr val="tx1"/>
                          </a:solidFill>
                          <a:effectLst/>
                          <a:latin typeface="+mj-lt"/>
                        </a:rPr>
                        <a:t>Value</a:t>
                      </a:r>
                      <a:endParaRPr kumimoji="0" lang="en-US" sz="900" b="1" i="0" u="none" strike="noStrike" cap="none" normalizeH="0" baseline="0" dirty="0" smtClean="0">
                        <a:ln>
                          <a:noFill/>
                        </a:ln>
                        <a:solidFill>
                          <a:schemeClr val="tx1"/>
                        </a:solidFill>
                        <a:effectLst/>
                        <a:latin typeface="+mj-lt"/>
                      </a:endParaRPr>
                    </a:p>
                    <a:p>
                      <a:endParaRPr lang="en-US" sz="900" dirty="0">
                        <a:solidFill>
                          <a:schemeClr val="tx1"/>
                        </a:solidFill>
                        <a:latin typeface="+mj-lt"/>
                      </a:endParaRPr>
                    </a:p>
                  </a:txBody>
                  <a:tcPr marL="68580" marR="68580" marT="34290" marB="34290">
                    <a:solidFill>
                      <a:schemeClr val="accent4">
                        <a:lumMod val="20000"/>
                        <a:lumOff val="80000"/>
                      </a:schemeClr>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dirty="0" smtClean="0">
                          <a:ln>
                            <a:noFill/>
                          </a:ln>
                          <a:solidFill>
                            <a:schemeClr val="tx1"/>
                          </a:solidFill>
                          <a:effectLst/>
                          <a:latin typeface="+mj-lt"/>
                        </a:rPr>
                        <a:t>ACQ  </a:t>
                      </a:r>
                    </a:p>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dirty="0" smtClean="0">
                          <a:ln>
                            <a:noFill/>
                          </a:ln>
                          <a:solidFill>
                            <a:schemeClr val="tx1"/>
                          </a:solidFill>
                          <a:effectLst/>
                          <a:latin typeface="+mj-lt"/>
                        </a:rPr>
                        <a:t>Strategy</a:t>
                      </a:r>
                      <a:endParaRPr kumimoji="0" lang="en-US" sz="900" b="1" i="0" u="none" strike="noStrike" cap="none" normalizeH="0" baseline="0" dirty="0" smtClean="0">
                        <a:ln>
                          <a:noFill/>
                        </a:ln>
                        <a:solidFill>
                          <a:schemeClr val="tx1"/>
                        </a:solidFill>
                        <a:effectLst/>
                        <a:latin typeface="+mj-lt"/>
                      </a:endParaRPr>
                    </a:p>
                  </a:txBody>
                  <a:tcPr marL="68580" marR="68580" marT="34290" marB="3429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u="none" strike="noStrike" cap="none" normalizeH="0" baseline="0" dirty="0" smtClean="0">
                          <a:ln>
                            <a:noFill/>
                          </a:ln>
                          <a:solidFill>
                            <a:schemeClr val="tx1"/>
                          </a:solidFill>
                          <a:effectLst/>
                          <a:latin typeface="+mj-lt"/>
                        </a:rPr>
                        <a:t>ADV</a:t>
                      </a:r>
                    </a:p>
                    <a:p>
                      <a:endParaRPr lang="en-US" sz="900" dirty="0">
                        <a:solidFill>
                          <a:schemeClr val="tx1"/>
                        </a:solidFill>
                        <a:latin typeface="+mj-lt"/>
                      </a:endParaRPr>
                    </a:p>
                  </a:txBody>
                  <a:tcPr marL="68580" marR="68580" marT="34290" marB="34290">
                    <a:solidFill>
                      <a:schemeClr val="accent4">
                        <a:lumMod val="20000"/>
                        <a:lumOff val="80000"/>
                      </a:schemeClr>
                    </a:solidFill>
                  </a:tcPr>
                </a:tc>
              </a:tr>
              <a:tr h="552698">
                <a:tc>
                  <a:txBody>
                    <a:bodyPr/>
                    <a:lstStyle/>
                    <a:p>
                      <a:pPr marL="0" marR="0" lvl="0" indent="-342900" algn="l" defTabSz="914400" rtl="0" eaLnBrk="1" fontAlgn="b" latinLnBrk="0" hangingPunct="1">
                        <a:lnSpc>
                          <a:spcPct val="100000"/>
                        </a:lnSpc>
                        <a:spcBef>
                          <a:spcPct val="0"/>
                        </a:spcBef>
                        <a:spcAft>
                          <a:spcPct val="0"/>
                        </a:spcAft>
                        <a:buClrTx/>
                        <a:buSzTx/>
                        <a:buFontTx/>
                        <a:buNone/>
                        <a:tabLst/>
                      </a:pPr>
                      <a:r>
                        <a:rPr lang="en-US" sz="900" u="none" strike="noStrike" kern="1200" dirty="0" smtClean="0">
                          <a:solidFill>
                            <a:schemeClr val="tx1"/>
                          </a:solidFill>
                          <a:latin typeface="+mj-lt"/>
                          <a:ea typeface="+mn-ea"/>
                          <a:cs typeface="+mn-cs"/>
                        </a:rPr>
                        <a:t>81165</a:t>
                      </a: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Ft. Bragg</a:t>
                      </a:r>
                    </a:p>
                    <a:p>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SOF, Human Performance Training Facility</a:t>
                      </a: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$25M-$100M</a:t>
                      </a:r>
                    </a:p>
                    <a:p>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RFP/UR</a:t>
                      </a:r>
                    </a:p>
                    <a:p>
                      <a:pPr algn="l"/>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Oct 2019</a:t>
                      </a:r>
                    </a:p>
                    <a:p>
                      <a:endParaRPr lang="en-US" sz="900" dirty="0">
                        <a:latin typeface="+mj-lt"/>
                      </a:endParaRPr>
                    </a:p>
                  </a:txBody>
                  <a:tcPr marL="68580" marR="68580" marT="34290" marB="34290">
                    <a:solidFill>
                      <a:schemeClr val="tx2"/>
                    </a:solidFill>
                  </a:tcPr>
                </a:tc>
              </a:tr>
              <a:tr h="391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86021</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Ft. Bragg</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SOF, Assessment and Selection Training Complex</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$10M-$25M</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RFP/TBD</a:t>
                      </a:r>
                    </a:p>
                    <a:p>
                      <a:pPr algn="l"/>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Jan 2020</a:t>
                      </a:r>
                    </a:p>
                    <a:p>
                      <a:endParaRPr lang="en-US" sz="900" dirty="0">
                        <a:latin typeface="+mj-lt"/>
                      </a:endParaRPr>
                    </a:p>
                  </a:txBody>
                  <a:tcPr marL="68580" marR="68580" marT="34290" marB="34290"/>
                </a:tc>
              </a:tr>
              <a:tr h="391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87437</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Ft. Bragg</a:t>
                      </a:r>
                    </a:p>
                  </a:txBody>
                  <a:tcPr marL="68580" marR="68580" marT="34290" marB="34290"/>
                </a:tc>
                <a:tc>
                  <a:txBody>
                    <a:bodyPr/>
                    <a:lstStyle/>
                    <a:p>
                      <a:r>
                        <a:rPr lang="en-US" sz="900" dirty="0" smtClean="0">
                          <a:latin typeface="+mj-lt"/>
                        </a:rPr>
                        <a:t>SOF,</a:t>
                      </a:r>
                      <a:r>
                        <a:rPr lang="en-US" sz="900" baseline="0" dirty="0" smtClean="0">
                          <a:latin typeface="+mj-lt"/>
                        </a:rPr>
                        <a:t> Group Headquarters</a:t>
                      </a:r>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$25M-$100M</a:t>
                      </a:r>
                    </a:p>
                    <a:p>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RFP/UR</a:t>
                      </a:r>
                    </a:p>
                    <a:p>
                      <a:pPr algn="l"/>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Sep 2020</a:t>
                      </a:r>
                    </a:p>
                    <a:p>
                      <a:endParaRPr lang="en-US" sz="900" dirty="0">
                        <a:latin typeface="+mj-lt"/>
                      </a:endParaRPr>
                    </a:p>
                  </a:txBody>
                  <a:tcPr marL="68580" marR="68580" marT="34290" marB="34290"/>
                </a:tc>
              </a:tr>
              <a:tr h="391493">
                <a:tc>
                  <a:txBody>
                    <a:bodyPr/>
                    <a:lstStyle/>
                    <a:p>
                      <a:endParaRPr lang="en-US" sz="1400" dirty="0"/>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Ft. Bragg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MOTSU</a:t>
                      </a: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SRM, Ft. Bragg</a:t>
                      </a:r>
                      <a:r>
                        <a:rPr lang="en-US" sz="900" u="none" strike="noStrike" kern="1200" baseline="0" dirty="0" smtClean="0">
                          <a:solidFill>
                            <a:schemeClr val="tx1"/>
                          </a:solidFill>
                          <a:latin typeface="+mj-lt"/>
                          <a:ea typeface="+mn-ea"/>
                          <a:cs typeface="+mn-cs"/>
                        </a:rPr>
                        <a:t>/MOTSU</a:t>
                      </a:r>
                      <a:endParaRPr lang="en-US" sz="900" u="none" strike="noStrike" kern="1200" dirty="0" smtClean="0">
                        <a:solidFill>
                          <a:schemeClr val="tx1"/>
                        </a:solidFill>
                        <a:latin typeface="+mj-lt"/>
                        <a:ea typeface="+mn-ea"/>
                        <a:cs typeface="+mn-cs"/>
                      </a:endParaRPr>
                    </a:p>
                  </a:txBody>
                  <a:tcPr marL="68580" marR="68580" marT="34290" marB="34290">
                    <a:solidFill>
                      <a:schemeClr val="tx2"/>
                    </a:solidFill>
                  </a:tcPr>
                </a:tc>
                <a:tc>
                  <a:txBody>
                    <a:bodyPr/>
                    <a:lstStyle/>
                    <a:p>
                      <a:r>
                        <a:rPr lang="en-US" sz="900" dirty="0" smtClean="0">
                          <a:latin typeface="+mj-lt"/>
                        </a:rPr>
                        <a:t>$1M-$5M</a:t>
                      </a:r>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mj-lt"/>
                        </a:rPr>
                        <a:t>TBD/TBD</a:t>
                      </a:r>
                      <a:endParaRPr lang="en-US" sz="900" dirty="0">
                        <a:latin typeface="+mj-lt"/>
                      </a:endParaRPr>
                    </a:p>
                  </a:txBody>
                  <a:tcPr marL="68580" marR="68580" marT="34290" marB="34290">
                    <a:solidFill>
                      <a:schemeClr val="tx2"/>
                    </a:solidFill>
                  </a:tcPr>
                </a:tc>
                <a:tc>
                  <a:txBody>
                    <a:bodyPr/>
                    <a:lstStyle/>
                    <a:p>
                      <a:r>
                        <a:rPr lang="en-US" sz="900" dirty="0" smtClean="0">
                          <a:latin typeface="+mj-lt"/>
                        </a:rPr>
                        <a:t>3</a:t>
                      </a:r>
                      <a:r>
                        <a:rPr lang="en-US" sz="900" baseline="30000" dirty="0" smtClean="0">
                          <a:latin typeface="+mj-lt"/>
                        </a:rPr>
                        <a:t>rd</a:t>
                      </a:r>
                      <a:r>
                        <a:rPr lang="en-US" sz="900" dirty="0" smtClean="0">
                          <a:latin typeface="+mj-lt"/>
                        </a:rPr>
                        <a:t>/4</a:t>
                      </a:r>
                      <a:r>
                        <a:rPr lang="en-US" sz="900" baseline="30000" dirty="0" smtClean="0">
                          <a:latin typeface="+mj-lt"/>
                        </a:rPr>
                        <a:t>th</a:t>
                      </a:r>
                      <a:r>
                        <a:rPr lang="en-US" sz="900" dirty="0" smtClean="0">
                          <a:latin typeface="+mj-lt"/>
                        </a:rPr>
                        <a:t> </a:t>
                      </a:r>
                      <a:r>
                        <a:rPr lang="en-US" sz="900" dirty="0" err="1" smtClean="0">
                          <a:latin typeface="+mj-lt"/>
                        </a:rPr>
                        <a:t>Qtr</a:t>
                      </a:r>
                      <a:r>
                        <a:rPr lang="en-US" sz="900" dirty="0" smtClean="0">
                          <a:latin typeface="+mj-lt"/>
                        </a:rPr>
                        <a:t> FY 19</a:t>
                      </a:r>
                      <a:endParaRPr lang="en-US" sz="900" dirty="0">
                        <a:latin typeface="+mj-lt"/>
                      </a:endParaRPr>
                    </a:p>
                  </a:txBody>
                  <a:tcPr marL="68580" marR="68580" marT="34290" marB="34290">
                    <a:solidFill>
                      <a:schemeClr val="tx2"/>
                    </a:solidFill>
                  </a:tcPr>
                </a:tc>
              </a:tr>
              <a:tr h="391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u="none" strike="noStrike" kern="1200" dirty="0" smtClean="0">
                        <a:solidFill>
                          <a:schemeClr val="tx1"/>
                        </a:solidFill>
                        <a:latin typeface="+mj-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MOTSU</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SATER, IDIQ</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$&gt;10M</a:t>
                      </a:r>
                      <a:endParaRPr lang="en-US" sz="900" dirty="0">
                        <a:latin typeface="+mj-lt"/>
                      </a:endParaRPr>
                    </a:p>
                  </a:txBody>
                  <a:tcPr marL="68580" marR="68580" marT="34290" marB="34290"/>
                </a:tc>
                <a:tc>
                  <a:txBody>
                    <a:bodyPr/>
                    <a:lstStyle/>
                    <a:p>
                      <a:pPr algn="l"/>
                      <a:r>
                        <a:rPr lang="en-US" sz="900" dirty="0" smtClean="0">
                          <a:latin typeface="+mj-lt"/>
                        </a:rPr>
                        <a:t>8A Competitive</a:t>
                      </a:r>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March 2019</a:t>
                      </a:r>
                    </a:p>
                  </a:txBody>
                  <a:tcPr marL="68580" marR="68580" marT="34290" marB="34290"/>
                </a:tc>
              </a:tr>
              <a:tr h="391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u="none" strike="noStrike" kern="1200" dirty="0" smtClean="0">
                        <a:solidFill>
                          <a:schemeClr val="tx1"/>
                        </a:solidFill>
                        <a:latin typeface="+mj-lt"/>
                        <a:ea typeface="+mn-ea"/>
                        <a:cs typeface="+mn-cs"/>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MOTSU</a:t>
                      </a: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Portable Water Line Improvement</a:t>
                      </a: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mj-lt"/>
                        </a:rPr>
                        <a:t>$1M-$5M</a:t>
                      </a:r>
                      <a:endParaRPr lang="en-US" sz="900" dirty="0">
                        <a:latin typeface="+mj-lt"/>
                      </a:endParaRPr>
                    </a:p>
                  </a:txBody>
                  <a:tcPr marL="68580" marR="68580" marT="34290" marB="34290">
                    <a:solidFill>
                      <a:schemeClr val="tx2"/>
                    </a:solidFill>
                  </a:tcPr>
                </a:tc>
                <a:tc>
                  <a:txBody>
                    <a:bodyPr/>
                    <a:lstStyle/>
                    <a:p>
                      <a:pPr algn="l"/>
                      <a:r>
                        <a:rPr lang="en-US" sz="900" dirty="0" smtClean="0">
                          <a:latin typeface="+mj-lt"/>
                        </a:rPr>
                        <a:t>TBD/SB</a:t>
                      </a:r>
                      <a:endParaRPr lang="en-US" sz="900" dirty="0">
                        <a:latin typeface="+mj-lt"/>
                      </a:endParaRPr>
                    </a:p>
                  </a:txBody>
                  <a:tcPr marL="68580" marR="68580" marT="34290" marB="34290">
                    <a:solidFill>
                      <a:schemeClr val="tx2"/>
                    </a:solidFill>
                  </a:tcPr>
                </a:tc>
                <a:tc>
                  <a:txBody>
                    <a:bodyPr/>
                    <a:lstStyle/>
                    <a:p>
                      <a:r>
                        <a:rPr lang="en-US" sz="900" dirty="0" smtClean="0">
                          <a:latin typeface="+mj-lt"/>
                        </a:rPr>
                        <a:t>June 2019</a:t>
                      </a:r>
                      <a:endParaRPr lang="en-US" sz="900" dirty="0">
                        <a:latin typeface="+mj-lt"/>
                      </a:endParaRPr>
                    </a:p>
                  </a:txBody>
                  <a:tcPr marL="68580" marR="68580" marT="34290" marB="34290">
                    <a:solidFill>
                      <a:schemeClr val="tx2"/>
                    </a:solidFill>
                  </a:tcPr>
                </a:tc>
              </a:tr>
              <a:tr h="391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u="none" strike="noStrike" kern="1200" dirty="0" smtClean="0">
                        <a:solidFill>
                          <a:schemeClr val="tx1"/>
                        </a:solidFill>
                        <a:latin typeface="+mj-lt"/>
                        <a:ea typeface="+mn-ea"/>
                        <a:cs typeface="+mn-cs"/>
                      </a:endParaRPr>
                    </a:p>
                  </a:txBody>
                  <a:tcPr marL="68580" marR="68580" marT="34290" marB="34290">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MOTSU</a:t>
                      </a:r>
                    </a:p>
                  </a:txBody>
                  <a:tcPr marL="68580" marR="68580" marT="34290" marB="34290">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Fire Fighting</a:t>
                      </a:r>
                      <a:r>
                        <a:rPr lang="en-US" sz="900" u="none" strike="noStrike" kern="1200" baseline="0" dirty="0" smtClean="0">
                          <a:solidFill>
                            <a:schemeClr val="tx1"/>
                          </a:solidFill>
                          <a:latin typeface="+mn-lt"/>
                          <a:ea typeface="+mn-ea"/>
                          <a:cs typeface="+mn-cs"/>
                        </a:rPr>
                        <a:t> Water Pressure Improvement</a:t>
                      </a:r>
                      <a:endParaRPr lang="en-US" sz="900" u="none" strike="noStrike" kern="1200" dirty="0" smtClean="0">
                        <a:solidFill>
                          <a:schemeClr val="tx1"/>
                        </a:solidFill>
                        <a:latin typeface="+mn-lt"/>
                        <a:ea typeface="+mn-ea"/>
                        <a:cs typeface="+mn-cs"/>
                      </a:endParaRPr>
                    </a:p>
                  </a:txBody>
                  <a:tcPr marL="68580" marR="68580" marT="34290" marB="34290">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mj-lt"/>
                        </a:rPr>
                        <a:t>$1M-$5M</a:t>
                      </a:r>
                      <a:endParaRPr lang="en-US" sz="900" dirty="0">
                        <a:latin typeface="+mj-lt"/>
                      </a:endParaRPr>
                    </a:p>
                  </a:txBody>
                  <a:tcPr marL="68580" marR="68580" marT="34290" marB="34290">
                    <a:solidFill>
                      <a:schemeClr val="bg2">
                        <a:lumMod val="20000"/>
                        <a:lumOff val="80000"/>
                      </a:schemeClr>
                    </a:solidFill>
                  </a:tcPr>
                </a:tc>
                <a:tc>
                  <a:txBody>
                    <a:bodyPr/>
                    <a:lstStyle/>
                    <a:p>
                      <a:pPr algn="l"/>
                      <a:r>
                        <a:rPr lang="en-US" sz="900" dirty="0" smtClean="0">
                          <a:latin typeface="+mj-lt"/>
                        </a:rPr>
                        <a:t>TBD/SB</a:t>
                      </a:r>
                      <a:endParaRPr lang="en-US" sz="900" dirty="0">
                        <a:latin typeface="+mj-lt"/>
                      </a:endParaRPr>
                    </a:p>
                  </a:txBody>
                  <a:tcPr marL="68580" marR="68580" marT="34290" marB="34290">
                    <a:solidFill>
                      <a:schemeClr val="bg2">
                        <a:lumMod val="20000"/>
                        <a:lumOff val="80000"/>
                      </a:schemeClr>
                    </a:solidFill>
                  </a:tcPr>
                </a:tc>
                <a:tc>
                  <a:txBody>
                    <a:bodyPr/>
                    <a:lstStyle/>
                    <a:p>
                      <a:r>
                        <a:rPr lang="en-US" sz="900" dirty="0" smtClean="0">
                          <a:latin typeface="+mj-lt"/>
                        </a:rPr>
                        <a:t>June 2019</a:t>
                      </a:r>
                      <a:endParaRPr lang="en-US" sz="900" dirty="0">
                        <a:latin typeface="+mj-lt"/>
                      </a:endParaRPr>
                    </a:p>
                  </a:txBody>
                  <a:tcPr marL="68580" marR="68580" marT="34290" marB="34290">
                    <a:solidFill>
                      <a:schemeClr val="bg2">
                        <a:lumMod val="20000"/>
                        <a:lumOff val="80000"/>
                      </a:schemeClr>
                    </a:solidFill>
                  </a:tcPr>
                </a:tc>
              </a:tr>
            </a:tbl>
          </a:graphicData>
        </a:graphic>
      </p:graphicFrame>
      <p:sp>
        <p:nvSpPr>
          <p:cNvPr id="7" name="Title 1"/>
          <p:cNvSpPr txBox="1">
            <a:spLocks/>
          </p:cNvSpPr>
          <p:nvPr/>
        </p:nvSpPr>
        <p:spPr bwMode="auto">
          <a:xfrm>
            <a:off x="457200" y="3048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aseline="0">
                <a:solidFill>
                  <a:schemeClr val="tx1">
                    <a:lumMod val="75000"/>
                    <a:lumOff val="25000"/>
                  </a:schemeClr>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dirty="0" smtClean="0">
                <a:latin typeface="+mn-lt"/>
              </a:rPr>
              <a:t>Wilmington District Contract Opportunities</a:t>
            </a:r>
            <a:endParaRPr lang="en-US" sz="3600" b="1" kern="0" dirty="0" smtClean="0">
              <a:latin typeface="+mn-lt"/>
            </a:endParaRPr>
          </a:p>
        </p:txBody>
      </p:sp>
    </p:spTree>
    <p:extLst>
      <p:ext uri="{BB962C8B-B14F-4D97-AF65-F5344CB8AC3E}">
        <p14:creationId xmlns:p14="http://schemas.microsoft.com/office/powerpoint/2010/main" val="3126219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9A257827-C34C-4251-B995-96C9C233CCC8}" type="slidenum">
              <a:rPr lang="en-US" smtClean="0"/>
              <a:pPr/>
              <a:t>11</a:t>
            </a:fld>
            <a:endParaRPr lang="en-US"/>
          </a:p>
        </p:txBody>
      </p:sp>
      <p:sp>
        <p:nvSpPr>
          <p:cNvPr id="5" name="Rectangle 4"/>
          <p:cNvSpPr/>
          <p:nvPr/>
        </p:nvSpPr>
        <p:spPr>
          <a:xfrm>
            <a:off x="1732870" y="1261383"/>
            <a:ext cx="5492523" cy="369332"/>
          </a:xfrm>
          <a:prstGeom prst="rect">
            <a:avLst/>
          </a:prstGeom>
        </p:spPr>
        <p:txBody>
          <a:bodyPr wrap="square">
            <a:spAutoFit/>
          </a:bodyPr>
          <a:lstStyle/>
          <a:p>
            <a:pPr algn="ctr">
              <a:spcBef>
                <a:spcPts val="0"/>
              </a:spcBef>
            </a:pPr>
            <a:r>
              <a:rPr lang="en-US" b="1" dirty="0" smtClean="0"/>
              <a:t>FY 19 Civil Works Projects</a:t>
            </a:r>
            <a:endParaRPr lang="en-US" b="1" dirty="0"/>
          </a:p>
        </p:txBody>
      </p:sp>
      <p:graphicFrame>
        <p:nvGraphicFramePr>
          <p:cNvPr id="6" name="Table 5"/>
          <p:cNvGraphicFramePr>
            <a:graphicFrameLocks noGrp="1"/>
          </p:cNvGraphicFramePr>
          <p:nvPr>
            <p:extLst/>
          </p:nvPr>
        </p:nvGraphicFramePr>
        <p:xfrm>
          <a:off x="628650" y="1840074"/>
          <a:ext cx="7368268" cy="3834617"/>
        </p:xfrm>
        <a:graphic>
          <a:graphicData uri="http://schemas.openxmlformats.org/drawingml/2006/table">
            <a:tbl>
              <a:tblPr firstRow="1" bandRow="1">
                <a:tableStyleId>{5C22544A-7EE6-4342-B048-85BDC9FD1C3A}</a:tableStyleId>
              </a:tblPr>
              <a:tblGrid>
                <a:gridCol w="967555"/>
                <a:gridCol w="2381658"/>
                <a:gridCol w="1339685"/>
                <a:gridCol w="1290065"/>
                <a:gridCol w="1389305"/>
              </a:tblGrid>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normalizeH="0" baseline="0" dirty="0" smtClean="0">
                          <a:ln>
                            <a:noFill/>
                          </a:ln>
                          <a:solidFill>
                            <a:schemeClr val="tx1"/>
                          </a:solidFill>
                          <a:effectLst/>
                          <a:latin typeface="+mj-lt"/>
                          <a:ea typeface="+mn-ea"/>
                          <a:cs typeface="+mn-cs"/>
                        </a:rPr>
                        <a:t>Location</a:t>
                      </a:r>
                    </a:p>
                  </a:txBody>
                  <a:tcPr marL="68580" marR="68580" marT="34290" marB="34290">
                    <a:solidFill>
                      <a:schemeClr val="accent4">
                        <a:lumMod val="20000"/>
                        <a:lumOff val="80000"/>
                      </a:schemeClr>
                    </a:solidFill>
                  </a:tcPr>
                </a:tc>
                <a:tc>
                  <a:txBody>
                    <a:bodyPr/>
                    <a:lstStyle/>
                    <a:p>
                      <a:r>
                        <a:rPr kumimoji="0" lang="en-US" sz="900" u="none" strike="noStrike" cap="none" normalizeH="0" baseline="0" dirty="0" smtClean="0">
                          <a:ln>
                            <a:noFill/>
                          </a:ln>
                          <a:solidFill>
                            <a:schemeClr val="tx1"/>
                          </a:solidFill>
                          <a:effectLst/>
                          <a:latin typeface="+mj-lt"/>
                        </a:rPr>
                        <a:t>Project Title</a:t>
                      </a:r>
                      <a:endParaRPr lang="en-US" sz="900" dirty="0">
                        <a:solidFill>
                          <a:schemeClr val="tx1"/>
                        </a:solidFill>
                        <a:latin typeface="+mj-lt"/>
                      </a:endParaRPr>
                    </a:p>
                  </a:txBody>
                  <a:tcPr marL="68580" marR="68580" marT="34290" marB="3429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u="none" strike="noStrike" cap="none" normalizeH="0" baseline="0" dirty="0" smtClean="0">
                          <a:ln>
                            <a:noFill/>
                          </a:ln>
                          <a:solidFill>
                            <a:schemeClr val="tx1"/>
                          </a:solidFill>
                          <a:effectLst/>
                          <a:latin typeface="+mj-lt"/>
                        </a:rPr>
                        <a:t>Value</a:t>
                      </a:r>
                      <a:endParaRPr kumimoji="0" lang="en-US" sz="900" b="1" i="0" u="none" strike="noStrike" cap="none" normalizeH="0" baseline="0" dirty="0" smtClean="0">
                        <a:ln>
                          <a:noFill/>
                        </a:ln>
                        <a:solidFill>
                          <a:schemeClr val="tx1"/>
                        </a:solidFill>
                        <a:effectLst/>
                        <a:latin typeface="+mj-lt"/>
                      </a:endParaRPr>
                    </a:p>
                    <a:p>
                      <a:endParaRPr lang="en-US" sz="900" dirty="0">
                        <a:solidFill>
                          <a:schemeClr val="tx1"/>
                        </a:solidFill>
                        <a:latin typeface="+mj-lt"/>
                      </a:endParaRPr>
                    </a:p>
                  </a:txBody>
                  <a:tcPr marL="68580" marR="68580" marT="34290" marB="34290">
                    <a:solidFill>
                      <a:schemeClr val="accent4">
                        <a:lumMod val="20000"/>
                        <a:lumOff val="80000"/>
                      </a:schemeClr>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dirty="0" smtClean="0">
                          <a:ln>
                            <a:noFill/>
                          </a:ln>
                          <a:solidFill>
                            <a:schemeClr val="tx1"/>
                          </a:solidFill>
                          <a:effectLst/>
                          <a:latin typeface="+mj-lt"/>
                        </a:rPr>
                        <a:t>ACQ  </a:t>
                      </a:r>
                    </a:p>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dirty="0" smtClean="0">
                          <a:ln>
                            <a:noFill/>
                          </a:ln>
                          <a:solidFill>
                            <a:schemeClr val="tx1"/>
                          </a:solidFill>
                          <a:effectLst/>
                          <a:latin typeface="+mj-lt"/>
                        </a:rPr>
                        <a:t>Strategy</a:t>
                      </a:r>
                      <a:endParaRPr kumimoji="0" lang="en-US" sz="900" b="1" i="0" u="none" strike="noStrike" cap="none" normalizeH="0" baseline="0" dirty="0" smtClean="0">
                        <a:ln>
                          <a:noFill/>
                        </a:ln>
                        <a:solidFill>
                          <a:schemeClr val="tx1"/>
                        </a:solidFill>
                        <a:effectLst/>
                        <a:latin typeface="+mj-lt"/>
                      </a:endParaRPr>
                    </a:p>
                  </a:txBody>
                  <a:tcPr marL="68580" marR="68580" marT="34290" marB="3429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u="none" strike="noStrike" cap="none" normalizeH="0" baseline="0" dirty="0" smtClean="0">
                          <a:ln>
                            <a:noFill/>
                          </a:ln>
                          <a:solidFill>
                            <a:schemeClr val="tx1"/>
                          </a:solidFill>
                          <a:effectLst/>
                          <a:latin typeface="+mj-lt"/>
                        </a:rPr>
                        <a:t>ADV</a:t>
                      </a:r>
                    </a:p>
                    <a:p>
                      <a:endParaRPr lang="en-US" sz="900" dirty="0">
                        <a:solidFill>
                          <a:schemeClr val="tx1"/>
                        </a:solidFill>
                        <a:latin typeface="+mj-lt"/>
                      </a:endParaRPr>
                    </a:p>
                  </a:txBody>
                  <a:tcPr marL="68580" marR="68580" marT="34290" marB="34290">
                    <a:solidFill>
                      <a:schemeClr val="accent4">
                        <a:lumMod val="20000"/>
                        <a:lumOff val="80000"/>
                      </a:schemeClr>
                    </a:solidFill>
                  </a:tcPr>
                </a:tc>
              </a:tr>
              <a:tr h="5751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Wilmington, NC</a:t>
                      </a:r>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Eagle Island Improvements Cells 1 &amp; 2</a:t>
                      </a: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$1M-$5M</a:t>
                      </a:r>
                    </a:p>
                    <a:p>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IFB/SB</a:t>
                      </a:r>
                    </a:p>
                    <a:p>
                      <a:pPr algn="l"/>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Feb 2019</a:t>
                      </a:r>
                    </a:p>
                    <a:p>
                      <a:endParaRPr lang="en-US" sz="900" dirty="0">
                        <a:latin typeface="+mj-lt"/>
                      </a:endParaRPr>
                    </a:p>
                  </a:txBody>
                  <a:tcPr marL="68580" marR="68580" marT="34290" marB="34290">
                    <a:solidFill>
                      <a:schemeClr val="tx2"/>
                    </a:solidFill>
                  </a:tcPr>
                </a:tc>
              </a:tr>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Concord, NC</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Concord Stream Restoration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$1M-$5M</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RFP/SB</a:t>
                      </a:r>
                    </a:p>
                    <a:p>
                      <a:pPr algn="l"/>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Feb 2019</a:t>
                      </a:r>
                    </a:p>
                    <a:p>
                      <a:endParaRPr lang="en-US" sz="900" dirty="0">
                        <a:latin typeface="+mj-lt"/>
                      </a:endParaRPr>
                    </a:p>
                  </a:txBody>
                  <a:tcPr marL="68580" marR="68580" marT="34290" marB="34290"/>
                </a:tc>
              </a:tr>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Wilkesboro,</a:t>
                      </a:r>
                      <a:r>
                        <a:rPr lang="en-US" sz="900" u="none" strike="noStrike" kern="1200" baseline="0" dirty="0" smtClean="0">
                          <a:solidFill>
                            <a:schemeClr val="tx1"/>
                          </a:solidFill>
                          <a:latin typeface="+mj-lt"/>
                          <a:ea typeface="+mn-ea"/>
                          <a:cs typeface="+mn-cs"/>
                        </a:rPr>
                        <a:t> NC</a:t>
                      </a:r>
                      <a:endParaRPr lang="en-US" sz="900" u="none" strike="noStrike" kern="1200" dirty="0" smtClean="0">
                        <a:solidFill>
                          <a:schemeClr val="tx1"/>
                        </a:solidFill>
                        <a:latin typeface="+mj-lt"/>
                        <a:ea typeface="+mn-ea"/>
                        <a:cs typeface="+mn-cs"/>
                      </a:endParaRPr>
                    </a:p>
                  </a:txBody>
                  <a:tcPr marL="68580" marR="68580" marT="34290" marB="34290">
                    <a:solidFill>
                      <a:schemeClr val="tx2"/>
                    </a:solidFill>
                  </a:tcPr>
                </a:tc>
                <a:tc>
                  <a:txBody>
                    <a:bodyPr/>
                    <a:lstStyle/>
                    <a:p>
                      <a:r>
                        <a:rPr lang="en-US" sz="900" dirty="0" err="1" smtClean="0">
                          <a:latin typeface="+mj-lt"/>
                        </a:rPr>
                        <a:t>W.K.Scott</a:t>
                      </a:r>
                      <a:r>
                        <a:rPr lang="en-US" sz="900" dirty="0" smtClean="0">
                          <a:latin typeface="+mj-lt"/>
                        </a:rPr>
                        <a:t> O&amp;M</a:t>
                      </a:r>
                      <a:endParaRPr lang="en-US" sz="900" dirty="0">
                        <a:latin typeface="+mj-lt"/>
                      </a:endParaRPr>
                    </a:p>
                  </a:txBody>
                  <a:tcPr marL="68580" marR="68580" marT="34290" marB="34290">
                    <a:solidFill>
                      <a:schemeClr val="tx2"/>
                    </a:solidFill>
                  </a:tcPr>
                </a:tc>
                <a:tc>
                  <a:txBody>
                    <a:bodyPr/>
                    <a:lstStyle/>
                    <a:p>
                      <a:r>
                        <a:rPr lang="en-US" sz="900" dirty="0" smtClean="0">
                          <a:latin typeface="+mj-lt"/>
                        </a:rPr>
                        <a:t>$1M-$5M</a:t>
                      </a:r>
                      <a:endParaRPr lang="en-US" sz="900" dirty="0">
                        <a:latin typeface="+mj-lt"/>
                      </a:endParaRPr>
                    </a:p>
                  </a:txBody>
                  <a:tcPr marL="68580" marR="68580" marT="34290" marB="34290">
                    <a:solidFill>
                      <a:schemeClr val="tx2"/>
                    </a:solidFill>
                  </a:tcPr>
                </a:tc>
                <a:tc>
                  <a:txBody>
                    <a:bodyPr/>
                    <a:lstStyle/>
                    <a:p>
                      <a:pPr algn="l"/>
                      <a:r>
                        <a:rPr lang="en-US" sz="900" dirty="0" smtClean="0">
                          <a:latin typeface="+mj-lt"/>
                        </a:rPr>
                        <a:t>RFP/8A</a:t>
                      </a:r>
                      <a:r>
                        <a:rPr lang="en-US" sz="900" baseline="0" dirty="0" smtClean="0">
                          <a:latin typeface="+mj-lt"/>
                        </a:rPr>
                        <a:t> Competitive</a:t>
                      </a:r>
                      <a:endParaRPr lang="en-US" sz="900" dirty="0">
                        <a:latin typeface="+mj-lt"/>
                      </a:endParaRPr>
                    </a:p>
                  </a:txBody>
                  <a:tcPr marL="68580" marR="68580" marT="34290" marB="34290">
                    <a:solidFill>
                      <a:schemeClr val="tx2"/>
                    </a:solidFill>
                  </a:tcPr>
                </a:tc>
                <a:tc>
                  <a:txBody>
                    <a:bodyPr/>
                    <a:lstStyle/>
                    <a:p>
                      <a:r>
                        <a:rPr lang="en-US" sz="900" dirty="0" smtClean="0">
                          <a:latin typeface="+mj-lt"/>
                        </a:rPr>
                        <a:t>Mar 2019</a:t>
                      </a:r>
                      <a:endParaRPr lang="en-US" sz="900" dirty="0">
                        <a:latin typeface="+mj-lt"/>
                      </a:endParaRPr>
                    </a:p>
                  </a:txBody>
                  <a:tcPr marL="68580" marR="68580" marT="34290" marB="34290">
                    <a:solidFill>
                      <a:schemeClr val="tx2"/>
                    </a:solidFill>
                  </a:tcPr>
                </a:tc>
              </a:tr>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Patrick</a:t>
                      </a:r>
                      <a:r>
                        <a:rPr lang="en-US" sz="900" u="none" strike="noStrike" kern="1200" baseline="0" dirty="0" smtClean="0">
                          <a:solidFill>
                            <a:schemeClr val="tx1"/>
                          </a:solidFill>
                          <a:latin typeface="+mj-lt"/>
                          <a:ea typeface="+mn-ea"/>
                          <a:cs typeface="+mn-cs"/>
                        </a:rPr>
                        <a:t> County, VA</a:t>
                      </a:r>
                      <a:endParaRPr lang="en-US" sz="900" u="none" strike="noStrike" kern="1200" dirty="0" smtClean="0">
                        <a:solidFill>
                          <a:schemeClr val="tx1"/>
                        </a:solidFill>
                        <a:latin typeface="+mj-lt"/>
                        <a:ea typeface="+mn-ea"/>
                        <a:cs typeface="+mn-cs"/>
                      </a:endParaRPr>
                    </a:p>
                  </a:txBody>
                  <a:tcPr marL="68580" marR="68580" marT="34290" marB="34290"/>
                </a:tc>
                <a:tc>
                  <a:txBody>
                    <a:bodyPr/>
                    <a:lstStyle/>
                    <a:p>
                      <a:r>
                        <a:rPr lang="en-US" sz="900" dirty="0" smtClean="0">
                          <a:latin typeface="+mj-lt"/>
                        </a:rPr>
                        <a:t>South Mayo Creek Flood Reduction Project Rehabilitation</a:t>
                      </a:r>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$500K-$1M</a:t>
                      </a:r>
                    </a:p>
                    <a:p>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IFB/SB</a:t>
                      </a:r>
                    </a:p>
                    <a:p>
                      <a:pPr algn="l"/>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Apr</a:t>
                      </a:r>
                      <a:r>
                        <a:rPr lang="en-US" sz="900" u="none" strike="noStrike" kern="1200" baseline="0" dirty="0" smtClean="0">
                          <a:solidFill>
                            <a:schemeClr val="tx1"/>
                          </a:solidFill>
                          <a:latin typeface="+mn-lt"/>
                          <a:ea typeface="+mn-ea"/>
                          <a:cs typeface="+mn-cs"/>
                        </a:rPr>
                        <a:t> 2019</a:t>
                      </a:r>
                      <a:endParaRPr lang="en-US" sz="900" u="none" strike="noStrike" kern="1200" dirty="0" smtClean="0">
                        <a:solidFill>
                          <a:schemeClr val="tx1"/>
                        </a:solidFill>
                        <a:latin typeface="+mn-lt"/>
                        <a:ea typeface="+mn-ea"/>
                        <a:cs typeface="+mn-cs"/>
                      </a:endParaRPr>
                    </a:p>
                    <a:p>
                      <a:endParaRPr lang="en-US" sz="900" dirty="0">
                        <a:latin typeface="+mj-lt"/>
                      </a:endParaRPr>
                    </a:p>
                  </a:txBody>
                  <a:tcPr marL="68580" marR="68580" marT="34290" marB="34290"/>
                </a:tc>
              </a:tr>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Ocean</a:t>
                      </a:r>
                      <a:r>
                        <a:rPr lang="en-US" sz="900" u="none" strike="noStrike" kern="1200" baseline="0" dirty="0" smtClean="0">
                          <a:solidFill>
                            <a:schemeClr val="tx1"/>
                          </a:solidFill>
                          <a:latin typeface="+mj-lt"/>
                          <a:ea typeface="+mn-ea"/>
                          <a:cs typeface="+mn-cs"/>
                        </a:rPr>
                        <a:t> Isle Beach, NC</a:t>
                      </a:r>
                      <a:endParaRPr lang="en-US" sz="900" u="none" strike="noStrike" kern="1200" dirty="0" smtClean="0">
                        <a:solidFill>
                          <a:schemeClr val="tx1"/>
                        </a:solidFill>
                        <a:latin typeface="+mj-lt"/>
                        <a:ea typeface="+mn-ea"/>
                        <a:cs typeface="+mn-cs"/>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Ocean Isle</a:t>
                      </a:r>
                      <a:r>
                        <a:rPr lang="en-US" sz="900" u="none" strike="noStrike" kern="1200" baseline="0" dirty="0" smtClean="0">
                          <a:solidFill>
                            <a:schemeClr val="tx1"/>
                          </a:solidFill>
                          <a:latin typeface="+mj-lt"/>
                          <a:ea typeface="+mn-ea"/>
                          <a:cs typeface="+mn-cs"/>
                        </a:rPr>
                        <a:t> Beach Rock Removal</a:t>
                      </a:r>
                      <a:endParaRPr lang="en-US" sz="900" u="none" strike="noStrike" kern="1200" dirty="0" smtClean="0">
                        <a:solidFill>
                          <a:schemeClr val="tx1"/>
                        </a:solidFill>
                        <a:latin typeface="+mj-lt"/>
                        <a:ea typeface="+mn-ea"/>
                        <a:cs typeface="+mn-cs"/>
                      </a:endParaRPr>
                    </a:p>
                  </a:txBody>
                  <a:tcPr marL="68580" marR="68580" marT="34290" marB="34290">
                    <a:solidFill>
                      <a:schemeClr val="tx2"/>
                    </a:solidFill>
                  </a:tcPr>
                </a:tc>
                <a:tc>
                  <a:txBody>
                    <a:bodyPr/>
                    <a:lstStyle/>
                    <a:p>
                      <a:r>
                        <a:rPr lang="en-US" sz="900" dirty="0" smtClean="0">
                          <a:latin typeface="+mj-lt"/>
                        </a:rPr>
                        <a:t>$250K-$500K</a:t>
                      </a:r>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mj-lt"/>
                        </a:rPr>
                        <a:t>RFP/SB</a:t>
                      </a:r>
                      <a:endParaRPr lang="en-US" sz="900" dirty="0">
                        <a:latin typeface="+mj-lt"/>
                      </a:endParaRPr>
                    </a:p>
                  </a:txBody>
                  <a:tcPr marL="68580" marR="68580" marT="34290" marB="34290">
                    <a:solidFill>
                      <a:schemeClr val="tx2"/>
                    </a:solidFill>
                  </a:tcPr>
                </a:tc>
                <a:tc>
                  <a:txBody>
                    <a:bodyPr/>
                    <a:lstStyle/>
                    <a:p>
                      <a:r>
                        <a:rPr lang="en-US" sz="900" dirty="0" smtClean="0">
                          <a:latin typeface="+mj-lt"/>
                        </a:rPr>
                        <a:t>Apr 2019</a:t>
                      </a:r>
                      <a:endParaRPr lang="en-US" sz="900" dirty="0">
                        <a:latin typeface="+mj-lt"/>
                      </a:endParaRPr>
                    </a:p>
                  </a:txBody>
                  <a:tcPr marL="68580" marR="68580" marT="34290" marB="34290">
                    <a:solidFill>
                      <a:schemeClr val="tx2"/>
                    </a:solidFill>
                  </a:tcPr>
                </a:tc>
              </a:tr>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err="1" smtClean="0">
                          <a:solidFill>
                            <a:schemeClr val="tx1"/>
                          </a:solidFill>
                          <a:latin typeface="+mn-lt"/>
                          <a:ea typeface="+mn-ea"/>
                          <a:cs typeface="+mn-cs"/>
                        </a:rPr>
                        <a:t>Boydton</a:t>
                      </a:r>
                      <a:r>
                        <a:rPr lang="en-US" sz="900" u="none" strike="noStrike" kern="1200" dirty="0" smtClean="0">
                          <a:solidFill>
                            <a:schemeClr val="tx1"/>
                          </a:solidFill>
                          <a:latin typeface="+mn-lt"/>
                          <a:ea typeface="+mn-ea"/>
                          <a:cs typeface="+mn-cs"/>
                        </a:rPr>
                        <a:t>, VA</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J.H. Kerr Floating Bulkhead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$1M-$5M</a:t>
                      </a:r>
                      <a:endParaRPr lang="en-US" sz="900" dirty="0">
                        <a:latin typeface="+mj-lt"/>
                      </a:endParaRPr>
                    </a:p>
                  </a:txBody>
                  <a:tcPr marL="68580" marR="68580" marT="34290" marB="34290"/>
                </a:tc>
                <a:tc>
                  <a:txBody>
                    <a:bodyPr/>
                    <a:lstStyle/>
                    <a:p>
                      <a:pPr algn="l"/>
                      <a:r>
                        <a:rPr lang="en-US" sz="900" dirty="0" smtClean="0">
                          <a:latin typeface="+mj-lt"/>
                        </a:rPr>
                        <a:t>TBD/SB</a:t>
                      </a:r>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Apr 2019</a:t>
                      </a:r>
                    </a:p>
                  </a:txBody>
                  <a:tcPr marL="68580" marR="68580" marT="34290" marB="34290"/>
                </a:tc>
              </a:tr>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Bassett, VA</a:t>
                      </a: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err="1" smtClean="0">
                          <a:solidFill>
                            <a:schemeClr val="tx1"/>
                          </a:solidFill>
                          <a:latin typeface="+mn-lt"/>
                          <a:ea typeface="+mn-ea"/>
                          <a:cs typeface="+mn-cs"/>
                        </a:rPr>
                        <a:t>Philpott</a:t>
                      </a:r>
                      <a:r>
                        <a:rPr lang="en-US" sz="900" u="none" strike="noStrike" kern="1200" dirty="0" smtClean="0">
                          <a:solidFill>
                            <a:schemeClr val="tx1"/>
                          </a:solidFill>
                          <a:latin typeface="+mn-lt"/>
                          <a:ea typeface="+mn-ea"/>
                          <a:cs typeface="+mn-cs"/>
                        </a:rPr>
                        <a:t> O&amp;M</a:t>
                      </a: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mj-lt"/>
                        </a:rPr>
                        <a:t>$1M-$5M</a:t>
                      </a:r>
                      <a:endParaRPr lang="en-US" sz="900" dirty="0">
                        <a:latin typeface="+mj-lt"/>
                      </a:endParaRPr>
                    </a:p>
                  </a:txBody>
                  <a:tcPr marL="68580" marR="68580" marT="34290" marB="34290">
                    <a:solidFill>
                      <a:schemeClr val="tx2"/>
                    </a:solidFill>
                  </a:tcPr>
                </a:tc>
                <a:tc>
                  <a:txBody>
                    <a:bodyPr/>
                    <a:lstStyle/>
                    <a:p>
                      <a:pPr algn="l"/>
                      <a:r>
                        <a:rPr lang="en-US" sz="900" dirty="0" smtClean="0">
                          <a:latin typeface="+mj-lt"/>
                        </a:rPr>
                        <a:t>RFP/8A Competitive</a:t>
                      </a:r>
                      <a:endParaRPr lang="en-US" sz="900" dirty="0">
                        <a:latin typeface="+mj-lt"/>
                      </a:endParaRPr>
                    </a:p>
                  </a:txBody>
                  <a:tcPr marL="68580" marR="68580" marT="34290" marB="34290">
                    <a:solidFill>
                      <a:schemeClr val="tx2"/>
                    </a:solidFill>
                  </a:tcPr>
                </a:tc>
                <a:tc>
                  <a:txBody>
                    <a:bodyPr/>
                    <a:lstStyle/>
                    <a:p>
                      <a:r>
                        <a:rPr lang="en-US" sz="900" dirty="0" smtClean="0">
                          <a:latin typeface="+mj-lt"/>
                        </a:rPr>
                        <a:t>Apr 2019</a:t>
                      </a:r>
                      <a:endParaRPr lang="en-US" sz="900" dirty="0">
                        <a:latin typeface="+mj-lt"/>
                      </a:endParaRPr>
                    </a:p>
                  </a:txBody>
                  <a:tcPr marL="68580" marR="68580" marT="34290" marB="34290">
                    <a:solidFill>
                      <a:schemeClr val="tx2"/>
                    </a:solidFill>
                  </a:tcPr>
                </a:tc>
              </a:tr>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Bassett, VA</a:t>
                      </a:r>
                    </a:p>
                  </a:txBody>
                  <a:tcPr marL="68580" marR="68580" marT="34290" marB="34290">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err="1" smtClean="0">
                          <a:solidFill>
                            <a:schemeClr val="tx1"/>
                          </a:solidFill>
                          <a:latin typeface="+mn-lt"/>
                          <a:ea typeface="+mn-ea"/>
                          <a:cs typeface="+mn-cs"/>
                        </a:rPr>
                        <a:t>Philpott</a:t>
                      </a:r>
                      <a:r>
                        <a:rPr lang="en-US" sz="900" u="none" strike="noStrike" kern="1200" dirty="0" smtClean="0">
                          <a:solidFill>
                            <a:schemeClr val="tx1"/>
                          </a:solidFill>
                          <a:latin typeface="+mn-lt"/>
                          <a:ea typeface="+mn-ea"/>
                          <a:cs typeface="+mn-cs"/>
                        </a:rPr>
                        <a:t> Landslide Repair</a:t>
                      </a:r>
                    </a:p>
                  </a:txBody>
                  <a:tcPr marL="68580" marR="68580" marT="34290" marB="34290">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mj-lt"/>
                        </a:rPr>
                        <a:t>$250K-$500K</a:t>
                      </a:r>
                      <a:endParaRPr lang="en-US" sz="900" dirty="0">
                        <a:latin typeface="+mj-lt"/>
                      </a:endParaRPr>
                    </a:p>
                  </a:txBody>
                  <a:tcPr marL="68580" marR="68580" marT="34290" marB="34290">
                    <a:solidFill>
                      <a:schemeClr val="bg2">
                        <a:lumMod val="20000"/>
                        <a:lumOff val="80000"/>
                      </a:schemeClr>
                    </a:solidFill>
                  </a:tcPr>
                </a:tc>
                <a:tc>
                  <a:txBody>
                    <a:bodyPr/>
                    <a:lstStyle/>
                    <a:p>
                      <a:pPr algn="l"/>
                      <a:r>
                        <a:rPr lang="en-US" sz="900" dirty="0" smtClean="0">
                          <a:latin typeface="+mj-lt"/>
                        </a:rPr>
                        <a:t>TBD/SB</a:t>
                      </a:r>
                      <a:endParaRPr lang="en-US" sz="900" dirty="0">
                        <a:latin typeface="+mj-lt"/>
                      </a:endParaRPr>
                    </a:p>
                  </a:txBody>
                  <a:tcPr marL="68580" marR="68580" marT="34290" marB="34290">
                    <a:solidFill>
                      <a:schemeClr val="bg2">
                        <a:lumMod val="20000"/>
                        <a:lumOff val="80000"/>
                      </a:schemeClr>
                    </a:solidFill>
                  </a:tcPr>
                </a:tc>
                <a:tc>
                  <a:txBody>
                    <a:bodyPr/>
                    <a:lstStyle/>
                    <a:p>
                      <a:r>
                        <a:rPr lang="en-US" sz="900" dirty="0" smtClean="0">
                          <a:latin typeface="+mj-lt"/>
                        </a:rPr>
                        <a:t>May 2019</a:t>
                      </a:r>
                      <a:endParaRPr lang="en-US" sz="900" dirty="0">
                        <a:latin typeface="+mj-lt"/>
                      </a:endParaRPr>
                    </a:p>
                  </a:txBody>
                  <a:tcPr marL="68580" marR="68580" marT="34290" marB="34290">
                    <a:solidFill>
                      <a:schemeClr val="bg2">
                        <a:lumMod val="20000"/>
                        <a:lumOff val="80000"/>
                      </a:schemeClr>
                    </a:solidFill>
                  </a:tcPr>
                </a:tc>
              </a:tr>
            </a:tbl>
          </a:graphicData>
        </a:graphic>
      </p:graphicFrame>
      <p:sp>
        <p:nvSpPr>
          <p:cNvPr id="7" name="Title 1"/>
          <p:cNvSpPr txBox="1">
            <a:spLocks/>
          </p:cNvSpPr>
          <p:nvPr/>
        </p:nvSpPr>
        <p:spPr bwMode="auto">
          <a:xfrm>
            <a:off x="360045" y="301525"/>
            <a:ext cx="8229600" cy="5435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aseline="0">
                <a:solidFill>
                  <a:schemeClr val="tx1">
                    <a:lumMod val="75000"/>
                    <a:lumOff val="25000"/>
                  </a:schemeClr>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dirty="0" smtClean="0">
                <a:latin typeface="+mn-lt"/>
              </a:rPr>
              <a:t>Wilmington District Contract Opportunities</a:t>
            </a:r>
            <a:endParaRPr lang="en-US" sz="3600" b="1" kern="0" dirty="0" smtClean="0">
              <a:latin typeface="+mn-lt"/>
            </a:endParaRPr>
          </a:p>
        </p:txBody>
      </p:sp>
    </p:spTree>
    <p:extLst>
      <p:ext uri="{BB962C8B-B14F-4D97-AF65-F5344CB8AC3E}">
        <p14:creationId xmlns:p14="http://schemas.microsoft.com/office/powerpoint/2010/main" val="2115234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9A257827-C34C-4251-B995-96C9C233CCC8}" type="slidenum">
              <a:rPr lang="en-US" smtClean="0"/>
              <a:pPr/>
              <a:t>12</a:t>
            </a:fld>
            <a:endParaRPr lang="en-US"/>
          </a:p>
        </p:txBody>
      </p:sp>
      <p:sp>
        <p:nvSpPr>
          <p:cNvPr id="5" name="Rectangle 4"/>
          <p:cNvSpPr/>
          <p:nvPr/>
        </p:nvSpPr>
        <p:spPr>
          <a:xfrm>
            <a:off x="1732870" y="1261383"/>
            <a:ext cx="5492523" cy="369332"/>
          </a:xfrm>
          <a:prstGeom prst="rect">
            <a:avLst/>
          </a:prstGeom>
        </p:spPr>
        <p:txBody>
          <a:bodyPr wrap="square">
            <a:spAutoFit/>
          </a:bodyPr>
          <a:lstStyle/>
          <a:p>
            <a:pPr algn="ctr">
              <a:spcBef>
                <a:spcPts val="0"/>
              </a:spcBef>
            </a:pPr>
            <a:r>
              <a:rPr lang="en-US" b="1" dirty="0" smtClean="0"/>
              <a:t>FY 19 Civil Works Projects</a:t>
            </a:r>
            <a:endParaRPr lang="en-US" b="1" dirty="0"/>
          </a:p>
        </p:txBody>
      </p:sp>
      <p:graphicFrame>
        <p:nvGraphicFramePr>
          <p:cNvPr id="6" name="Table 5"/>
          <p:cNvGraphicFramePr>
            <a:graphicFrameLocks noGrp="1"/>
          </p:cNvGraphicFramePr>
          <p:nvPr>
            <p:extLst/>
          </p:nvPr>
        </p:nvGraphicFramePr>
        <p:xfrm>
          <a:off x="628650" y="1840074"/>
          <a:ext cx="7368268" cy="3834617"/>
        </p:xfrm>
        <a:graphic>
          <a:graphicData uri="http://schemas.openxmlformats.org/drawingml/2006/table">
            <a:tbl>
              <a:tblPr firstRow="1" bandRow="1">
                <a:tableStyleId>{5C22544A-7EE6-4342-B048-85BDC9FD1C3A}</a:tableStyleId>
              </a:tblPr>
              <a:tblGrid>
                <a:gridCol w="967555"/>
                <a:gridCol w="2381658"/>
                <a:gridCol w="1339685"/>
                <a:gridCol w="1290065"/>
                <a:gridCol w="1389305"/>
              </a:tblGrid>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normalizeH="0" baseline="0" dirty="0" smtClean="0">
                          <a:ln>
                            <a:noFill/>
                          </a:ln>
                          <a:solidFill>
                            <a:schemeClr val="tx1"/>
                          </a:solidFill>
                          <a:effectLst/>
                          <a:latin typeface="+mj-lt"/>
                          <a:ea typeface="+mn-ea"/>
                          <a:cs typeface="+mn-cs"/>
                        </a:rPr>
                        <a:t>Location</a:t>
                      </a:r>
                    </a:p>
                  </a:txBody>
                  <a:tcPr marL="68580" marR="68580" marT="34290" marB="34290">
                    <a:solidFill>
                      <a:schemeClr val="accent4">
                        <a:lumMod val="20000"/>
                        <a:lumOff val="80000"/>
                      </a:schemeClr>
                    </a:solidFill>
                  </a:tcPr>
                </a:tc>
                <a:tc>
                  <a:txBody>
                    <a:bodyPr/>
                    <a:lstStyle/>
                    <a:p>
                      <a:r>
                        <a:rPr kumimoji="0" lang="en-US" sz="900" u="none" strike="noStrike" cap="none" normalizeH="0" baseline="0" dirty="0" smtClean="0">
                          <a:ln>
                            <a:noFill/>
                          </a:ln>
                          <a:solidFill>
                            <a:schemeClr val="tx1"/>
                          </a:solidFill>
                          <a:effectLst/>
                          <a:latin typeface="+mj-lt"/>
                        </a:rPr>
                        <a:t>Project Title</a:t>
                      </a:r>
                      <a:endParaRPr lang="en-US" sz="900" dirty="0">
                        <a:solidFill>
                          <a:schemeClr val="tx1"/>
                        </a:solidFill>
                        <a:latin typeface="+mj-lt"/>
                      </a:endParaRPr>
                    </a:p>
                  </a:txBody>
                  <a:tcPr marL="68580" marR="68580" marT="34290" marB="3429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u="none" strike="noStrike" cap="none" normalizeH="0" baseline="0" dirty="0" smtClean="0">
                          <a:ln>
                            <a:noFill/>
                          </a:ln>
                          <a:solidFill>
                            <a:schemeClr val="tx1"/>
                          </a:solidFill>
                          <a:effectLst/>
                          <a:latin typeface="+mj-lt"/>
                        </a:rPr>
                        <a:t>Value</a:t>
                      </a:r>
                      <a:endParaRPr kumimoji="0" lang="en-US" sz="900" b="1" i="0" u="none" strike="noStrike" cap="none" normalizeH="0" baseline="0" dirty="0" smtClean="0">
                        <a:ln>
                          <a:noFill/>
                        </a:ln>
                        <a:solidFill>
                          <a:schemeClr val="tx1"/>
                        </a:solidFill>
                        <a:effectLst/>
                        <a:latin typeface="+mj-lt"/>
                      </a:endParaRPr>
                    </a:p>
                    <a:p>
                      <a:endParaRPr lang="en-US" sz="900" dirty="0">
                        <a:solidFill>
                          <a:schemeClr val="tx1"/>
                        </a:solidFill>
                        <a:latin typeface="+mj-lt"/>
                      </a:endParaRPr>
                    </a:p>
                  </a:txBody>
                  <a:tcPr marL="68580" marR="68580" marT="34290" marB="34290">
                    <a:solidFill>
                      <a:schemeClr val="accent4">
                        <a:lumMod val="20000"/>
                        <a:lumOff val="80000"/>
                      </a:schemeClr>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dirty="0" smtClean="0">
                          <a:ln>
                            <a:noFill/>
                          </a:ln>
                          <a:solidFill>
                            <a:schemeClr val="tx1"/>
                          </a:solidFill>
                          <a:effectLst/>
                          <a:latin typeface="+mj-lt"/>
                        </a:rPr>
                        <a:t>ACQ  </a:t>
                      </a:r>
                    </a:p>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dirty="0" smtClean="0">
                          <a:ln>
                            <a:noFill/>
                          </a:ln>
                          <a:solidFill>
                            <a:schemeClr val="tx1"/>
                          </a:solidFill>
                          <a:effectLst/>
                          <a:latin typeface="+mj-lt"/>
                        </a:rPr>
                        <a:t>Strategy</a:t>
                      </a:r>
                      <a:endParaRPr kumimoji="0" lang="en-US" sz="900" b="1" i="0" u="none" strike="noStrike" cap="none" normalizeH="0" baseline="0" dirty="0" smtClean="0">
                        <a:ln>
                          <a:noFill/>
                        </a:ln>
                        <a:solidFill>
                          <a:schemeClr val="tx1"/>
                        </a:solidFill>
                        <a:effectLst/>
                        <a:latin typeface="+mj-lt"/>
                      </a:endParaRPr>
                    </a:p>
                  </a:txBody>
                  <a:tcPr marL="68580" marR="68580" marT="34290" marB="3429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u="none" strike="noStrike" cap="none" normalizeH="0" baseline="0" dirty="0" smtClean="0">
                          <a:ln>
                            <a:noFill/>
                          </a:ln>
                          <a:solidFill>
                            <a:schemeClr val="tx1"/>
                          </a:solidFill>
                          <a:effectLst/>
                          <a:latin typeface="+mj-lt"/>
                        </a:rPr>
                        <a:t>ADV</a:t>
                      </a:r>
                    </a:p>
                    <a:p>
                      <a:endParaRPr lang="en-US" sz="900" dirty="0">
                        <a:solidFill>
                          <a:schemeClr val="tx1"/>
                        </a:solidFill>
                        <a:latin typeface="+mj-lt"/>
                      </a:endParaRPr>
                    </a:p>
                  </a:txBody>
                  <a:tcPr marL="68580" marR="68580" marT="34290" marB="34290">
                    <a:solidFill>
                      <a:schemeClr val="accent4">
                        <a:lumMod val="20000"/>
                        <a:lumOff val="80000"/>
                      </a:schemeClr>
                    </a:solidFill>
                  </a:tcPr>
                </a:tc>
              </a:tr>
              <a:tr h="5751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Wilmington, NC</a:t>
                      </a:r>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Wilmington Harbor Mid River/MOTSU Dredging</a:t>
                      </a: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$10M-$25M</a:t>
                      </a:r>
                    </a:p>
                    <a:p>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IFB/UR</a:t>
                      </a:r>
                    </a:p>
                    <a:p>
                      <a:pPr algn="l"/>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May 2019</a:t>
                      </a:r>
                    </a:p>
                    <a:p>
                      <a:endParaRPr lang="en-US" sz="900" dirty="0">
                        <a:latin typeface="+mj-lt"/>
                      </a:endParaRPr>
                    </a:p>
                  </a:txBody>
                  <a:tcPr marL="68580" marR="68580" marT="34290" marB="34290">
                    <a:solidFill>
                      <a:schemeClr val="tx2"/>
                    </a:solidFill>
                  </a:tcPr>
                </a:tc>
              </a:tr>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Morehead 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NC</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Morehead City Inner Harbor Dredging</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$1M-$5M</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IFB/SB</a:t>
                      </a:r>
                    </a:p>
                    <a:p>
                      <a:pPr algn="l"/>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May</a:t>
                      </a:r>
                      <a:r>
                        <a:rPr lang="en-US" sz="900" u="none" strike="noStrike" kern="1200" baseline="0" dirty="0" smtClean="0">
                          <a:solidFill>
                            <a:schemeClr val="tx1"/>
                          </a:solidFill>
                          <a:latin typeface="+mn-lt"/>
                          <a:ea typeface="+mn-ea"/>
                          <a:cs typeface="+mn-cs"/>
                        </a:rPr>
                        <a:t> 2019</a:t>
                      </a:r>
                      <a:endParaRPr lang="en-US" sz="900" u="none" strike="noStrike" kern="1200" dirty="0" smtClean="0">
                        <a:solidFill>
                          <a:schemeClr val="tx1"/>
                        </a:solidFill>
                        <a:latin typeface="+mn-lt"/>
                        <a:ea typeface="+mn-ea"/>
                        <a:cs typeface="+mn-cs"/>
                      </a:endParaRPr>
                    </a:p>
                    <a:p>
                      <a:endParaRPr lang="en-US" sz="900" dirty="0">
                        <a:latin typeface="+mj-lt"/>
                      </a:endParaRPr>
                    </a:p>
                  </a:txBody>
                  <a:tcPr marL="68580" marR="68580" marT="34290" marB="34290"/>
                </a:tc>
              </a:tr>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Dare County, NC</a:t>
                      </a:r>
                    </a:p>
                  </a:txBody>
                  <a:tcPr marL="68580" marR="68580" marT="34290" marB="34290">
                    <a:solidFill>
                      <a:schemeClr val="tx2"/>
                    </a:solidFill>
                  </a:tcPr>
                </a:tc>
                <a:tc>
                  <a:txBody>
                    <a:bodyPr/>
                    <a:lstStyle/>
                    <a:p>
                      <a:r>
                        <a:rPr lang="en-US" sz="900" dirty="0" smtClean="0">
                          <a:latin typeface="+mj-lt"/>
                        </a:rPr>
                        <a:t>Manteo-</a:t>
                      </a:r>
                      <a:r>
                        <a:rPr lang="en-US" sz="900" dirty="0" err="1" smtClean="0">
                          <a:latin typeface="+mj-lt"/>
                        </a:rPr>
                        <a:t>Rollison</a:t>
                      </a:r>
                      <a:r>
                        <a:rPr lang="en-US" sz="900" dirty="0" smtClean="0">
                          <a:latin typeface="+mj-lt"/>
                        </a:rPr>
                        <a:t>-Silver Lake Harbor-Water Way</a:t>
                      </a:r>
                      <a:r>
                        <a:rPr lang="en-US" sz="900" baseline="0" dirty="0" smtClean="0">
                          <a:latin typeface="+mj-lt"/>
                        </a:rPr>
                        <a:t> to Sound Dredging</a:t>
                      </a:r>
                      <a:endParaRPr lang="en-US" sz="900" dirty="0">
                        <a:latin typeface="+mj-lt"/>
                      </a:endParaRPr>
                    </a:p>
                  </a:txBody>
                  <a:tcPr marL="68580" marR="68580" marT="34290" marB="34290">
                    <a:solidFill>
                      <a:schemeClr val="tx2"/>
                    </a:solidFill>
                  </a:tcPr>
                </a:tc>
                <a:tc>
                  <a:txBody>
                    <a:bodyPr/>
                    <a:lstStyle/>
                    <a:p>
                      <a:r>
                        <a:rPr lang="en-US" sz="900" dirty="0" smtClean="0">
                          <a:latin typeface="+mj-lt"/>
                        </a:rPr>
                        <a:t>$1M-$5M</a:t>
                      </a:r>
                      <a:endParaRPr lang="en-US" sz="900" dirty="0">
                        <a:latin typeface="+mj-lt"/>
                      </a:endParaRPr>
                    </a:p>
                  </a:txBody>
                  <a:tcPr marL="68580" marR="68580" marT="34290" marB="34290">
                    <a:solidFill>
                      <a:schemeClr val="tx2"/>
                    </a:solidFill>
                  </a:tcPr>
                </a:tc>
                <a:tc>
                  <a:txBody>
                    <a:bodyPr/>
                    <a:lstStyle/>
                    <a:p>
                      <a:pPr algn="l"/>
                      <a:r>
                        <a:rPr lang="en-US" sz="900" dirty="0" smtClean="0">
                          <a:latin typeface="+mj-lt"/>
                        </a:rPr>
                        <a:t>IFB/SB</a:t>
                      </a:r>
                      <a:endParaRPr lang="en-US" sz="900" dirty="0">
                        <a:latin typeface="+mj-lt"/>
                      </a:endParaRPr>
                    </a:p>
                  </a:txBody>
                  <a:tcPr marL="68580" marR="68580" marT="34290" marB="34290">
                    <a:solidFill>
                      <a:schemeClr val="tx2"/>
                    </a:solidFill>
                  </a:tcPr>
                </a:tc>
                <a:tc>
                  <a:txBody>
                    <a:bodyPr/>
                    <a:lstStyle/>
                    <a:p>
                      <a:r>
                        <a:rPr lang="en-US" sz="900" dirty="0" smtClean="0">
                          <a:latin typeface="+mj-lt"/>
                        </a:rPr>
                        <a:t>Jun 2019</a:t>
                      </a:r>
                      <a:endParaRPr lang="en-US" sz="900" dirty="0">
                        <a:latin typeface="+mj-lt"/>
                      </a:endParaRPr>
                    </a:p>
                  </a:txBody>
                  <a:tcPr marL="68580" marR="68580" marT="34290" marB="34290">
                    <a:solidFill>
                      <a:schemeClr val="tx2"/>
                    </a:solidFill>
                  </a:tcPr>
                </a:tc>
              </a:tr>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Patrick</a:t>
                      </a:r>
                      <a:r>
                        <a:rPr lang="en-US" sz="900" u="none" strike="noStrike" kern="1200" baseline="0" dirty="0" smtClean="0">
                          <a:solidFill>
                            <a:schemeClr val="tx1"/>
                          </a:solidFill>
                          <a:latin typeface="+mj-lt"/>
                          <a:ea typeface="+mn-ea"/>
                          <a:cs typeface="+mn-cs"/>
                        </a:rPr>
                        <a:t> County, VA</a:t>
                      </a:r>
                      <a:endParaRPr lang="en-US" sz="900" u="none" strike="noStrike" kern="1200" dirty="0" smtClean="0">
                        <a:solidFill>
                          <a:schemeClr val="tx1"/>
                        </a:solidFill>
                        <a:latin typeface="+mj-lt"/>
                        <a:ea typeface="+mn-ea"/>
                        <a:cs typeface="+mn-cs"/>
                      </a:endParaRPr>
                    </a:p>
                  </a:txBody>
                  <a:tcPr marL="68580" marR="68580" marT="34290" marB="34290"/>
                </a:tc>
                <a:tc>
                  <a:txBody>
                    <a:bodyPr/>
                    <a:lstStyle/>
                    <a:p>
                      <a:r>
                        <a:rPr lang="en-US" sz="900" dirty="0" smtClean="0">
                          <a:latin typeface="+mj-lt"/>
                        </a:rPr>
                        <a:t>South Mayo Creek Flood Reduction Project Rehabilitation</a:t>
                      </a:r>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$500K-$1M</a:t>
                      </a:r>
                    </a:p>
                    <a:p>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IFB/SB</a:t>
                      </a:r>
                    </a:p>
                    <a:p>
                      <a:pPr algn="l"/>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Apr</a:t>
                      </a:r>
                      <a:r>
                        <a:rPr lang="en-US" sz="900" u="none" strike="noStrike" kern="1200" baseline="0" dirty="0" smtClean="0">
                          <a:solidFill>
                            <a:schemeClr val="tx1"/>
                          </a:solidFill>
                          <a:latin typeface="+mn-lt"/>
                          <a:ea typeface="+mn-ea"/>
                          <a:cs typeface="+mn-cs"/>
                        </a:rPr>
                        <a:t> 2019</a:t>
                      </a:r>
                      <a:endParaRPr lang="en-US" sz="900" u="none" strike="noStrike" kern="1200" dirty="0" smtClean="0">
                        <a:solidFill>
                          <a:schemeClr val="tx1"/>
                        </a:solidFill>
                        <a:latin typeface="+mn-lt"/>
                        <a:ea typeface="+mn-ea"/>
                        <a:cs typeface="+mn-cs"/>
                      </a:endParaRPr>
                    </a:p>
                    <a:p>
                      <a:endParaRPr lang="en-US" sz="900" dirty="0">
                        <a:latin typeface="+mj-lt"/>
                      </a:endParaRPr>
                    </a:p>
                  </a:txBody>
                  <a:tcPr marL="68580" marR="68580" marT="34290" marB="34290"/>
                </a:tc>
              </a:tr>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u="none" strike="noStrike" kern="1200" dirty="0" smtClean="0">
                        <a:solidFill>
                          <a:schemeClr val="tx1"/>
                        </a:solidFill>
                        <a:latin typeface="+mj-lt"/>
                        <a:ea typeface="+mn-ea"/>
                        <a:cs typeface="+mn-cs"/>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AIWW Maintenance Dredging</a:t>
                      </a:r>
                    </a:p>
                  </a:txBody>
                  <a:tcPr marL="68580" marR="68580" marT="34290" marB="34290">
                    <a:solidFill>
                      <a:schemeClr val="tx2"/>
                    </a:solidFill>
                  </a:tcPr>
                </a:tc>
                <a:tc>
                  <a:txBody>
                    <a:bodyPr/>
                    <a:lstStyle/>
                    <a:p>
                      <a:r>
                        <a:rPr lang="en-US" sz="900" dirty="0" smtClean="0">
                          <a:latin typeface="+mj-lt"/>
                        </a:rPr>
                        <a:t>$5M-$10M</a:t>
                      </a:r>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mj-lt"/>
                        </a:rPr>
                        <a:t>IFB/SB</a:t>
                      </a:r>
                      <a:endParaRPr lang="en-US" sz="900" dirty="0">
                        <a:latin typeface="+mj-lt"/>
                      </a:endParaRPr>
                    </a:p>
                  </a:txBody>
                  <a:tcPr marL="68580" marR="68580" marT="34290" marB="34290">
                    <a:solidFill>
                      <a:schemeClr val="tx2"/>
                    </a:solidFill>
                  </a:tcPr>
                </a:tc>
                <a:tc>
                  <a:txBody>
                    <a:bodyPr/>
                    <a:lstStyle/>
                    <a:p>
                      <a:r>
                        <a:rPr lang="en-US" sz="900" dirty="0" smtClean="0">
                          <a:latin typeface="+mj-lt"/>
                        </a:rPr>
                        <a:t>May 2019</a:t>
                      </a:r>
                      <a:endParaRPr lang="en-US" sz="900" dirty="0">
                        <a:latin typeface="+mj-lt"/>
                      </a:endParaRPr>
                    </a:p>
                  </a:txBody>
                  <a:tcPr marL="68580" marR="68580" marT="34290" marB="34290">
                    <a:solidFill>
                      <a:schemeClr val="tx2"/>
                    </a:solidFill>
                  </a:tcPr>
                </a:tc>
              </a:tr>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Morehead City, NC</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Morehead City Cutoff Range A/</a:t>
                      </a:r>
                      <a:r>
                        <a:rPr lang="en-US" sz="900" u="none" strike="noStrike" kern="1200" baseline="0" dirty="0" smtClean="0">
                          <a:solidFill>
                            <a:schemeClr val="tx1"/>
                          </a:solidFill>
                          <a:latin typeface="+mn-lt"/>
                          <a:ea typeface="+mn-ea"/>
                          <a:cs typeface="+mn-cs"/>
                        </a:rPr>
                        <a:t> Range B Ocean Bar Dredging</a:t>
                      </a:r>
                      <a:endParaRPr lang="en-US" sz="900" u="none" strike="noStrike" kern="1200" dirty="0" smtClean="0">
                        <a:solidFill>
                          <a:schemeClr val="tx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$5M-$10M</a:t>
                      </a:r>
                      <a:endParaRPr lang="en-US" sz="900" dirty="0">
                        <a:latin typeface="+mj-lt"/>
                      </a:endParaRPr>
                    </a:p>
                  </a:txBody>
                  <a:tcPr marL="68580" marR="68580" marT="34290" marB="34290"/>
                </a:tc>
                <a:tc>
                  <a:txBody>
                    <a:bodyPr/>
                    <a:lstStyle/>
                    <a:p>
                      <a:pPr algn="l"/>
                      <a:r>
                        <a:rPr lang="en-US" sz="900" dirty="0" smtClean="0">
                          <a:latin typeface="+mj-lt"/>
                        </a:rPr>
                        <a:t>IFB/UR</a:t>
                      </a:r>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May 2019</a:t>
                      </a:r>
                    </a:p>
                  </a:txBody>
                  <a:tcPr marL="68580" marR="68580" marT="34290" marB="34290"/>
                </a:tc>
              </a:tr>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Wilmington,</a:t>
                      </a:r>
                      <a:r>
                        <a:rPr lang="en-US" sz="900" u="none" strike="noStrike" kern="1200" baseline="0" dirty="0" smtClean="0">
                          <a:solidFill>
                            <a:schemeClr val="tx1"/>
                          </a:solidFill>
                          <a:latin typeface="+mj-lt"/>
                          <a:ea typeface="+mn-ea"/>
                          <a:cs typeface="+mn-cs"/>
                        </a:rPr>
                        <a:t> NC</a:t>
                      </a:r>
                      <a:endParaRPr lang="en-US" sz="900" u="none" strike="noStrike" kern="1200" dirty="0" smtClean="0">
                        <a:solidFill>
                          <a:schemeClr val="tx1"/>
                        </a:solidFill>
                        <a:latin typeface="+mj-lt"/>
                        <a:ea typeface="+mn-ea"/>
                        <a:cs typeface="+mn-cs"/>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Eagle Island Improvements Cells 2, Toe Berm Spillway Repair</a:t>
                      </a: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mj-lt"/>
                        </a:rPr>
                        <a:t>$1M-$5M</a:t>
                      </a:r>
                      <a:endParaRPr lang="en-US" sz="900" dirty="0">
                        <a:latin typeface="+mj-lt"/>
                      </a:endParaRPr>
                    </a:p>
                  </a:txBody>
                  <a:tcPr marL="68580" marR="68580" marT="34290" marB="34290">
                    <a:solidFill>
                      <a:schemeClr val="tx2"/>
                    </a:solidFill>
                  </a:tcPr>
                </a:tc>
                <a:tc>
                  <a:txBody>
                    <a:bodyPr/>
                    <a:lstStyle/>
                    <a:p>
                      <a:pPr algn="l"/>
                      <a:r>
                        <a:rPr lang="en-US" sz="900" dirty="0" smtClean="0">
                          <a:latin typeface="+mj-lt"/>
                        </a:rPr>
                        <a:t>IFB/SB</a:t>
                      </a:r>
                      <a:endParaRPr lang="en-US" sz="900" dirty="0">
                        <a:latin typeface="+mj-lt"/>
                      </a:endParaRPr>
                    </a:p>
                  </a:txBody>
                  <a:tcPr marL="68580" marR="68580" marT="34290" marB="34290">
                    <a:solidFill>
                      <a:schemeClr val="tx2"/>
                    </a:solidFill>
                  </a:tcPr>
                </a:tc>
                <a:tc>
                  <a:txBody>
                    <a:bodyPr/>
                    <a:lstStyle/>
                    <a:p>
                      <a:r>
                        <a:rPr lang="en-US" sz="900" dirty="0" smtClean="0">
                          <a:latin typeface="+mj-lt"/>
                        </a:rPr>
                        <a:t>Jun 2019</a:t>
                      </a:r>
                      <a:endParaRPr lang="en-US" sz="900" dirty="0">
                        <a:latin typeface="+mj-lt"/>
                      </a:endParaRPr>
                    </a:p>
                  </a:txBody>
                  <a:tcPr marL="68580" marR="68580" marT="34290" marB="34290">
                    <a:solidFill>
                      <a:schemeClr val="tx2"/>
                    </a:solidFill>
                  </a:tcPr>
                </a:tc>
              </a:tr>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Savannah, GA Wilmington, NC</a:t>
                      </a:r>
                    </a:p>
                  </a:txBody>
                  <a:tcPr marL="68580" marR="68580" marT="34290" marB="34290">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Regional Hopper Dredge Contract,</a:t>
                      </a:r>
                    </a:p>
                  </a:txBody>
                  <a:tcPr marL="68580" marR="68580" marT="34290" marB="34290">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mj-lt"/>
                        </a:rPr>
                        <a:t>$&gt;20M</a:t>
                      </a:r>
                      <a:endParaRPr lang="en-US" sz="900" dirty="0">
                        <a:latin typeface="+mj-lt"/>
                      </a:endParaRPr>
                    </a:p>
                  </a:txBody>
                  <a:tcPr marL="68580" marR="68580" marT="34290" marB="34290">
                    <a:solidFill>
                      <a:schemeClr val="bg2">
                        <a:lumMod val="20000"/>
                        <a:lumOff val="80000"/>
                      </a:schemeClr>
                    </a:solidFill>
                  </a:tcPr>
                </a:tc>
                <a:tc>
                  <a:txBody>
                    <a:bodyPr/>
                    <a:lstStyle/>
                    <a:p>
                      <a:pPr algn="l"/>
                      <a:r>
                        <a:rPr lang="en-US" sz="900" dirty="0" smtClean="0">
                          <a:latin typeface="+mj-lt"/>
                        </a:rPr>
                        <a:t>IFB/UR</a:t>
                      </a:r>
                      <a:endParaRPr lang="en-US" sz="900" dirty="0">
                        <a:latin typeface="+mj-lt"/>
                      </a:endParaRPr>
                    </a:p>
                  </a:txBody>
                  <a:tcPr marL="68580" marR="68580" marT="34290" marB="34290">
                    <a:solidFill>
                      <a:schemeClr val="bg2">
                        <a:lumMod val="20000"/>
                        <a:lumOff val="80000"/>
                      </a:schemeClr>
                    </a:solidFill>
                  </a:tcPr>
                </a:tc>
                <a:tc>
                  <a:txBody>
                    <a:bodyPr/>
                    <a:lstStyle/>
                    <a:p>
                      <a:r>
                        <a:rPr lang="en-US" sz="900" dirty="0" smtClean="0">
                          <a:latin typeface="+mj-lt"/>
                        </a:rPr>
                        <a:t>Jul 2019</a:t>
                      </a:r>
                      <a:endParaRPr lang="en-US" sz="900" dirty="0">
                        <a:latin typeface="+mj-lt"/>
                      </a:endParaRPr>
                    </a:p>
                  </a:txBody>
                  <a:tcPr marL="68580" marR="68580" marT="34290" marB="34290">
                    <a:solidFill>
                      <a:schemeClr val="bg2">
                        <a:lumMod val="20000"/>
                        <a:lumOff val="80000"/>
                      </a:schemeClr>
                    </a:solidFill>
                  </a:tcPr>
                </a:tc>
              </a:tr>
            </a:tbl>
          </a:graphicData>
        </a:graphic>
      </p:graphicFrame>
      <p:sp>
        <p:nvSpPr>
          <p:cNvPr id="7" name="Title 1"/>
          <p:cNvSpPr txBox="1">
            <a:spLocks/>
          </p:cNvSpPr>
          <p:nvPr/>
        </p:nvSpPr>
        <p:spPr bwMode="auto">
          <a:xfrm>
            <a:off x="457200" y="3048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aseline="0">
                <a:solidFill>
                  <a:schemeClr val="tx1">
                    <a:lumMod val="75000"/>
                    <a:lumOff val="25000"/>
                  </a:schemeClr>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dirty="0" smtClean="0">
                <a:latin typeface="+mn-lt"/>
              </a:rPr>
              <a:t>Wilmington District Contract Opportunities</a:t>
            </a:r>
            <a:endParaRPr lang="en-US" sz="3600" b="1" kern="0" dirty="0" smtClean="0">
              <a:latin typeface="+mn-lt"/>
            </a:endParaRPr>
          </a:p>
        </p:txBody>
      </p:sp>
    </p:spTree>
    <p:extLst>
      <p:ext uri="{BB962C8B-B14F-4D97-AF65-F5344CB8AC3E}">
        <p14:creationId xmlns:p14="http://schemas.microsoft.com/office/powerpoint/2010/main" val="1420181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9A257827-C34C-4251-B995-96C9C233CCC8}" type="slidenum">
              <a:rPr lang="en-US" smtClean="0"/>
              <a:pPr/>
              <a:t>13</a:t>
            </a:fld>
            <a:endParaRPr lang="en-US"/>
          </a:p>
        </p:txBody>
      </p:sp>
      <p:sp>
        <p:nvSpPr>
          <p:cNvPr id="5" name="Rectangle 4"/>
          <p:cNvSpPr/>
          <p:nvPr/>
        </p:nvSpPr>
        <p:spPr>
          <a:xfrm>
            <a:off x="1732870" y="1261383"/>
            <a:ext cx="5492523" cy="369332"/>
          </a:xfrm>
          <a:prstGeom prst="rect">
            <a:avLst/>
          </a:prstGeom>
        </p:spPr>
        <p:txBody>
          <a:bodyPr wrap="square">
            <a:spAutoFit/>
          </a:bodyPr>
          <a:lstStyle/>
          <a:p>
            <a:pPr algn="ctr">
              <a:spcBef>
                <a:spcPts val="0"/>
              </a:spcBef>
            </a:pPr>
            <a:r>
              <a:rPr lang="en-US" b="1" dirty="0" smtClean="0"/>
              <a:t>FY 19 Civil Works Projects</a:t>
            </a:r>
            <a:endParaRPr lang="en-US" b="1" dirty="0"/>
          </a:p>
        </p:txBody>
      </p:sp>
      <p:graphicFrame>
        <p:nvGraphicFramePr>
          <p:cNvPr id="6" name="Table 5"/>
          <p:cNvGraphicFramePr>
            <a:graphicFrameLocks noGrp="1"/>
          </p:cNvGraphicFramePr>
          <p:nvPr>
            <p:extLst/>
          </p:nvPr>
        </p:nvGraphicFramePr>
        <p:xfrm>
          <a:off x="628650" y="1840074"/>
          <a:ext cx="7368268" cy="1390049"/>
        </p:xfrm>
        <a:graphic>
          <a:graphicData uri="http://schemas.openxmlformats.org/drawingml/2006/table">
            <a:tbl>
              <a:tblPr firstRow="1" bandRow="1">
                <a:tableStyleId>{5C22544A-7EE6-4342-B048-85BDC9FD1C3A}</a:tableStyleId>
              </a:tblPr>
              <a:tblGrid>
                <a:gridCol w="967555"/>
                <a:gridCol w="2381658"/>
                <a:gridCol w="1339685"/>
                <a:gridCol w="1290065"/>
                <a:gridCol w="1389305"/>
              </a:tblGrid>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normalizeH="0" baseline="0" dirty="0" smtClean="0">
                          <a:ln>
                            <a:noFill/>
                          </a:ln>
                          <a:solidFill>
                            <a:schemeClr val="tx1"/>
                          </a:solidFill>
                          <a:effectLst/>
                          <a:latin typeface="+mj-lt"/>
                          <a:ea typeface="+mn-ea"/>
                          <a:cs typeface="+mn-cs"/>
                        </a:rPr>
                        <a:t>Location</a:t>
                      </a:r>
                    </a:p>
                  </a:txBody>
                  <a:tcPr marL="68580" marR="68580" marT="34290" marB="34290">
                    <a:solidFill>
                      <a:schemeClr val="accent4">
                        <a:lumMod val="20000"/>
                        <a:lumOff val="80000"/>
                      </a:schemeClr>
                    </a:solidFill>
                  </a:tcPr>
                </a:tc>
                <a:tc>
                  <a:txBody>
                    <a:bodyPr/>
                    <a:lstStyle/>
                    <a:p>
                      <a:r>
                        <a:rPr kumimoji="0" lang="en-US" sz="900" u="none" strike="noStrike" cap="none" normalizeH="0" baseline="0" dirty="0" smtClean="0">
                          <a:ln>
                            <a:noFill/>
                          </a:ln>
                          <a:solidFill>
                            <a:schemeClr val="tx1"/>
                          </a:solidFill>
                          <a:effectLst/>
                          <a:latin typeface="+mj-lt"/>
                        </a:rPr>
                        <a:t>Project Title</a:t>
                      </a:r>
                      <a:endParaRPr lang="en-US" sz="900" dirty="0">
                        <a:solidFill>
                          <a:schemeClr val="tx1"/>
                        </a:solidFill>
                        <a:latin typeface="+mj-lt"/>
                      </a:endParaRPr>
                    </a:p>
                  </a:txBody>
                  <a:tcPr marL="68580" marR="68580" marT="34290" marB="3429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u="none" strike="noStrike" cap="none" normalizeH="0" baseline="0" dirty="0" smtClean="0">
                          <a:ln>
                            <a:noFill/>
                          </a:ln>
                          <a:solidFill>
                            <a:schemeClr val="tx1"/>
                          </a:solidFill>
                          <a:effectLst/>
                          <a:latin typeface="+mj-lt"/>
                        </a:rPr>
                        <a:t>Value</a:t>
                      </a:r>
                      <a:endParaRPr kumimoji="0" lang="en-US" sz="900" b="1" i="0" u="none" strike="noStrike" cap="none" normalizeH="0" baseline="0" dirty="0" smtClean="0">
                        <a:ln>
                          <a:noFill/>
                        </a:ln>
                        <a:solidFill>
                          <a:schemeClr val="tx1"/>
                        </a:solidFill>
                        <a:effectLst/>
                        <a:latin typeface="+mj-lt"/>
                      </a:endParaRPr>
                    </a:p>
                    <a:p>
                      <a:endParaRPr lang="en-US" sz="900" dirty="0">
                        <a:solidFill>
                          <a:schemeClr val="tx1"/>
                        </a:solidFill>
                        <a:latin typeface="+mj-lt"/>
                      </a:endParaRPr>
                    </a:p>
                  </a:txBody>
                  <a:tcPr marL="68580" marR="68580" marT="34290" marB="34290">
                    <a:solidFill>
                      <a:schemeClr val="accent4">
                        <a:lumMod val="20000"/>
                        <a:lumOff val="80000"/>
                      </a:schemeClr>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dirty="0" smtClean="0">
                          <a:ln>
                            <a:noFill/>
                          </a:ln>
                          <a:solidFill>
                            <a:schemeClr val="tx1"/>
                          </a:solidFill>
                          <a:effectLst/>
                          <a:latin typeface="+mj-lt"/>
                        </a:rPr>
                        <a:t>ACQ  </a:t>
                      </a:r>
                    </a:p>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dirty="0" smtClean="0">
                          <a:ln>
                            <a:noFill/>
                          </a:ln>
                          <a:solidFill>
                            <a:schemeClr val="tx1"/>
                          </a:solidFill>
                          <a:effectLst/>
                          <a:latin typeface="+mj-lt"/>
                        </a:rPr>
                        <a:t>Strategy</a:t>
                      </a:r>
                      <a:endParaRPr kumimoji="0" lang="en-US" sz="900" b="1" i="0" u="none" strike="noStrike" cap="none" normalizeH="0" baseline="0" dirty="0" smtClean="0">
                        <a:ln>
                          <a:noFill/>
                        </a:ln>
                        <a:solidFill>
                          <a:schemeClr val="tx1"/>
                        </a:solidFill>
                        <a:effectLst/>
                        <a:latin typeface="+mj-lt"/>
                      </a:endParaRPr>
                    </a:p>
                  </a:txBody>
                  <a:tcPr marL="68580" marR="68580" marT="34290" marB="3429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u="none" strike="noStrike" cap="none" normalizeH="0" baseline="0" dirty="0" smtClean="0">
                          <a:ln>
                            <a:noFill/>
                          </a:ln>
                          <a:solidFill>
                            <a:schemeClr val="tx1"/>
                          </a:solidFill>
                          <a:effectLst/>
                          <a:latin typeface="+mj-lt"/>
                        </a:rPr>
                        <a:t>ADV</a:t>
                      </a:r>
                    </a:p>
                    <a:p>
                      <a:endParaRPr lang="en-US" sz="900" dirty="0">
                        <a:solidFill>
                          <a:schemeClr val="tx1"/>
                        </a:solidFill>
                        <a:latin typeface="+mj-lt"/>
                      </a:endParaRPr>
                    </a:p>
                  </a:txBody>
                  <a:tcPr marL="68580" marR="68580" marT="34290" marB="34290">
                    <a:solidFill>
                      <a:schemeClr val="accent4">
                        <a:lumMod val="20000"/>
                        <a:lumOff val="80000"/>
                      </a:schemeClr>
                    </a:solidFill>
                  </a:tcPr>
                </a:tc>
              </a:tr>
              <a:tr h="5751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Wilmington, NC</a:t>
                      </a:r>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Wilmington</a:t>
                      </a:r>
                      <a:r>
                        <a:rPr lang="en-US" sz="900" u="none" strike="noStrike" kern="1200" baseline="0" dirty="0" smtClean="0">
                          <a:solidFill>
                            <a:schemeClr val="tx1"/>
                          </a:solidFill>
                          <a:latin typeface="+mj-lt"/>
                          <a:ea typeface="+mn-ea"/>
                          <a:cs typeface="+mn-cs"/>
                        </a:rPr>
                        <a:t> Harbor Anchorage Basin Dredging</a:t>
                      </a:r>
                      <a:endParaRPr lang="en-US" sz="900" u="none" strike="noStrike" kern="1200" dirty="0" smtClean="0">
                        <a:solidFill>
                          <a:schemeClr val="tx1"/>
                        </a:solidFill>
                        <a:latin typeface="+mj-lt"/>
                        <a:ea typeface="+mn-ea"/>
                        <a:cs typeface="+mn-cs"/>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$1M-$5M</a:t>
                      </a:r>
                    </a:p>
                    <a:p>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IFB/SB</a:t>
                      </a:r>
                    </a:p>
                    <a:p>
                      <a:pPr algn="l"/>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Jul 2019</a:t>
                      </a:r>
                    </a:p>
                    <a:p>
                      <a:endParaRPr lang="en-US" sz="900" dirty="0">
                        <a:latin typeface="+mj-lt"/>
                      </a:endParaRPr>
                    </a:p>
                  </a:txBody>
                  <a:tcPr marL="68580" marR="68580" marT="34290" marB="34290">
                    <a:solidFill>
                      <a:schemeClr val="tx2"/>
                    </a:solidFill>
                  </a:tcPr>
                </a:tc>
              </a:tr>
              <a:tr h="407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NC</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Hurricane Matthew</a:t>
                      </a:r>
                      <a:r>
                        <a:rPr lang="en-US" sz="900" u="none" strike="noStrike" kern="1200" baseline="0" dirty="0" smtClean="0">
                          <a:solidFill>
                            <a:schemeClr val="tx1"/>
                          </a:solidFill>
                          <a:latin typeface="+mj-lt"/>
                          <a:ea typeface="+mn-ea"/>
                          <a:cs typeface="+mn-cs"/>
                        </a:rPr>
                        <a:t> Inland Repairs</a:t>
                      </a:r>
                      <a:endParaRPr lang="en-US" sz="900" u="none" strike="noStrike" kern="1200" dirty="0" smtClean="0">
                        <a:solidFill>
                          <a:schemeClr val="tx1"/>
                        </a:solidFill>
                        <a:latin typeface="+mj-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$1M-$5M</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IFB/SB</a:t>
                      </a:r>
                    </a:p>
                    <a:p>
                      <a:pPr algn="l"/>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Jul 2019</a:t>
                      </a:r>
                    </a:p>
                    <a:p>
                      <a:endParaRPr lang="en-US" sz="900" dirty="0">
                        <a:latin typeface="+mj-lt"/>
                      </a:endParaRPr>
                    </a:p>
                  </a:txBody>
                  <a:tcPr marL="68580" marR="68580" marT="34290" marB="34290"/>
                </a:tc>
              </a:tr>
            </a:tbl>
          </a:graphicData>
        </a:graphic>
      </p:graphicFrame>
      <p:sp>
        <p:nvSpPr>
          <p:cNvPr id="7" name="Title 1"/>
          <p:cNvSpPr txBox="1">
            <a:spLocks/>
          </p:cNvSpPr>
          <p:nvPr/>
        </p:nvSpPr>
        <p:spPr bwMode="auto">
          <a:xfrm>
            <a:off x="457200" y="3048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aseline="0">
                <a:solidFill>
                  <a:schemeClr val="tx1">
                    <a:lumMod val="75000"/>
                    <a:lumOff val="25000"/>
                  </a:schemeClr>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dirty="0" smtClean="0">
                <a:latin typeface="+mn-lt"/>
              </a:rPr>
              <a:t>Wilmington District Contract Opportunities</a:t>
            </a:r>
            <a:endParaRPr lang="en-US" sz="3600" b="1" kern="0" dirty="0" smtClean="0">
              <a:latin typeface="+mn-lt"/>
            </a:endParaRPr>
          </a:p>
        </p:txBody>
      </p:sp>
    </p:spTree>
    <p:extLst>
      <p:ext uri="{BB962C8B-B14F-4D97-AF65-F5344CB8AC3E}">
        <p14:creationId xmlns:p14="http://schemas.microsoft.com/office/powerpoint/2010/main" val="1943023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9A257827-C34C-4251-B995-96C9C233CCC8}" type="slidenum">
              <a:rPr lang="en-US" smtClean="0"/>
              <a:pPr/>
              <a:t>14</a:t>
            </a:fld>
            <a:endParaRPr lang="en-US"/>
          </a:p>
        </p:txBody>
      </p:sp>
      <p:sp>
        <p:nvSpPr>
          <p:cNvPr id="5" name="Rectangle 4"/>
          <p:cNvSpPr/>
          <p:nvPr/>
        </p:nvSpPr>
        <p:spPr>
          <a:xfrm>
            <a:off x="1732870" y="1261383"/>
            <a:ext cx="5492523" cy="646331"/>
          </a:xfrm>
          <a:prstGeom prst="rect">
            <a:avLst/>
          </a:prstGeom>
        </p:spPr>
        <p:txBody>
          <a:bodyPr wrap="square">
            <a:spAutoFit/>
          </a:bodyPr>
          <a:lstStyle/>
          <a:p>
            <a:pPr algn="ctr">
              <a:spcBef>
                <a:spcPts val="0"/>
              </a:spcBef>
            </a:pPr>
            <a:r>
              <a:rPr lang="en-US" b="1" dirty="0" smtClean="0"/>
              <a:t>FY 19 Anticipated Architecture and Engineering Awards </a:t>
            </a:r>
            <a:endParaRPr lang="en-US" b="1" dirty="0"/>
          </a:p>
        </p:txBody>
      </p:sp>
      <p:graphicFrame>
        <p:nvGraphicFramePr>
          <p:cNvPr id="6" name="Table 5"/>
          <p:cNvGraphicFramePr>
            <a:graphicFrameLocks noGrp="1"/>
          </p:cNvGraphicFramePr>
          <p:nvPr>
            <p:extLst/>
          </p:nvPr>
        </p:nvGraphicFramePr>
        <p:xfrm>
          <a:off x="628650" y="2008414"/>
          <a:ext cx="7368268" cy="2204358"/>
        </p:xfrm>
        <a:graphic>
          <a:graphicData uri="http://schemas.openxmlformats.org/drawingml/2006/table">
            <a:tbl>
              <a:tblPr firstRow="1" bandRow="1">
                <a:tableStyleId>{5C22544A-7EE6-4342-B048-85BDC9FD1C3A}</a:tableStyleId>
              </a:tblPr>
              <a:tblGrid>
                <a:gridCol w="967555"/>
                <a:gridCol w="2381658"/>
                <a:gridCol w="1339685"/>
                <a:gridCol w="1290065"/>
                <a:gridCol w="1389305"/>
              </a:tblGrid>
              <a:tr h="7347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normalizeH="0" baseline="0" dirty="0" smtClean="0">
                          <a:ln>
                            <a:noFill/>
                          </a:ln>
                          <a:solidFill>
                            <a:schemeClr val="tx1"/>
                          </a:solidFill>
                          <a:effectLst/>
                          <a:latin typeface="+mj-lt"/>
                          <a:ea typeface="+mn-ea"/>
                          <a:cs typeface="+mn-cs"/>
                        </a:rPr>
                        <a:t>Location</a:t>
                      </a:r>
                    </a:p>
                  </a:txBody>
                  <a:tcPr marL="68580" marR="68580" marT="34290" marB="34290">
                    <a:solidFill>
                      <a:schemeClr val="accent4">
                        <a:lumMod val="20000"/>
                        <a:lumOff val="80000"/>
                      </a:schemeClr>
                    </a:solidFill>
                  </a:tcPr>
                </a:tc>
                <a:tc>
                  <a:txBody>
                    <a:bodyPr/>
                    <a:lstStyle/>
                    <a:p>
                      <a:r>
                        <a:rPr kumimoji="0" lang="en-US" sz="900" u="none" strike="noStrike" cap="none" normalizeH="0" baseline="0" dirty="0" smtClean="0">
                          <a:ln>
                            <a:noFill/>
                          </a:ln>
                          <a:solidFill>
                            <a:schemeClr val="tx1"/>
                          </a:solidFill>
                          <a:effectLst/>
                          <a:latin typeface="+mj-lt"/>
                        </a:rPr>
                        <a:t>Project Title</a:t>
                      </a:r>
                      <a:endParaRPr lang="en-US" sz="900" dirty="0">
                        <a:solidFill>
                          <a:schemeClr val="tx1"/>
                        </a:solidFill>
                        <a:latin typeface="+mj-lt"/>
                      </a:endParaRPr>
                    </a:p>
                  </a:txBody>
                  <a:tcPr marL="68580" marR="68580" marT="34290" marB="3429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u="none" strike="noStrike" cap="none" normalizeH="0" baseline="0" dirty="0" smtClean="0">
                          <a:ln>
                            <a:noFill/>
                          </a:ln>
                          <a:solidFill>
                            <a:schemeClr val="tx1"/>
                          </a:solidFill>
                          <a:effectLst/>
                          <a:latin typeface="+mj-lt"/>
                        </a:rPr>
                        <a:t>Value</a:t>
                      </a:r>
                      <a:endParaRPr kumimoji="0" lang="en-US" sz="900" b="1" i="0" u="none" strike="noStrike" cap="none" normalizeH="0" baseline="0" dirty="0" smtClean="0">
                        <a:ln>
                          <a:noFill/>
                        </a:ln>
                        <a:solidFill>
                          <a:schemeClr val="tx1"/>
                        </a:solidFill>
                        <a:effectLst/>
                        <a:latin typeface="+mj-lt"/>
                      </a:endParaRPr>
                    </a:p>
                    <a:p>
                      <a:endParaRPr lang="en-US" sz="900" dirty="0">
                        <a:solidFill>
                          <a:schemeClr val="tx1"/>
                        </a:solidFill>
                        <a:latin typeface="+mj-lt"/>
                      </a:endParaRPr>
                    </a:p>
                  </a:txBody>
                  <a:tcPr marL="68580" marR="68580" marT="34290" marB="34290">
                    <a:solidFill>
                      <a:schemeClr val="accent4">
                        <a:lumMod val="20000"/>
                        <a:lumOff val="80000"/>
                      </a:schemeClr>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dirty="0" smtClean="0">
                          <a:ln>
                            <a:noFill/>
                          </a:ln>
                          <a:solidFill>
                            <a:schemeClr val="tx1"/>
                          </a:solidFill>
                          <a:effectLst/>
                          <a:latin typeface="+mj-lt"/>
                        </a:rPr>
                        <a:t>ACQ  </a:t>
                      </a:r>
                    </a:p>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dirty="0" smtClean="0">
                          <a:ln>
                            <a:noFill/>
                          </a:ln>
                          <a:solidFill>
                            <a:schemeClr val="tx1"/>
                          </a:solidFill>
                          <a:effectLst/>
                          <a:latin typeface="+mj-lt"/>
                        </a:rPr>
                        <a:t>Strategy</a:t>
                      </a:r>
                      <a:endParaRPr kumimoji="0" lang="en-US" sz="900" b="1" i="0" u="none" strike="noStrike" cap="none" normalizeH="0" baseline="0" dirty="0" smtClean="0">
                        <a:ln>
                          <a:noFill/>
                        </a:ln>
                        <a:solidFill>
                          <a:schemeClr val="tx1"/>
                        </a:solidFill>
                        <a:effectLst/>
                        <a:latin typeface="+mj-lt"/>
                      </a:endParaRPr>
                    </a:p>
                  </a:txBody>
                  <a:tcPr marL="68580" marR="68580" marT="34290" marB="3429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u="none" strike="noStrike" cap="none" normalizeH="0" baseline="0" dirty="0" smtClean="0">
                          <a:ln>
                            <a:noFill/>
                          </a:ln>
                          <a:solidFill>
                            <a:schemeClr val="tx1"/>
                          </a:solidFill>
                          <a:effectLst/>
                          <a:latin typeface="+mj-lt"/>
                        </a:rPr>
                        <a:t>ADV</a:t>
                      </a:r>
                    </a:p>
                    <a:p>
                      <a:endParaRPr lang="en-US" sz="900" dirty="0">
                        <a:solidFill>
                          <a:schemeClr val="tx1"/>
                        </a:solidFill>
                        <a:latin typeface="+mj-lt"/>
                      </a:endParaRPr>
                    </a:p>
                  </a:txBody>
                  <a:tcPr marL="68580" marR="68580" marT="34290" marB="34290">
                    <a:solidFill>
                      <a:schemeClr val="accent4">
                        <a:lumMod val="20000"/>
                        <a:lumOff val="80000"/>
                      </a:schemeClr>
                    </a:solidFill>
                  </a:tcPr>
                </a:tc>
              </a:tr>
              <a:tr h="7347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Wilmington District</a:t>
                      </a:r>
                      <a:r>
                        <a:rPr lang="en-US" sz="900" u="none" strike="noStrike" kern="1200" baseline="0" dirty="0" smtClean="0">
                          <a:solidFill>
                            <a:schemeClr val="tx1"/>
                          </a:solidFill>
                          <a:latin typeface="+mj-lt"/>
                          <a:ea typeface="+mn-ea"/>
                          <a:cs typeface="+mn-cs"/>
                        </a:rPr>
                        <a:t> AOR</a:t>
                      </a:r>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Environmental</a:t>
                      </a:r>
                      <a:r>
                        <a:rPr lang="en-US" sz="900" u="none" strike="noStrike" kern="1200" baseline="0" dirty="0" smtClean="0">
                          <a:solidFill>
                            <a:schemeClr val="tx1"/>
                          </a:solidFill>
                          <a:latin typeface="+mj-lt"/>
                          <a:ea typeface="+mn-ea"/>
                          <a:cs typeface="+mn-cs"/>
                        </a:rPr>
                        <a:t> IDIQ Contract</a:t>
                      </a:r>
                      <a:endParaRPr lang="en-US" sz="900" u="none" strike="noStrike" kern="1200" dirty="0" smtClean="0">
                        <a:solidFill>
                          <a:schemeClr val="tx1"/>
                        </a:solidFill>
                        <a:latin typeface="+mj-lt"/>
                        <a:ea typeface="+mn-ea"/>
                        <a:cs typeface="+mn-cs"/>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$&gt;10M</a:t>
                      </a:r>
                    </a:p>
                    <a:p>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RFP/8A Competitive</a:t>
                      </a:r>
                    </a:p>
                    <a:p>
                      <a:pPr algn="l"/>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Mar 2019</a:t>
                      </a:r>
                    </a:p>
                    <a:p>
                      <a:endParaRPr lang="en-US" sz="900" dirty="0">
                        <a:latin typeface="+mj-lt"/>
                      </a:endParaRPr>
                    </a:p>
                  </a:txBody>
                  <a:tcPr marL="68580" marR="68580" marT="34290" marB="34290">
                    <a:solidFill>
                      <a:schemeClr val="tx2"/>
                    </a:solidFill>
                  </a:tcPr>
                </a:tc>
              </a:tr>
              <a:tr h="7347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Wilmington District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Vertical A&amp;E</a:t>
                      </a:r>
                      <a:r>
                        <a:rPr lang="en-US" sz="900" u="none" strike="noStrike" kern="1200" baseline="0" dirty="0" smtClean="0">
                          <a:solidFill>
                            <a:schemeClr val="tx1"/>
                          </a:solidFill>
                          <a:latin typeface="+mj-lt"/>
                          <a:ea typeface="+mn-ea"/>
                          <a:cs typeface="+mn-cs"/>
                        </a:rPr>
                        <a:t> Contract</a:t>
                      </a:r>
                      <a:endParaRPr lang="en-US" sz="900" u="none" strike="noStrike" kern="1200" dirty="0" smtClean="0">
                        <a:solidFill>
                          <a:schemeClr val="tx1"/>
                        </a:solidFill>
                        <a:latin typeface="+mj-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$10M-$25M</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RFP/UR</a:t>
                      </a:r>
                    </a:p>
                    <a:p>
                      <a:pPr algn="l"/>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Jul 2019</a:t>
                      </a:r>
                    </a:p>
                    <a:p>
                      <a:endParaRPr lang="en-US" sz="900" dirty="0">
                        <a:latin typeface="+mj-lt"/>
                      </a:endParaRPr>
                    </a:p>
                  </a:txBody>
                  <a:tcPr marL="68580" marR="68580" marT="34290" marB="34290"/>
                </a:tc>
              </a:tr>
            </a:tbl>
          </a:graphicData>
        </a:graphic>
      </p:graphicFrame>
      <p:sp>
        <p:nvSpPr>
          <p:cNvPr id="7" name="Title 1"/>
          <p:cNvSpPr txBox="1">
            <a:spLocks/>
          </p:cNvSpPr>
          <p:nvPr/>
        </p:nvSpPr>
        <p:spPr bwMode="auto">
          <a:xfrm>
            <a:off x="457200" y="3048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aseline="0">
                <a:solidFill>
                  <a:schemeClr val="tx1">
                    <a:lumMod val="75000"/>
                    <a:lumOff val="25000"/>
                  </a:schemeClr>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dirty="0" smtClean="0">
                <a:latin typeface="+mn-lt"/>
              </a:rPr>
              <a:t>Wilmington District Contract Opportunities</a:t>
            </a:r>
            <a:endParaRPr lang="en-US" sz="3600" b="1" kern="0" dirty="0" smtClean="0">
              <a:latin typeface="+mn-lt"/>
            </a:endParaRPr>
          </a:p>
        </p:txBody>
      </p:sp>
    </p:spTree>
    <p:extLst>
      <p:ext uri="{BB962C8B-B14F-4D97-AF65-F5344CB8AC3E}">
        <p14:creationId xmlns:p14="http://schemas.microsoft.com/office/powerpoint/2010/main" val="1049439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19606" y="6445612"/>
            <a:ext cx="380010" cy="287697"/>
          </a:xfrm>
          <a:prstGeom prst="rect">
            <a:avLst/>
          </a:prstGeom>
        </p:spPr>
        <p:txBody>
          <a:bodyPr/>
          <a:lstStyle/>
          <a:p>
            <a:pPr>
              <a:defRPr/>
            </a:pPr>
            <a:fld id="{201573CB-E822-414D-BB0A-6DD3A83F6861}" type="slidenum">
              <a:rPr lang="en-US" smtClean="0">
                <a:solidFill>
                  <a:srgbClr val="000000"/>
                </a:solidFill>
              </a:rPr>
              <a:pPr>
                <a:defRPr/>
              </a:pPr>
              <a:t>15</a:t>
            </a:fld>
            <a:endParaRPr lang="en-US">
              <a:solidFill>
                <a:srgbClr val="000000"/>
              </a:solidFill>
            </a:endParaRPr>
          </a:p>
        </p:txBody>
      </p:sp>
      <p:sp>
        <p:nvSpPr>
          <p:cNvPr id="6" name="Title 1"/>
          <p:cNvSpPr>
            <a:spLocks noGrp="1"/>
          </p:cNvSpPr>
          <p:nvPr>
            <p:ph type="title"/>
          </p:nvPr>
        </p:nvSpPr>
        <p:spPr>
          <a:xfrm>
            <a:off x="1005142" y="274638"/>
            <a:ext cx="6995858" cy="792162"/>
          </a:xfrm>
        </p:spPr>
        <p:txBody>
          <a:bodyPr/>
          <a:lstStyle/>
          <a:p>
            <a:r>
              <a:rPr lang="en-US" sz="3600" b="1" dirty="0" smtClean="0"/>
              <a:t>For More </a:t>
            </a:r>
            <a:r>
              <a:rPr lang="en-US" sz="3600" b="1" dirty="0" smtClean="0"/>
              <a:t>Information</a:t>
            </a:r>
            <a:endParaRPr lang="en-US" sz="3600" b="1" dirty="0"/>
          </a:p>
        </p:txBody>
      </p:sp>
      <p:sp>
        <p:nvSpPr>
          <p:cNvPr id="7" name="Rectangle 6"/>
          <p:cNvSpPr/>
          <p:nvPr/>
        </p:nvSpPr>
        <p:spPr>
          <a:xfrm>
            <a:off x="2280920" y="1575177"/>
            <a:ext cx="6400800" cy="4093428"/>
          </a:xfrm>
          <a:prstGeom prst="rect">
            <a:avLst/>
          </a:prstGeom>
        </p:spPr>
        <p:txBody>
          <a:bodyPr wrap="square">
            <a:spAutoFit/>
          </a:bodyPr>
          <a:lstStyle/>
          <a:p>
            <a:r>
              <a:rPr lang="en-US" dirty="0"/>
              <a:t>Contracting Department</a:t>
            </a:r>
          </a:p>
          <a:p>
            <a:r>
              <a:rPr lang="en-US" dirty="0"/>
              <a:t>U.S. Army Corps of Engineers</a:t>
            </a:r>
          </a:p>
          <a:p>
            <a:r>
              <a:rPr lang="en-US" dirty="0"/>
              <a:t>Wilmington District</a:t>
            </a:r>
          </a:p>
          <a:p>
            <a:r>
              <a:rPr lang="en-US" dirty="0"/>
              <a:t>69 Darlington Avenue</a:t>
            </a:r>
          </a:p>
          <a:p>
            <a:r>
              <a:rPr lang="en-US" dirty="0"/>
              <a:t>Wilmington, NC 28403</a:t>
            </a:r>
          </a:p>
          <a:p>
            <a:r>
              <a:rPr lang="en-US" dirty="0"/>
              <a:t>910-251-4884</a:t>
            </a:r>
            <a:endParaRPr lang="en-US" dirty="0" smtClean="0">
              <a:solidFill>
                <a:srgbClr val="222222"/>
              </a:solidFill>
            </a:endParaRPr>
          </a:p>
          <a:p>
            <a:endParaRPr lang="en-US" sz="2400" dirty="0">
              <a:solidFill>
                <a:srgbClr val="222222"/>
              </a:solidFill>
            </a:endParaRPr>
          </a:p>
          <a:p>
            <a:endParaRPr lang="en-US" sz="2400" dirty="0" smtClean="0">
              <a:solidFill>
                <a:srgbClr val="222222"/>
              </a:solidFill>
            </a:endParaRPr>
          </a:p>
          <a:p>
            <a:endParaRPr lang="en-US" sz="2400" dirty="0">
              <a:solidFill>
                <a:srgbClr val="222222"/>
              </a:solidFill>
            </a:endParaRPr>
          </a:p>
          <a:p>
            <a:r>
              <a:rPr lang="en-US" sz="2000" dirty="0" smtClean="0">
                <a:solidFill>
                  <a:srgbClr val="222222"/>
                </a:solidFill>
              </a:rPr>
              <a:t>Small </a:t>
            </a:r>
            <a:r>
              <a:rPr lang="en-US" sz="2000" dirty="0">
                <a:solidFill>
                  <a:srgbClr val="222222"/>
                </a:solidFill>
              </a:rPr>
              <a:t>Business Office at (910) 251-4452</a:t>
            </a:r>
            <a:endParaRPr lang="en-US" sz="2000" dirty="0"/>
          </a:p>
          <a:p>
            <a:endParaRPr lang="en-US" sz="2800" dirty="0" smtClean="0">
              <a:solidFill>
                <a:srgbClr val="0000FF"/>
              </a:solidFill>
            </a:endParaRPr>
          </a:p>
          <a:p>
            <a:endParaRPr lang="en-US" sz="2800" dirty="0" smtClean="0">
              <a:solidFill>
                <a:srgbClr val="0000FF"/>
              </a:solidFill>
            </a:endParaRPr>
          </a:p>
        </p:txBody>
      </p:sp>
    </p:spTree>
    <p:extLst>
      <p:ext uri="{BB962C8B-B14F-4D97-AF65-F5344CB8AC3E}">
        <p14:creationId xmlns:p14="http://schemas.microsoft.com/office/powerpoint/2010/main" val="605777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533400"/>
          </a:xfrm>
        </p:spPr>
        <p:txBody>
          <a:bodyPr/>
          <a:lstStyle/>
          <a:p>
            <a:r>
              <a:rPr lang="en-US" sz="3600" b="1" dirty="0" smtClean="0">
                <a:latin typeface="+mn-lt"/>
              </a:rPr>
              <a:t>Savannah District Contract </a:t>
            </a:r>
            <a:r>
              <a:rPr lang="en-US" sz="3600" b="1" dirty="0" smtClean="0">
                <a:latin typeface="+mn-lt"/>
              </a:rPr>
              <a:t>Opportunities: Standalone</a:t>
            </a:r>
          </a:p>
        </p:txBody>
      </p:sp>
      <p:graphicFrame>
        <p:nvGraphicFramePr>
          <p:cNvPr id="5" name="Content Placeholder 4"/>
          <p:cNvGraphicFramePr>
            <a:graphicFrameLocks noGrp="1"/>
          </p:cNvGraphicFramePr>
          <p:nvPr>
            <p:ph idx="1"/>
            <p:extLst/>
          </p:nvPr>
        </p:nvGraphicFramePr>
        <p:xfrm>
          <a:off x="221986" y="1489681"/>
          <a:ext cx="8749998" cy="4148684"/>
        </p:xfrm>
        <a:graphic>
          <a:graphicData uri="http://schemas.openxmlformats.org/drawingml/2006/table">
            <a:tbl>
              <a:tblPr/>
              <a:tblGrid>
                <a:gridCol w="1309209"/>
                <a:gridCol w="1610357"/>
                <a:gridCol w="1367074"/>
                <a:gridCol w="1097991"/>
                <a:gridCol w="1847061"/>
                <a:gridCol w="1518306"/>
              </a:tblGrid>
              <a:tr h="468775">
                <a:tc>
                  <a:txBody>
                    <a:bodyPr/>
                    <a:lstStyle/>
                    <a:p>
                      <a:pPr algn="ctr" fontAlgn="ctr"/>
                      <a:endParaRPr lang="en-US" sz="2100" b="1" i="0" u="none" strike="noStrike" dirty="0">
                        <a:solidFill>
                          <a:srgbClr val="FFFFFF"/>
                        </a:solidFill>
                        <a:latin typeface="+mn-lt"/>
                        <a:cs typeface="Times New Roman" pitchFamily="18" charset="0"/>
                      </a:endParaRPr>
                    </a:p>
                  </a:txBody>
                  <a:tcPr marL="8187" marR="8187" marT="8187"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gridSpan="5">
                  <a:txBody>
                    <a:bodyPr/>
                    <a:lstStyle/>
                    <a:p>
                      <a:pPr algn="l" fontAlgn="ctr"/>
                      <a:r>
                        <a:rPr lang="en-US" sz="2100" b="1" i="0" u="none" strike="noStrike" dirty="0" smtClean="0">
                          <a:solidFill>
                            <a:srgbClr val="FFFFFF"/>
                          </a:solidFill>
                          <a:latin typeface="+mn-lt"/>
                          <a:cs typeface="Times New Roman" pitchFamily="18" charset="0"/>
                        </a:rPr>
                        <a:t>                   CIVIL </a:t>
                      </a:r>
                      <a:r>
                        <a:rPr lang="en-US" sz="2100" b="1" i="0" u="none" strike="noStrike" dirty="0">
                          <a:solidFill>
                            <a:srgbClr val="FFFFFF"/>
                          </a:solidFill>
                          <a:latin typeface="+mn-lt"/>
                          <a:cs typeface="Times New Roman" pitchFamily="18" charset="0"/>
                        </a:rPr>
                        <a:t>WORKS PROGRAM</a:t>
                      </a:r>
                    </a:p>
                  </a:txBody>
                  <a:tcPr marL="8187" marR="8187" marT="8187"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w="6350" cap="flat" cmpd="sng" algn="ctr">
                      <a:solidFill>
                        <a:srgbClr val="000000"/>
                      </a:solidFill>
                      <a:prstDash val="solid"/>
                      <a:round/>
                      <a:headEnd type="none" w="med" len="med"/>
                      <a:tailEnd type="none" w="med" len="med"/>
                    </a:lnB>
                    <a:solidFill>
                      <a:srgbClr val="000000"/>
                    </a:solidFill>
                  </a:tcPr>
                </a:tc>
              </a:tr>
              <a:tr h="486205">
                <a:tc>
                  <a:txBody>
                    <a:bodyPr/>
                    <a:lstStyle/>
                    <a:p>
                      <a:pPr algn="ctr" fontAlgn="ctr"/>
                      <a:r>
                        <a:rPr lang="en-US" sz="1200" b="1" i="0" u="none" strike="noStrike" baseline="0" dirty="0" smtClean="0">
                          <a:solidFill>
                            <a:srgbClr val="000000"/>
                          </a:solidFill>
                          <a:latin typeface="+mn-lt"/>
                          <a:cs typeface="Times New Roman" pitchFamily="18" charset="0"/>
                        </a:rPr>
                        <a:t>PROPONENT ORGANIZATION</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solidFill>
                            <a:srgbClr val="000000"/>
                          </a:solidFill>
                          <a:latin typeface="+mn-lt"/>
                          <a:cs typeface="Times New Roman" pitchFamily="18" charset="0"/>
                        </a:rPr>
                        <a:t>CONTRACT</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solidFill>
                            <a:srgbClr val="000000"/>
                          </a:solidFill>
                          <a:latin typeface="+mn-lt"/>
                          <a:cs typeface="Times New Roman" pitchFamily="18" charset="0"/>
                        </a:rPr>
                        <a:t>MAGNITUDE OF CONSTRUCTION</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baseline="0" dirty="0">
                          <a:solidFill>
                            <a:srgbClr val="000000"/>
                          </a:solidFill>
                          <a:latin typeface="+mn-lt"/>
                          <a:cs typeface="Times New Roman" pitchFamily="18" charset="0"/>
                        </a:rPr>
                        <a:t>BUSINESS STANDARD</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solidFill>
                            <a:srgbClr val="000000"/>
                          </a:solidFill>
                          <a:latin typeface="+mn-lt"/>
                          <a:cs typeface="Times New Roman" pitchFamily="18" charset="0"/>
                        </a:rPr>
                        <a:t>SCOPE</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solidFill>
                            <a:srgbClr val="000000"/>
                          </a:solidFill>
                          <a:latin typeface="+mn-lt"/>
                          <a:cs typeface="Times New Roman" pitchFamily="18" charset="0"/>
                        </a:rPr>
                        <a:t>ADVERTISE</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8426">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Operations</a:t>
                      </a:r>
                    </a:p>
                    <a:p>
                      <a:pPr marL="0" marR="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Division</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Savannah Inner Harbor Maintenance Dredging</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baseline="0" dirty="0" smtClean="0">
                          <a:solidFill>
                            <a:schemeClr val="tx1"/>
                          </a:solidFill>
                          <a:latin typeface="+mn-lt"/>
                          <a:cs typeface="Times New Roman" pitchFamily="18" charset="0"/>
                        </a:rPr>
                        <a:t>$25-$100M</a:t>
                      </a:r>
                      <a:endParaRPr lang="en-US" sz="1200" b="0" i="0" u="none" strike="noStrike" baseline="0" dirty="0">
                        <a:solidFill>
                          <a:schemeClr val="tx1"/>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UR</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Maintenance Dredging</a:t>
                      </a:r>
                    </a:p>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n-lt"/>
                        </a:rPr>
                        <a:t>NAICS </a:t>
                      </a:r>
                      <a:r>
                        <a:rPr lang="en-US" sz="1200" b="0" i="0" u="none" strike="noStrike" kern="1200" baseline="0" dirty="0" smtClean="0">
                          <a:solidFill>
                            <a:schemeClr val="tx1"/>
                          </a:solidFill>
                          <a:latin typeface="+mn-lt"/>
                          <a:ea typeface="+mn-ea"/>
                          <a:cs typeface="+mn-cs"/>
                        </a:rPr>
                        <a:t>237990</a:t>
                      </a:r>
                      <a:endParaRPr lang="en-US" sz="1200" b="0" i="0" u="none" strike="noStrike" baseline="0" dirty="0" smtClean="0">
                        <a:solidFill>
                          <a:schemeClr val="tx1"/>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baseline="0" dirty="0" smtClean="0">
                          <a:solidFill>
                            <a:schemeClr val="tx1"/>
                          </a:solidFill>
                          <a:latin typeface="+mn-lt"/>
                          <a:cs typeface="Times New Roman" pitchFamily="18" charset="0"/>
                        </a:rPr>
                        <a:t>4</a:t>
                      </a:r>
                      <a:r>
                        <a:rPr lang="en-US" sz="1200" b="0" i="0" u="none" strike="noStrike" baseline="30000" dirty="0" smtClean="0">
                          <a:solidFill>
                            <a:schemeClr val="tx1"/>
                          </a:solidFill>
                          <a:latin typeface="+mn-lt"/>
                          <a:cs typeface="Times New Roman" pitchFamily="18" charset="0"/>
                        </a:rPr>
                        <a:t>rd</a:t>
                      </a:r>
                      <a:r>
                        <a:rPr lang="en-US" sz="1200" b="0" i="0" u="none" strike="noStrike" baseline="0" dirty="0" smtClean="0">
                          <a:solidFill>
                            <a:schemeClr val="tx1"/>
                          </a:solidFill>
                          <a:latin typeface="+mn-lt"/>
                          <a:cs typeface="Times New Roman" pitchFamily="18" charset="0"/>
                        </a:rPr>
                        <a:t> </a:t>
                      </a:r>
                      <a:r>
                        <a:rPr lang="en-US" sz="1200" b="0" i="0" u="none" strike="noStrike" baseline="0" dirty="0" err="1" smtClean="0">
                          <a:solidFill>
                            <a:schemeClr val="tx1"/>
                          </a:solidFill>
                          <a:latin typeface="+mn-lt"/>
                          <a:cs typeface="Times New Roman" pitchFamily="18" charset="0"/>
                        </a:rPr>
                        <a:t>Qtr</a:t>
                      </a:r>
                      <a:r>
                        <a:rPr lang="en-US" sz="1200" b="0" i="0" u="none" strike="noStrike" baseline="0" dirty="0" smtClean="0">
                          <a:solidFill>
                            <a:schemeClr val="tx1"/>
                          </a:solidFill>
                          <a:latin typeface="+mn-lt"/>
                          <a:cs typeface="Times New Roman" pitchFamily="18" charset="0"/>
                        </a:rPr>
                        <a:t> FY19</a:t>
                      </a:r>
                      <a:endParaRPr lang="en-US" sz="1200" b="0" i="0" u="none" strike="noStrike" baseline="0" dirty="0">
                        <a:solidFill>
                          <a:schemeClr val="tx1"/>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8426">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Operations </a:t>
                      </a:r>
                    </a:p>
                    <a:p>
                      <a:pPr marL="0" marR="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Division</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Brunswick Inner Harbor Maintenance Dredging</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baseline="0" dirty="0" smtClean="0">
                          <a:solidFill>
                            <a:schemeClr val="tx1"/>
                          </a:solidFill>
                          <a:latin typeface="+mn-lt"/>
                          <a:cs typeface="Times New Roman" pitchFamily="18" charset="0"/>
                        </a:rPr>
                        <a:t>$1M - $5M</a:t>
                      </a:r>
                      <a:endParaRPr lang="en-US" sz="1200" b="0" i="0" u="none" strike="noStrike" baseline="0" dirty="0">
                        <a:solidFill>
                          <a:schemeClr val="tx1"/>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SB</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Maintenance Dredging</a:t>
                      </a:r>
                    </a:p>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n-lt"/>
                        </a:rPr>
                        <a:t>NAICS </a:t>
                      </a:r>
                      <a:r>
                        <a:rPr lang="en-US" sz="1200" b="0" i="0" u="none" strike="noStrike" kern="1200" baseline="0" dirty="0" smtClean="0">
                          <a:solidFill>
                            <a:schemeClr val="tx1"/>
                          </a:solidFill>
                          <a:latin typeface="+mn-lt"/>
                          <a:ea typeface="+mn-ea"/>
                          <a:cs typeface="+mn-cs"/>
                        </a:rPr>
                        <a:t>237990</a:t>
                      </a:r>
                      <a:endParaRPr lang="en-US" sz="1200" b="0" i="0" u="none" strike="noStrike" baseline="0" dirty="0" smtClean="0">
                        <a:solidFill>
                          <a:schemeClr val="tx1"/>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4</a:t>
                      </a:r>
                      <a:r>
                        <a:rPr lang="en-US" sz="1200" b="0" i="0" u="none" strike="noStrike" baseline="30000" dirty="0" smtClean="0">
                          <a:solidFill>
                            <a:schemeClr val="tx1"/>
                          </a:solidFill>
                          <a:latin typeface="+mn-lt"/>
                          <a:cs typeface="Times New Roman" pitchFamily="18" charset="0"/>
                        </a:rPr>
                        <a:t>th</a:t>
                      </a:r>
                      <a:r>
                        <a:rPr lang="en-US" sz="1200" b="0" i="0" u="none" strike="noStrike" baseline="0" dirty="0" smtClean="0">
                          <a:solidFill>
                            <a:schemeClr val="tx1"/>
                          </a:solidFill>
                          <a:latin typeface="+mn-lt"/>
                          <a:cs typeface="Times New Roman" pitchFamily="18" charset="0"/>
                        </a:rPr>
                        <a:t> </a:t>
                      </a:r>
                      <a:r>
                        <a:rPr lang="en-US" sz="1200" b="0" i="0" u="none" strike="noStrike" baseline="0" dirty="0" err="1" smtClean="0">
                          <a:solidFill>
                            <a:schemeClr val="tx1"/>
                          </a:solidFill>
                          <a:latin typeface="+mn-lt"/>
                          <a:cs typeface="Times New Roman" pitchFamily="18" charset="0"/>
                        </a:rPr>
                        <a:t>Qtr</a:t>
                      </a:r>
                      <a:r>
                        <a:rPr lang="en-US" sz="1200" b="0" i="0" u="none" strike="noStrike" baseline="0" dirty="0" smtClean="0">
                          <a:solidFill>
                            <a:schemeClr val="tx1"/>
                          </a:solidFill>
                          <a:latin typeface="+mn-lt"/>
                          <a:cs typeface="Times New Roman" pitchFamily="18" charset="0"/>
                        </a:rPr>
                        <a:t> FY19</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8426">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Civil Works Project Management</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SHEP Inner Harbor Dredging Reaches</a:t>
                      </a:r>
                    </a:p>
                    <a:p>
                      <a:pPr marL="0" marR="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A &amp; B</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baseline="0" dirty="0" smtClean="0">
                          <a:solidFill>
                            <a:schemeClr val="tx1"/>
                          </a:solidFill>
                          <a:latin typeface="+mn-lt"/>
                          <a:cs typeface="Times New Roman" pitchFamily="18" charset="0"/>
                        </a:rPr>
                        <a:t>$100-250M</a:t>
                      </a:r>
                      <a:endParaRPr lang="en-US" sz="1200" b="0" i="0" u="none" strike="noStrike" baseline="0" dirty="0">
                        <a:solidFill>
                          <a:schemeClr val="tx1"/>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UR</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New Work Dredging</a:t>
                      </a:r>
                    </a:p>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NAICS 237990</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Qtr</a:t>
                      </a:r>
                      <a:r>
                        <a:rPr lang="en-US" sz="1200" kern="1200" dirty="0" smtClean="0">
                          <a:solidFill>
                            <a:schemeClr val="tx1"/>
                          </a:solidFill>
                          <a:effectLst/>
                          <a:latin typeface="+mn-lt"/>
                          <a:ea typeface="+mn-ea"/>
                          <a:cs typeface="+mn-cs"/>
                        </a:rPr>
                        <a:t> FY19</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8426">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Civil Works Project Management</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SHEP Inner Harbor Dredging Reaches</a:t>
                      </a:r>
                    </a:p>
                    <a:p>
                      <a:pPr marL="0" marR="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C, D &amp; E</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baseline="0" dirty="0" smtClean="0">
                          <a:solidFill>
                            <a:schemeClr val="tx1"/>
                          </a:solidFill>
                          <a:latin typeface="+mn-lt"/>
                          <a:cs typeface="Times New Roman" pitchFamily="18" charset="0"/>
                        </a:rPr>
                        <a:t>$100-250M</a:t>
                      </a:r>
                      <a:endParaRPr lang="en-US" sz="1200" b="0" i="0" u="none" strike="noStrike" baseline="0" dirty="0">
                        <a:solidFill>
                          <a:schemeClr val="tx1"/>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UR</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New Work Dredging</a:t>
                      </a:r>
                    </a:p>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NAICS 237990</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Qtr</a:t>
                      </a:r>
                      <a:r>
                        <a:rPr lang="en-US" sz="1200" kern="1200" dirty="0" smtClean="0">
                          <a:solidFill>
                            <a:schemeClr val="tx1"/>
                          </a:solidFill>
                          <a:effectLst/>
                          <a:latin typeface="+mn-lt"/>
                          <a:ea typeface="+mn-ea"/>
                          <a:cs typeface="+mn-cs"/>
                        </a:rPr>
                        <a:t> FY19</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097" name="Slide Number Placeholder 3"/>
          <p:cNvSpPr>
            <a:spLocks noGrp="1"/>
          </p:cNvSpPr>
          <p:nvPr>
            <p:ph type="sldNum" sz="quarter" idx="10"/>
          </p:nvPr>
        </p:nvSpPr>
        <p:spPr>
          <a:noFill/>
        </p:spPr>
        <p:txBody>
          <a:bodyPr/>
          <a:lstStyle/>
          <a:p>
            <a:fld id="{5C14283C-F3C1-4362-9344-44EA8E10F1E0}" type="slidenum">
              <a:rPr lang="en-US" smtClean="0">
                <a:solidFill>
                  <a:srgbClr val="000000"/>
                </a:solidFill>
              </a:rPr>
              <a:pPr/>
              <a:t>16</a:t>
            </a:fld>
            <a:endParaRPr lang="en-US" dirty="0" smtClean="0">
              <a:solidFill>
                <a:srgbClr val="000000"/>
              </a:solidFill>
            </a:endParaRPr>
          </a:p>
        </p:txBody>
      </p:sp>
      <p:sp>
        <p:nvSpPr>
          <p:cNvPr id="2" name="Rectangle 1"/>
          <p:cNvSpPr/>
          <p:nvPr/>
        </p:nvSpPr>
        <p:spPr>
          <a:xfrm>
            <a:off x="189016" y="5825021"/>
            <a:ext cx="8610600" cy="387798"/>
          </a:xfrm>
          <a:prstGeom prst="rect">
            <a:avLst/>
          </a:prstGeom>
        </p:spPr>
        <p:txBody>
          <a:bodyPr wrap="square">
            <a:spAutoFit/>
          </a:bodyPr>
          <a:lstStyle/>
          <a:p>
            <a:pPr>
              <a:lnSpc>
                <a:spcPct val="80000"/>
              </a:lnSpc>
            </a:pPr>
            <a:r>
              <a:rPr lang="en-US" sz="1200" dirty="0" smtClean="0">
                <a:solidFill>
                  <a:srgbClr val="000000"/>
                </a:solidFill>
              </a:rPr>
              <a:t>Spencer Davis, </a:t>
            </a:r>
            <a:r>
              <a:rPr lang="en-US" sz="1200" dirty="0">
                <a:solidFill>
                  <a:srgbClr val="000000"/>
                </a:solidFill>
              </a:rPr>
              <a:t>Chief, Civil Works Programs &amp; Project Management Branch</a:t>
            </a:r>
          </a:p>
          <a:p>
            <a:pPr>
              <a:lnSpc>
                <a:spcPct val="80000"/>
              </a:lnSpc>
            </a:pPr>
            <a:r>
              <a:rPr lang="en-US" sz="1200" u="sng" dirty="0">
                <a:solidFill>
                  <a:srgbClr val="000000"/>
                </a:solidFill>
                <a:hlinkClick r:id="rId3"/>
              </a:rPr>
              <a:t>s</a:t>
            </a:r>
            <a:r>
              <a:rPr lang="en-US" sz="1200" u="sng" dirty="0" smtClean="0">
                <a:solidFill>
                  <a:srgbClr val="000000"/>
                </a:solidFill>
                <a:hlinkClick r:id="rId3"/>
              </a:rPr>
              <a:t>pencer.w.davis@usace.army.mil</a:t>
            </a:r>
            <a:r>
              <a:rPr lang="en-US" sz="1200" u="sng" dirty="0" smtClean="0">
                <a:solidFill>
                  <a:srgbClr val="000000"/>
                </a:solidFill>
              </a:rPr>
              <a:t> </a:t>
            </a:r>
            <a:r>
              <a:rPr lang="en-US" sz="1200" dirty="0" smtClean="0">
                <a:solidFill>
                  <a:srgbClr val="000000"/>
                </a:solidFill>
              </a:rPr>
              <a:t>(912</a:t>
            </a:r>
            <a:r>
              <a:rPr lang="en-US" sz="1200" dirty="0">
                <a:solidFill>
                  <a:srgbClr val="000000"/>
                </a:solidFill>
              </a:rPr>
              <a:t>) </a:t>
            </a:r>
            <a:r>
              <a:rPr lang="en-US" sz="1200" dirty="0" smtClean="0">
                <a:solidFill>
                  <a:srgbClr val="000000"/>
                </a:solidFill>
              </a:rPr>
              <a:t>652-5195</a:t>
            </a:r>
            <a:endParaRPr lang="en-US" sz="1200" u="sng" dirty="0">
              <a:solidFill>
                <a:srgbClr val="000000"/>
              </a:solidFill>
            </a:endParaRPr>
          </a:p>
        </p:txBody>
      </p:sp>
    </p:spTree>
    <p:extLst>
      <p:ext uri="{BB962C8B-B14F-4D97-AF65-F5344CB8AC3E}">
        <p14:creationId xmlns:p14="http://schemas.microsoft.com/office/powerpoint/2010/main" val="2852209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304800"/>
            <a:ext cx="8229600" cy="533400"/>
          </a:xfrm>
        </p:spPr>
        <p:txBody>
          <a:bodyPr/>
          <a:lstStyle/>
          <a:p>
            <a:r>
              <a:rPr lang="en-US" sz="3600" b="1" dirty="0" smtClean="0">
                <a:latin typeface="+mn-lt"/>
              </a:rPr>
              <a:t>Savannah District Contract </a:t>
            </a:r>
            <a:r>
              <a:rPr lang="en-US" sz="3600" b="1" dirty="0" smtClean="0">
                <a:latin typeface="+mn-lt"/>
              </a:rPr>
              <a:t>Opportunities: Standalone</a:t>
            </a:r>
          </a:p>
        </p:txBody>
      </p:sp>
      <p:graphicFrame>
        <p:nvGraphicFramePr>
          <p:cNvPr id="5" name="Content Placeholder 4"/>
          <p:cNvGraphicFramePr>
            <a:graphicFrameLocks noGrp="1"/>
          </p:cNvGraphicFramePr>
          <p:nvPr>
            <p:ph idx="1"/>
            <p:extLst/>
          </p:nvPr>
        </p:nvGraphicFramePr>
        <p:xfrm>
          <a:off x="189014" y="1328519"/>
          <a:ext cx="8719009" cy="4745627"/>
        </p:xfrm>
        <a:graphic>
          <a:graphicData uri="http://schemas.openxmlformats.org/drawingml/2006/table">
            <a:tbl>
              <a:tblPr/>
              <a:tblGrid>
                <a:gridCol w="1341385"/>
                <a:gridCol w="1782583"/>
                <a:gridCol w="1453583"/>
                <a:gridCol w="896044"/>
                <a:gridCol w="2251141"/>
                <a:gridCol w="994273"/>
              </a:tblGrid>
              <a:tr h="468775">
                <a:tc>
                  <a:txBody>
                    <a:bodyPr/>
                    <a:lstStyle/>
                    <a:p>
                      <a:pPr algn="ctr" fontAlgn="ctr"/>
                      <a:endParaRPr lang="en-US" sz="2100" b="1" i="0" u="none" strike="noStrike" dirty="0">
                        <a:solidFill>
                          <a:srgbClr val="FFFFFF"/>
                        </a:solidFill>
                        <a:latin typeface="+mn-lt"/>
                        <a:cs typeface="Times New Roman" pitchFamily="18" charset="0"/>
                      </a:endParaRPr>
                    </a:p>
                  </a:txBody>
                  <a:tcPr marL="8187" marR="8187" marT="8187"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gridSpan="5">
                  <a:txBody>
                    <a:bodyPr/>
                    <a:lstStyle/>
                    <a:p>
                      <a:pPr algn="l" fontAlgn="ctr"/>
                      <a:r>
                        <a:rPr lang="en-US" sz="2100" b="1" i="0" u="none" strike="noStrike" dirty="0" smtClean="0">
                          <a:solidFill>
                            <a:srgbClr val="FFFFFF"/>
                          </a:solidFill>
                          <a:latin typeface="+mn-lt"/>
                          <a:cs typeface="Times New Roman" pitchFamily="18" charset="0"/>
                        </a:rPr>
                        <a:t>      </a:t>
                      </a:r>
                      <a:r>
                        <a:rPr lang="en-US" sz="2100" b="1" i="0" u="none" strike="noStrike" baseline="0" dirty="0" smtClean="0">
                          <a:solidFill>
                            <a:srgbClr val="FFFFFF"/>
                          </a:solidFill>
                          <a:latin typeface="+mn-lt"/>
                          <a:cs typeface="Times New Roman" pitchFamily="18" charset="0"/>
                        </a:rPr>
                        <a:t>  </a:t>
                      </a:r>
                      <a:r>
                        <a:rPr lang="en-US" sz="2100" b="1" i="0" u="none" strike="noStrike" dirty="0" smtClean="0">
                          <a:solidFill>
                            <a:srgbClr val="FFFFFF"/>
                          </a:solidFill>
                          <a:latin typeface="+mn-lt"/>
                          <a:cs typeface="Times New Roman" pitchFamily="18" charset="0"/>
                        </a:rPr>
                        <a:t>MILITARY CONSTRUCTION </a:t>
                      </a:r>
                      <a:r>
                        <a:rPr lang="en-US" sz="2100" b="1" i="0" u="none" strike="noStrike" dirty="0">
                          <a:solidFill>
                            <a:srgbClr val="FFFFFF"/>
                          </a:solidFill>
                          <a:latin typeface="+mn-lt"/>
                          <a:cs typeface="Times New Roman" pitchFamily="18" charset="0"/>
                        </a:rPr>
                        <a:t>PROGRAM</a:t>
                      </a:r>
                    </a:p>
                  </a:txBody>
                  <a:tcPr marL="8187" marR="8187" marT="8187"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w="6350" cap="flat" cmpd="sng" algn="ctr">
                      <a:solidFill>
                        <a:srgbClr val="000000"/>
                      </a:solidFill>
                      <a:prstDash val="solid"/>
                      <a:round/>
                      <a:headEnd type="none" w="med" len="med"/>
                      <a:tailEnd type="none" w="med" len="med"/>
                    </a:lnB>
                    <a:solidFill>
                      <a:srgbClr val="000000"/>
                    </a:solidFill>
                  </a:tcPr>
                </a:tc>
              </a:tr>
              <a:tr h="486205">
                <a:tc>
                  <a:txBody>
                    <a:bodyPr/>
                    <a:lstStyle/>
                    <a:p>
                      <a:pPr algn="ctr" fontAlgn="ctr"/>
                      <a:r>
                        <a:rPr lang="en-US" sz="1200" b="1" i="0" u="none" strike="noStrike" baseline="0" dirty="0" smtClean="0">
                          <a:solidFill>
                            <a:srgbClr val="000000"/>
                          </a:solidFill>
                          <a:latin typeface="+mn-lt"/>
                          <a:cs typeface="Times New Roman" pitchFamily="18" charset="0"/>
                        </a:rPr>
                        <a:t>PROPONENT ORGANIZATION</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solidFill>
                            <a:srgbClr val="000000"/>
                          </a:solidFill>
                          <a:latin typeface="+mn-lt"/>
                          <a:cs typeface="Times New Roman" pitchFamily="18" charset="0"/>
                        </a:rPr>
                        <a:t>CONTRACT</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solidFill>
                            <a:srgbClr val="000000"/>
                          </a:solidFill>
                          <a:latin typeface="+mn-lt"/>
                          <a:cs typeface="Times New Roman" pitchFamily="18" charset="0"/>
                        </a:rPr>
                        <a:t>MAGNITUDE OF CONSTRUCTION</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baseline="0" dirty="0">
                          <a:solidFill>
                            <a:srgbClr val="000000"/>
                          </a:solidFill>
                          <a:latin typeface="+mn-lt"/>
                          <a:cs typeface="Times New Roman" pitchFamily="18" charset="0"/>
                        </a:rPr>
                        <a:t>BUSINESS STANDARD</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solidFill>
                            <a:srgbClr val="000000"/>
                          </a:solidFill>
                          <a:latin typeface="+mn-lt"/>
                          <a:cs typeface="Times New Roman" pitchFamily="18" charset="0"/>
                        </a:rPr>
                        <a:t>ACQUISITION</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solidFill>
                            <a:srgbClr val="000000"/>
                          </a:solidFill>
                          <a:latin typeface="+mn-lt"/>
                          <a:cs typeface="Times New Roman" pitchFamily="18" charset="0"/>
                        </a:rPr>
                        <a:t>ADVERTISE</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425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kern="1200" baseline="0" dirty="0" smtClean="0">
                          <a:solidFill>
                            <a:schemeClr val="tx1"/>
                          </a:solidFill>
                          <a:latin typeface="+mn-lt"/>
                          <a:ea typeface="+mn-ea"/>
                          <a:cs typeface="+mn-cs"/>
                        </a:rPr>
                        <a:t>SCI Training, Research, &amp; Network Center,</a:t>
                      </a:r>
                    </a:p>
                    <a:p>
                      <a:pPr algn="ctr" fontAlgn="ctr"/>
                      <a:r>
                        <a:rPr lang="en-US" sz="1200" b="0" i="0" u="none" strike="noStrike" dirty="0" smtClean="0">
                          <a:solidFill>
                            <a:schemeClr val="tx1"/>
                          </a:solidFill>
                          <a:latin typeface="+mn-lt"/>
                        </a:rPr>
                        <a:t>Ft. Gordon, GA</a:t>
                      </a:r>
                      <a:endParaRPr lang="en-US" sz="1200" b="0" i="0" u="none" strike="noStrike" kern="1200" dirty="0">
                        <a:solidFill>
                          <a:schemeClr val="tx1"/>
                        </a:solidFill>
                        <a:latin typeface="+mn-lt"/>
                        <a:ea typeface="+mn-ea"/>
                        <a:cs typeface="+mn-cs"/>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$75M - $100M</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UR</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Design Bid Build </a:t>
                      </a:r>
                      <a:r>
                        <a:rPr lang="en-US" sz="1200" b="0" i="0" u="none" strike="noStrike" baseline="0" dirty="0" smtClean="0">
                          <a:solidFill>
                            <a:schemeClr val="tx1"/>
                          </a:solidFill>
                          <a:latin typeface="+mn-lt"/>
                        </a:rPr>
                        <a:t>“C” Type</a:t>
                      </a:r>
                    </a:p>
                    <a:p>
                      <a:pPr algn="ctr" fontAlgn="ctr"/>
                      <a:r>
                        <a:rPr lang="en-US" sz="1200" b="0" i="0" u="none" strike="noStrike" baseline="0" dirty="0" smtClean="0">
                          <a:solidFill>
                            <a:schemeClr val="tx1"/>
                          </a:solidFill>
                          <a:latin typeface="+mn-lt"/>
                        </a:rPr>
                        <a:t>LPTA</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n-lt"/>
                        </a:rPr>
                        <a:t>2</a:t>
                      </a:r>
                      <a:r>
                        <a:rPr lang="en-US" sz="1200" b="0" i="0" u="none" strike="noStrike" baseline="30000" dirty="0" smtClean="0">
                          <a:solidFill>
                            <a:schemeClr val="tx1"/>
                          </a:solidFill>
                          <a:latin typeface="+mn-lt"/>
                        </a:rPr>
                        <a:t>nd</a:t>
                      </a:r>
                      <a:r>
                        <a:rPr lang="en-US" sz="1200" b="0" i="0" u="none" strike="noStrike" baseline="0" dirty="0" smtClean="0">
                          <a:solidFill>
                            <a:schemeClr val="tx1"/>
                          </a:solidFill>
                          <a:latin typeface="+mn-lt"/>
                        </a:rPr>
                        <a:t> Qtr FY19</a:t>
                      </a:r>
                      <a:endParaRPr lang="en-US" sz="1200" b="0" i="0" u="none" strike="noStrike" dirty="0" smtClean="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111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kern="1200" baseline="0" dirty="0" smtClean="0">
                          <a:solidFill>
                            <a:schemeClr val="tx1"/>
                          </a:solidFill>
                          <a:latin typeface="+mn-lt"/>
                          <a:ea typeface="+mn-ea"/>
                          <a:cs typeface="+mn-cs"/>
                        </a:rPr>
                        <a:t>Moran Hall South Renovation,</a:t>
                      </a:r>
                    </a:p>
                    <a:p>
                      <a:pPr algn="ctr" fontAlgn="ctr"/>
                      <a:r>
                        <a:rPr lang="en-US" sz="1200" b="0" i="0" u="none" strike="noStrike" dirty="0" smtClean="0">
                          <a:solidFill>
                            <a:schemeClr val="tx1"/>
                          </a:solidFill>
                          <a:latin typeface="+mn-lt"/>
                        </a:rPr>
                        <a:t>Ft. Gordon, GA</a:t>
                      </a:r>
                      <a:endParaRPr lang="en-US" sz="1200" b="0" i="0" u="none" strike="noStrike" kern="1200" dirty="0">
                        <a:solidFill>
                          <a:schemeClr val="tx1"/>
                        </a:solidFill>
                        <a:latin typeface="+mn-lt"/>
                        <a:ea typeface="+mn-ea"/>
                        <a:cs typeface="+mn-cs"/>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$20M - </a:t>
                      </a:r>
                      <a:r>
                        <a:rPr lang="en-US" sz="1200" b="0" i="0" u="none" strike="noStrike" baseline="0" dirty="0" smtClean="0">
                          <a:solidFill>
                            <a:schemeClr val="tx1"/>
                          </a:solidFill>
                          <a:latin typeface="+mn-lt"/>
                        </a:rPr>
                        <a:t>$30M</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UR</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n-lt"/>
                        </a:rPr>
                        <a:t>Design</a:t>
                      </a:r>
                      <a:r>
                        <a:rPr lang="en-US" sz="1200" b="0" i="0" u="none" strike="noStrike" baseline="0" dirty="0" smtClean="0">
                          <a:solidFill>
                            <a:schemeClr val="tx1"/>
                          </a:solidFill>
                          <a:latin typeface="+mn-lt"/>
                        </a:rPr>
                        <a:t> Bid Build “C” Type</a:t>
                      </a:r>
                    </a:p>
                    <a:p>
                      <a:pPr algn="ctr" fontAlgn="ctr"/>
                      <a:r>
                        <a:rPr lang="en-US" sz="1200" b="0" i="0" u="none" strike="noStrike" baseline="0" dirty="0" smtClean="0">
                          <a:solidFill>
                            <a:schemeClr val="tx1"/>
                          </a:solidFill>
                          <a:latin typeface="+mn-lt"/>
                        </a:rPr>
                        <a:t>LPTA</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n-lt"/>
                        </a:rPr>
                        <a:t>2</a:t>
                      </a:r>
                      <a:r>
                        <a:rPr lang="en-US" sz="1200" b="0" i="0" u="none" strike="noStrike" baseline="30000" dirty="0" smtClean="0">
                          <a:solidFill>
                            <a:schemeClr val="tx1"/>
                          </a:solidFill>
                          <a:latin typeface="+mn-lt"/>
                        </a:rPr>
                        <a:t>nd</a:t>
                      </a:r>
                      <a:r>
                        <a:rPr lang="en-US" sz="1200" b="0" i="0" u="none" strike="noStrike" dirty="0" smtClean="0">
                          <a:solidFill>
                            <a:schemeClr val="tx1"/>
                          </a:solidFill>
                          <a:latin typeface="+mn-lt"/>
                        </a:rPr>
                        <a:t> Qtr FY19</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842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kern="1200" dirty="0" err="1" smtClean="0">
                          <a:solidFill>
                            <a:schemeClr val="tx1"/>
                          </a:solidFill>
                          <a:latin typeface="+mn-lt"/>
                          <a:ea typeface="+mn-ea"/>
                          <a:cs typeface="+mn-cs"/>
                        </a:rPr>
                        <a:t>Bldg</a:t>
                      </a:r>
                      <a:r>
                        <a:rPr lang="en-US" sz="1200" b="0" i="0" u="none" strike="noStrike" kern="1200" dirty="0" smtClean="0">
                          <a:solidFill>
                            <a:schemeClr val="tx1"/>
                          </a:solidFill>
                          <a:latin typeface="+mn-lt"/>
                          <a:ea typeface="+mn-ea"/>
                          <a:cs typeface="+mn-cs"/>
                        </a:rPr>
                        <a:t> 399 Renovation</a:t>
                      </a:r>
                    </a:p>
                    <a:p>
                      <a:pPr algn="ctr" fontAlgn="ctr"/>
                      <a:r>
                        <a:rPr lang="en-US" sz="1200" b="0" i="0" u="none" strike="noStrike" kern="1200" dirty="0" smtClean="0">
                          <a:solidFill>
                            <a:schemeClr val="tx1"/>
                          </a:solidFill>
                          <a:latin typeface="+mn-lt"/>
                          <a:ea typeface="+mn-ea"/>
                          <a:cs typeface="+mn-cs"/>
                        </a:rPr>
                        <a:t>Ft. Benning, GA</a:t>
                      </a:r>
                      <a:endParaRPr lang="en-US" sz="1200" b="0" i="0" u="none" strike="noStrike" kern="1200" dirty="0">
                        <a:solidFill>
                          <a:schemeClr val="tx1"/>
                        </a:solidFill>
                        <a:latin typeface="+mn-lt"/>
                        <a:ea typeface="+mn-ea"/>
                        <a:cs typeface="+mn-cs"/>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$25M - $50M</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UR</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dirty="0" smtClean="0">
                        <a:solidFill>
                          <a:schemeClr val="tx1"/>
                        </a:solidFill>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n-lt"/>
                        </a:rPr>
                        <a:t>Design</a:t>
                      </a:r>
                      <a:r>
                        <a:rPr lang="en-US" sz="1200" b="0" i="0" u="none" strike="noStrike" baseline="0" dirty="0" smtClean="0">
                          <a:solidFill>
                            <a:schemeClr val="tx1"/>
                          </a:solidFill>
                          <a:latin typeface="+mn-lt"/>
                        </a:rPr>
                        <a:t> Bid Build “C” Type</a:t>
                      </a:r>
                    </a:p>
                    <a:p>
                      <a:pPr algn="ctr" fontAlgn="ctr"/>
                      <a:r>
                        <a:rPr lang="en-US" sz="1200" b="0" i="0" u="none" strike="noStrike" baseline="0" dirty="0" smtClean="0">
                          <a:solidFill>
                            <a:schemeClr val="tx1"/>
                          </a:solidFill>
                          <a:latin typeface="+mn-lt"/>
                        </a:rPr>
                        <a:t>LPTA</a:t>
                      </a:r>
                      <a:endParaRPr lang="en-US" sz="1200" b="0" i="0" u="none" strike="noStrike" dirty="0" smtClean="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n-lt"/>
                        </a:rPr>
                        <a:t>2</a:t>
                      </a:r>
                      <a:r>
                        <a:rPr lang="en-US" sz="1200" b="0" i="0" u="none" strike="noStrike" baseline="30000" dirty="0" smtClean="0">
                          <a:solidFill>
                            <a:schemeClr val="tx1"/>
                          </a:solidFill>
                          <a:latin typeface="+mn-lt"/>
                        </a:rPr>
                        <a:t>nd</a:t>
                      </a:r>
                      <a:r>
                        <a:rPr lang="en-US" sz="1200" b="0" i="0" u="none" strike="noStrike" dirty="0" smtClean="0">
                          <a:solidFill>
                            <a:schemeClr val="tx1"/>
                          </a:solidFill>
                          <a:latin typeface="+mn-lt"/>
                        </a:rPr>
                        <a:t> Qtr FY19</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842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Custer Road Repair,</a:t>
                      </a:r>
                    </a:p>
                    <a:p>
                      <a:pPr algn="ctr" fontAlgn="ctr"/>
                      <a:r>
                        <a:rPr lang="en-US" sz="1200" b="0" i="0" u="none" strike="noStrike" dirty="0" smtClean="0">
                          <a:solidFill>
                            <a:schemeClr val="tx1"/>
                          </a:solidFill>
                          <a:latin typeface="+mn-lt"/>
                        </a:rPr>
                        <a:t>Ft. Benning, GA</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$25M</a:t>
                      </a:r>
                      <a:r>
                        <a:rPr lang="en-US" sz="1200" b="0" i="0" u="none" strike="noStrike" baseline="0" dirty="0" smtClean="0">
                          <a:solidFill>
                            <a:schemeClr val="tx1"/>
                          </a:solidFill>
                          <a:latin typeface="+mn-lt"/>
                        </a:rPr>
                        <a:t> - $50M</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UR</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Design Bid Build “C” Type</a:t>
                      </a:r>
                    </a:p>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LPTA</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n-lt"/>
                        </a:rPr>
                        <a:t>2</a:t>
                      </a:r>
                      <a:r>
                        <a:rPr lang="en-US" sz="1200" b="0" i="0" u="none" strike="noStrike" baseline="30000" dirty="0" smtClean="0">
                          <a:solidFill>
                            <a:schemeClr val="tx1"/>
                          </a:solidFill>
                          <a:latin typeface="+mn-lt"/>
                        </a:rPr>
                        <a:t>nd</a:t>
                      </a:r>
                      <a:r>
                        <a:rPr lang="en-US" sz="1200" b="0" i="0" u="none" strike="noStrike" dirty="0" smtClean="0">
                          <a:solidFill>
                            <a:schemeClr val="tx1"/>
                          </a:solidFill>
                          <a:latin typeface="+mn-lt"/>
                        </a:rPr>
                        <a:t> Qtr FY19</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842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Upgrade Chiller Plant</a:t>
                      </a:r>
                    </a:p>
                    <a:p>
                      <a:pPr algn="ctr" fontAlgn="ctr"/>
                      <a:r>
                        <a:rPr lang="en-US" sz="1200" b="0" i="0" u="none" strike="noStrike" dirty="0" smtClean="0">
                          <a:solidFill>
                            <a:schemeClr val="tx1"/>
                          </a:solidFill>
                          <a:latin typeface="+mn-lt"/>
                        </a:rPr>
                        <a:t>Ft. Bragg,</a:t>
                      </a:r>
                      <a:r>
                        <a:rPr lang="en-US" sz="1200" b="0" i="0" u="none" strike="noStrike" baseline="0" dirty="0" smtClean="0">
                          <a:solidFill>
                            <a:schemeClr val="tx1"/>
                          </a:solidFill>
                          <a:latin typeface="+mn-lt"/>
                        </a:rPr>
                        <a:t> NC</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$1M - $5M</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SB</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Design Bid Build</a:t>
                      </a:r>
                    </a:p>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IFB</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n-lt"/>
                        </a:rPr>
                        <a:t>3</a:t>
                      </a:r>
                      <a:r>
                        <a:rPr lang="en-US" sz="1200" b="0" i="0" u="none" strike="noStrike" baseline="30000" dirty="0" smtClean="0">
                          <a:solidFill>
                            <a:schemeClr val="tx1"/>
                          </a:solidFill>
                          <a:latin typeface="+mn-lt"/>
                        </a:rPr>
                        <a:t>rd</a:t>
                      </a:r>
                      <a:r>
                        <a:rPr lang="en-US" sz="1200" b="0" i="0" u="none" strike="noStrike" dirty="0" smtClean="0">
                          <a:solidFill>
                            <a:schemeClr val="tx1"/>
                          </a:solidFill>
                          <a:latin typeface="+mn-lt"/>
                        </a:rPr>
                        <a:t> Qtr FY19</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097" name="Slide Number Placeholder 3"/>
          <p:cNvSpPr>
            <a:spLocks noGrp="1"/>
          </p:cNvSpPr>
          <p:nvPr>
            <p:ph type="sldNum" sz="quarter" idx="10"/>
          </p:nvPr>
        </p:nvSpPr>
        <p:spPr>
          <a:noFill/>
        </p:spPr>
        <p:txBody>
          <a:bodyPr/>
          <a:lstStyle/>
          <a:p>
            <a:fld id="{5C14283C-F3C1-4362-9344-44EA8E10F1E0}" type="slidenum">
              <a:rPr lang="en-US" smtClean="0">
                <a:solidFill>
                  <a:srgbClr val="000000"/>
                </a:solidFill>
              </a:rPr>
              <a:pPr/>
              <a:t>17</a:t>
            </a:fld>
            <a:endParaRPr lang="en-US" dirty="0" smtClean="0">
              <a:solidFill>
                <a:srgbClr val="000000"/>
              </a:solidFill>
            </a:endParaRPr>
          </a:p>
        </p:txBody>
      </p:sp>
      <p:sp>
        <p:nvSpPr>
          <p:cNvPr id="2" name="Rectangle 1"/>
          <p:cNvSpPr/>
          <p:nvPr/>
        </p:nvSpPr>
        <p:spPr>
          <a:xfrm>
            <a:off x="189014" y="6094873"/>
            <a:ext cx="8719009" cy="338554"/>
          </a:xfrm>
          <a:prstGeom prst="rect">
            <a:avLst/>
          </a:prstGeom>
        </p:spPr>
        <p:txBody>
          <a:bodyPr wrap="square">
            <a:spAutoFit/>
          </a:bodyPr>
          <a:lstStyle/>
          <a:p>
            <a:pPr>
              <a:lnSpc>
                <a:spcPct val="80000"/>
              </a:lnSpc>
            </a:pPr>
            <a:r>
              <a:rPr lang="en-US" sz="1000" dirty="0" smtClean="0">
                <a:solidFill>
                  <a:srgbClr val="000000"/>
                </a:solidFill>
              </a:rPr>
              <a:t>Anthony Cady, Chief</a:t>
            </a:r>
            <a:r>
              <a:rPr lang="en-US" sz="1000" dirty="0">
                <a:solidFill>
                  <a:srgbClr val="000000"/>
                </a:solidFill>
              </a:rPr>
              <a:t>, Military Programs &amp; Project Management Branch</a:t>
            </a:r>
          </a:p>
          <a:p>
            <a:pPr>
              <a:lnSpc>
                <a:spcPct val="80000"/>
              </a:lnSpc>
            </a:pPr>
            <a:r>
              <a:rPr lang="en-US" sz="1000" dirty="0" smtClean="0">
                <a:solidFill>
                  <a:srgbClr val="000000"/>
                </a:solidFill>
                <a:hlinkClick r:id="rId3"/>
              </a:rPr>
              <a:t>anthony.e.cady@usace.army.mil</a:t>
            </a:r>
            <a:r>
              <a:rPr lang="en-US" sz="1000" dirty="0" smtClean="0">
                <a:solidFill>
                  <a:srgbClr val="000000"/>
                </a:solidFill>
              </a:rPr>
              <a:t> </a:t>
            </a:r>
            <a:r>
              <a:rPr lang="en-US" sz="1000" dirty="0">
                <a:solidFill>
                  <a:srgbClr val="000000"/>
                </a:solidFill>
              </a:rPr>
              <a:t>(912) </a:t>
            </a:r>
            <a:r>
              <a:rPr lang="en-US" sz="1000" dirty="0" smtClean="0">
                <a:solidFill>
                  <a:srgbClr val="000000"/>
                </a:solidFill>
              </a:rPr>
              <a:t>652-5642</a:t>
            </a:r>
            <a:endParaRPr lang="en-US" sz="1000" dirty="0">
              <a:solidFill>
                <a:srgbClr val="000000"/>
              </a:solidFill>
            </a:endParaRPr>
          </a:p>
        </p:txBody>
      </p:sp>
    </p:spTree>
    <p:extLst>
      <p:ext uri="{BB962C8B-B14F-4D97-AF65-F5344CB8AC3E}">
        <p14:creationId xmlns:p14="http://schemas.microsoft.com/office/powerpoint/2010/main" val="735658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220913" y="1320107"/>
          <a:ext cx="8719009" cy="4567409"/>
        </p:xfrm>
        <a:graphic>
          <a:graphicData uri="http://schemas.openxmlformats.org/drawingml/2006/table">
            <a:tbl>
              <a:tblPr/>
              <a:tblGrid>
                <a:gridCol w="1341385"/>
                <a:gridCol w="1782583"/>
                <a:gridCol w="1453583"/>
                <a:gridCol w="896044"/>
                <a:gridCol w="2251141"/>
                <a:gridCol w="994273"/>
              </a:tblGrid>
              <a:tr h="459009">
                <a:tc>
                  <a:txBody>
                    <a:bodyPr/>
                    <a:lstStyle/>
                    <a:p>
                      <a:pPr algn="ctr" fontAlgn="ctr"/>
                      <a:endParaRPr lang="en-US" sz="2100" b="1" i="0" u="none" strike="noStrike" dirty="0">
                        <a:solidFill>
                          <a:srgbClr val="FFFFFF"/>
                        </a:solidFill>
                        <a:latin typeface="+mn-lt"/>
                        <a:cs typeface="Times New Roman" pitchFamily="18" charset="0"/>
                      </a:endParaRPr>
                    </a:p>
                  </a:txBody>
                  <a:tcPr marL="8187" marR="8187" marT="8187"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gridSpan="5">
                  <a:txBody>
                    <a:bodyPr/>
                    <a:lstStyle/>
                    <a:p>
                      <a:pPr algn="l" fontAlgn="ctr"/>
                      <a:r>
                        <a:rPr lang="en-US" sz="2100" b="1" i="0" u="none" strike="noStrike" dirty="0" smtClean="0">
                          <a:solidFill>
                            <a:srgbClr val="FFFFFF"/>
                          </a:solidFill>
                          <a:latin typeface="+mn-lt"/>
                          <a:cs typeface="Times New Roman" pitchFamily="18" charset="0"/>
                        </a:rPr>
                        <a:t>      </a:t>
                      </a:r>
                      <a:r>
                        <a:rPr lang="en-US" sz="2100" b="1" i="0" u="none" strike="noStrike" baseline="0" dirty="0" smtClean="0">
                          <a:solidFill>
                            <a:srgbClr val="FFFFFF"/>
                          </a:solidFill>
                          <a:latin typeface="+mn-lt"/>
                          <a:cs typeface="Times New Roman" pitchFamily="18" charset="0"/>
                        </a:rPr>
                        <a:t>  </a:t>
                      </a:r>
                      <a:r>
                        <a:rPr lang="en-US" sz="2100" b="1" i="0" u="none" strike="noStrike" dirty="0" smtClean="0">
                          <a:solidFill>
                            <a:srgbClr val="FFFFFF"/>
                          </a:solidFill>
                          <a:latin typeface="+mn-lt"/>
                          <a:cs typeface="Times New Roman" pitchFamily="18" charset="0"/>
                        </a:rPr>
                        <a:t>MILITARY CONSTRUCTION </a:t>
                      </a:r>
                      <a:r>
                        <a:rPr lang="en-US" sz="2100" b="1" i="0" u="none" strike="noStrike" dirty="0">
                          <a:solidFill>
                            <a:srgbClr val="FFFFFF"/>
                          </a:solidFill>
                          <a:latin typeface="+mn-lt"/>
                          <a:cs typeface="Times New Roman" pitchFamily="18" charset="0"/>
                        </a:rPr>
                        <a:t>PROGRAM</a:t>
                      </a:r>
                    </a:p>
                  </a:txBody>
                  <a:tcPr marL="8187" marR="8187" marT="8187"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w="6350" cap="flat" cmpd="sng" algn="ctr">
                      <a:solidFill>
                        <a:srgbClr val="000000"/>
                      </a:solidFill>
                      <a:prstDash val="solid"/>
                      <a:round/>
                      <a:headEnd type="none" w="med" len="med"/>
                      <a:tailEnd type="none" w="med" len="med"/>
                    </a:lnB>
                    <a:solidFill>
                      <a:srgbClr val="000000"/>
                    </a:solidFill>
                  </a:tcPr>
                </a:tc>
              </a:tr>
              <a:tr h="476076">
                <a:tc>
                  <a:txBody>
                    <a:bodyPr/>
                    <a:lstStyle/>
                    <a:p>
                      <a:pPr algn="ctr" fontAlgn="ctr"/>
                      <a:r>
                        <a:rPr lang="en-US" sz="1200" b="1" i="0" u="none" strike="noStrike" baseline="0" dirty="0" smtClean="0">
                          <a:solidFill>
                            <a:srgbClr val="000000"/>
                          </a:solidFill>
                          <a:latin typeface="+mn-lt"/>
                          <a:cs typeface="Times New Roman" pitchFamily="18" charset="0"/>
                        </a:rPr>
                        <a:t>PROPONENT ORGANIZATION</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solidFill>
                            <a:srgbClr val="000000"/>
                          </a:solidFill>
                          <a:latin typeface="+mn-lt"/>
                          <a:cs typeface="Times New Roman" pitchFamily="18" charset="0"/>
                        </a:rPr>
                        <a:t>CONTRACT</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solidFill>
                            <a:srgbClr val="000000"/>
                          </a:solidFill>
                          <a:latin typeface="+mn-lt"/>
                          <a:cs typeface="Times New Roman" pitchFamily="18" charset="0"/>
                        </a:rPr>
                        <a:t>MAGNITUDE OF CONSTRUCTION</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baseline="0" dirty="0">
                          <a:solidFill>
                            <a:srgbClr val="000000"/>
                          </a:solidFill>
                          <a:latin typeface="+mn-lt"/>
                          <a:cs typeface="Times New Roman" pitchFamily="18" charset="0"/>
                        </a:rPr>
                        <a:t>BUSINESS STANDARD</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solidFill>
                            <a:srgbClr val="000000"/>
                          </a:solidFill>
                          <a:latin typeface="+mn-lt"/>
                          <a:cs typeface="Times New Roman" pitchFamily="18" charset="0"/>
                        </a:rPr>
                        <a:t>ACQUISITION</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solidFill>
                            <a:srgbClr val="000000"/>
                          </a:solidFill>
                          <a:latin typeface="+mn-lt"/>
                          <a:cs typeface="Times New Roman" pitchFamily="18" charset="0"/>
                        </a:rPr>
                        <a:t>ADVERTISE</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958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rPr>
                        <a:t>GO/CSM Family Housing, </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rPr>
                        <a:t>Ft. Gordon, GA</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$5M - $10M</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SB</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n-lt"/>
                        </a:rPr>
                        <a:t>Design</a:t>
                      </a:r>
                      <a:r>
                        <a:rPr lang="en-US" sz="1200" b="0" i="0" u="none" strike="noStrike" baseline="0" dirty="0" smtClean="0">
                          <a:solidFill>
                            <a:schemeClr val="tx1"/>
                          </a:solidFill>
                          <a:latin typeface="+mn-lt"/>
                        </a:rPr>
                        <a:t> Bid Build </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rPr>
                        <a:t>IFB</a:t>
                      </a:r>
                      <a:endParaRPr lang="en-US" sz="1200" b="0" i="0" u="none" strike="noStrike" baseline="0" dirty="0" smtClean="0">
                        <a:solidFill>
                          <a:schemeClr val="tx1"/>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3rd Qtr FY19</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958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err="1" smtClean="0">
                          <a:solidFill>
                            <a:schemeClr val="tx1"/>
                          </a:solidFill>
                          <a:latin typeface="+mn-lt"/>
                        </a:rPr>
                        <a:t>Tng</a:t>
                      </a:r>
                      <a:r>
                        <a:rPr lang="en-US" sz="1200" b="0" i="0" u="none" strike="noStrike" baseline="0" dirty="0" smtClean="0">
                          <a:solidFill>
                            <a:schemeClr val="tx1"/>
                          </a:solidFill>
                          <a:latin typeface="+mn-lt"/>
                        </a:rPr>
                        <a:t> Barracks Upgrade, </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rPr>
                        <a:t>Ft. Gordon, GA</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baseline="0" dirty="0" smtClean="0">
                          <a:solidFill>
                            <a:schemeClr val="tx1"/>
                          </a:solidFill>
                          <a:latin typeface="+mn-lt"/>
                          <a:cs typeface="Times New Roman" pitchFamily="18" charset="0"/>
                        </a:rPr>
                        <a:t>$20M - $30M</a:t>
                      </a:r>
                      <a:endParaRPr lang="en-US" sz="1200" b="0" i="0" u="none" strike="noStrike" baseline="0" dirty="0">
                        <a:solidFill>
                          <a:schemeClr val="tx1"/>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UR</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Design Build</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3</a:t>
                      </a:r>
                      <a:r>
                        <a:rPr lang="en-US" sz="1200" b="0" i="0" u="none" strike="noStrike" baseline="30000" dirty="0" smtClean="0">
                          <a:solidFill>
                            <a:schemeClr val="tx1"/>
                          </a:solidFill>
                          <a:latin typeface="+mn-lt"/>
                        </a:rPr>
                        <a:t>rd</a:t>
                      </a:r>
                      <a:r>
                        <a:rPr lang="en-US" sz="1200" b="0" i="0" u="none" strike="noStrike" dirty="0" smtClean="0">
                          <a:solidFill>
                            <a:schemeClr val="tx1"/>
                          </a:solidFill>
                          <a:latin typeface="+mn-lt"/>
                        </a:rPr>
                        <a:t> Qtr FY19</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958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kern="1200" baseline="0" dirty="0" smtClean="0">
                          <a:solidFill>
                            <a:schemeClr val="tx1"/>
                          </a:solidFill>
                          <a:latin typeface="+mn-lt"/>
                          <a:ea typeface="+mn-ea"/>
                          <a:cs typeface="+mn-cs"/>
                        </a:rPr>
                        <a:t>SATCOM RLBs</a:t>
                      </a:r>
                    </a:p>
                    <a:p>
                      <a:pPr algn="ctr" fontAlgn="ctr"/>
                      <a:r>
                        <a:rPr lang="en-US" sz="1200" b="0" i="0" u="none" strike="noStrike" dirty="0" smtClean="0">
                          <a:solidFill>
                            <a:schemeClr val="tx1"/>
                          </a:solidFill>
                          <a:latin typeface="+mn-lt"/>
                        </a:rPr>
                        <a:t>Ft. Gordon, GA</a:t>
                      </a:r>
                      <a:endParaRPr lang="en-US" sz="1200" b="0" i="0" u="none" strike="noStrike" kern="1200" dirty="0">
                        <a:solidFill>
                          <a:schemeClr val="tx1"/>
                        </a:solidFill>
                        <a:latin typeface="+mn-lt"/>
                        <a:ea typeface="+mn-ea"/>
                        <a:cs typeface="+mn-cs"/>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$10M - $20M</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SB</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Design Build</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n-lt"/>
                        </a:rPr>
                        <a:t>3rd Qtr FY19</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179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rPr>
                        <a:t>Supply Support Activity Warehouse</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rPr>
                        <a:t>Ft. Stewart, GA</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$1M - $5M</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SB</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Design Bid Build</a:t>
                      </a:r>
                    </a:p>
                    <a:p>
                      <a:pPr algn="ctr" fontAlgn="ctr"/>
                      <a:r>
                        <a:rPr lang="en-US" sz="1200" b="0" i="0" u="none" strike="noStrike" dirty="0" smtClean="0">
                          <a:solidFill>
                            <a:schemeClr val="tx1"/>
                          </a:solidFill>
                          <a:latin typeface="+mn-lt"/>
                        </a:rPr>
                        <a:t>IFB</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3</a:t>
                      </a:r>
                      <a:r>
                        <a:rPr lang="en-US" sz="1200" b="0" i="0" u="none" strike="noStrike" baseline="30000" dirty="0" smtClean="0">
                          <a:solidFill>
                            <a:schemeClr val="tx1"/>
                          </a:solidFill>
                          <a:latin typeface="+mn-lt"/>
                        </a:rPr>
                        <a:t>rd</a:t>
                      </a:r>
                      <a:r>
                        <a:rPr lang="en-US" sz="1200" b="0" i="0" u="none" strike="noStrike" dirty="0" smtClean="0">
                          <a:solidFill>
                            <a:schemeClr val="tx1"/>
                          </a:solidFill>
                          <a:latin typeface="+mn-lt"/>
                        </a:rPr>
                        <a:t> Qtr FY19</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179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kern="1200" baseline="0" dirty="0" smtClean="0">
                          <a:solidFill>
                            <a:schemeClr val="tx1"/>
                          </a:solidFill>
                          <a:latin typeface="+mn-lt"/>
                          <a:ea typeface="+mn-ea"/>
                          <a:cs typeface="+mn-cs"/>
                        </a:rPr>
                        <a:t>Phase III GSHP,</a:t>
                      </a:r>
                    </a:p>
                    <a:p>
                      <a:pPr algn="ctr" fontAlgn="ctr"/>
                      <a:r>
                        <a:rPr lang="en-US" sz="1200" b="0" i="0" u="none" strike="noStrike" kern="1200" baseline="0" dirty="0" smtClean="0">
                          <a:solidFill>
                            <a:schemeClr val="tx1"/>
                          </a:solidFill>
                          <a:latin typeface="+mn-lt"/>
                          <a:ea typeface="+mn-ea"/>
                          <a:cs typeface="+mn-cs"/>
                        </a:rPr>
                        <a:t>Ft. Bragg, NC</a:t>
                      </a:r>
                      <a:endParaRPr lang="en-US" sz="1200" b="0" i="0" u="none" strike="noStrike" kern="1200" dirty="0">
                        <a:solidFill>
                          <a:schemeClr val="tx1"/>
                        </a:solidFill>
                        <a:latin typeface="+mn-lt"/>
                        <a:ea typeface="+mn-ea"/>
                        <a:cs typeface="+mn-cs"/>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$1M - $5M</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SB</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n-lt"/>
                        </a:rPr>
                        <a:t>Design</a:t>
                      </a:r>
                      <a:r>
                        <a:rPr lang="en-US" sz="1200" b="0" i="0" u="none" strike="noStrike" baseline="0" dirty="0" smtClean="0">
                          <a:solidFill>
                            <a:schemeClr val="tx1"/>
                          </a:solidFill>
                          <a:latin typeface="+mn-lt"/>
                        </a:rPr>
                        <a:t> Bid Build</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rPr>
                        <a:t>IFB</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n-lt"/>
                        </a:rPr>
                        <a:t>3</a:t>
                      </a:r>
                      <a:r>
                        <a:rPr lang="en-US" sz="1200" b="0" i="0" u="none" strike="noStrike" baseline="30000" dirty="0" smtClean="0">
                          <a:solidFill>
                            <a:schemeClr val="tx1"/>
                          </a:solidFill>
                          <a:latin typeface="+mn-lt"/>
                        </a:rPr>
                        <a:t>rd</a:t>
                      </a:r>
                      <a:r>
                        <a:rPr lang="en-US" sz="1200" b="0" i="0" u="none" strike="noStrike" dirty="0" smtClean="0">
                          <a:solidFill>
                            <a:schemeClr val="tx1"/>
                          </a:solidFill>
                          <a:latin typeface="+mn-lt"/>
                        </a:rPr>
                        <a:t> Qtr FY19</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097" name="Slide Number Placeholder 3"/>
          <p:cNvSpPr>
            <a:spLocks noGrp="1"/>
          </p:cNvSpPr>
          <p:nvPr>
            <p:ph type="sldNum" sz="quarter" idx="10"/>
          </p:nvPr>
        </p:nvSpPr>
        <p:spPr>
          <a:noFill/>
        </p:spPr>
        <p:txBody>
          <a:bodyPr/>
          <a:lstStyle/>
          <a:p>
            <a:fld id="{5C14283C-F3C1-4362-9344-44EA8E10F1E0}" type="slidenum">
              <a:rPr lang="en-US" smtClean="0">
                <a:solidFill>
                  <a:srgbClr val="000000"/>
                </a:solidFill>
              </a:rPr>
              <a:pPr/>
              <a:t>18</a:t>
            </a:fld>
            <a:endParaRPr lang="en-US" dirty="0" smtClean="0">
              <a:solidFill>
                <a:srgbClr val="000000"/>
              </a:solidFill>
            </a:endParaRPr>
          </a:p>
        </p:txBody>
      </p:sp>
      <p:sp>
        <p:nvSpPr>
          <p:cNvPr id="2" name="Rectangle 1"/>
          <p:cNvSpPr/>
          <p:nvPr/>
        </p:nvSpPr>
        <p:spPr>
          <a:xfrm>
            <a:off x="189014" y="6062974"/>
            <a:ext cx="8719009" cy="338554"/>
          </a:xfrm>
          <a:prstGeom prst="rect">
            <a:avLst/>
          </a:prstGeom>
        </p:spPr>
        <p:txBody>
          <a:bodyPr wrap="square">
            <a:spAutoFit/>
          </a:bodyPr>
          <a:lstStyle/>
          <a:p>
            <a:pPr>
              <a:lnSpc>
                <a:spcPct val="80000"/>
              </a:lnSpc>
            </a:pPr>
            <a:r>
              <a:rPr lang="en-US" sz="1000" dirty="0">
                <a:solidFill>
                  <a:srgbClr val="000000"/>
                </a:solidFill>
              </a:rPr>
              <a:t>Anthony Cady, Chief, Military Programs &amp; Project Management Branch</a:t>
            </a:r>
          </a:p>
          <a:p>
            <a:pPr>
              <a:lnSpc>
                <a:spcPct val="80000"/>
              </a:lnSpc>
            </a:pPr>
            <a:r>
              <a:rPr lang="en-US" sz="1000" dirty="0">
                <a:solidFill>
                  <a:srgbClr val="000000"/>
                </a:solidFill>
                <a:hlinkClick r:id="rId3"/>
              </a:rPr>
              <a:t>anthony.e.cady@usace.army.mil</a:t>
            </a:r>
            <a:r>
              <a:rPr lang="en-US" sz="1000" dirty="0">
                <a:solidFill>
                  <a:srgbClr val="000000"/>
                </a:solidFill>
              </a:rPr>
              <a:t> (912) 652-5642</a:t>
            </a:r>
          </a:p>
        </p:txBody>
      </p:sp>
      <p:sp>
        <p:nvSpPr>
          <p:cNvPr id="7" name="Title 1"/>
          <p:cNvSpPr txBox="1">
            <a:spLocks/>
          </p:cNvSpPr>
          <p:nvPr/>
        </p:nvSpPr>
        <p:spPr bwMode="auto">
          <a:xfrm>
            <a:off x="457200" y="3048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smtClean="0">
                <a:solidFill>
                  <a:srgbClr val="000000"/>
                </a:solidFill>
              </a:rPr>
              <a:t>Savannah District Contract Opportunities: Standalone</a:t>
            </a:r>
            <a:endParaRPr lang="en-US" sz="3600" b="1" kern="0" dirty="0" smtClean="0">
              <a:solidFill>
                <a:srgbClr val="000000"/>
              </a:solidFill>
            </a:endParaRPr>
          </a:p>
        </p:txBody>
      </p:sp>
    </p:spTree>
    <p:extLst>
      <p:ext uri="{BB962C8B-B14F-4D97-AF65-F5344CB8AC3E}">
        <p14:creationId xmlns:p14="http://schemas.microsoft.com/office/powerpoint/2010/main" val="1174289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220913" y="1320107"/>
          <a:ext cx="8719009" cy="3946768"/>
        </p:xfrm>
        <a:graphic>
          <a:graphicData uri="http://schemas.openxmlformats.org/drawingml/2006/table">
            <a:tbl>
              <a:tblPr/>
              <a:tblGrid>
                <a:gridCol w="1341385"/>
                <a:gridCol w="1782583"/>
                <a:gridCol w="1453583"/>
                <a:gridCol w="896044"/>
                <a:gridCol w="2251141"/>
                <a:gridCol w="994273"/>
              </a:tblGrid>
              <a:tr h="459009">
                <a:tc>
                  <a:txBody>
                    <a:bodyPr/>
                    <a:lstStyle/>
                    <a:p>
                      <a:pPr algn="ctr" fontAlgn="ctr"/>
                      <a:endParaRPr lang="en-US" sz="2100" b="1" i="0" u="none" strike="noStrike" dirty="0">
                        <a:solidFill>
                          <a:srgbClr val="FFFFFF"/>
                        </a:solidFill>
                        <a:latin typeface="+mn-lt"/>
                        <a:cs typeface="Times New Roman" pitchFamily="18" charset="0"/>
                      </a:endParaRPr>
                    </a:p>
                  </a:txBody>
                  <a:tcPr marL="8187" marR="8187" marT="8187"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gridSpan="5">
                  <a:txBody>
                    <a:bodyPr/>
                    <a:lstStyle/>
                    <a:p>
                      <a:pPr algn="l" fontAlgn="ctr"/>
                      <a:r>
                        <a:rPr lang="en-US" sz="2100" b="1" i="0" u="none" strike="noStrike" dirty="0" smtClean="0">
                          <a:solidFill>
                            <a:srgbClr val="FFFFFF"/>
                          </a:solidFill>
                          <a:latin typeface="+mn-lt"/>
                          <a:cs typeface="Times New Roman" pitchFamily="18" charset="0"/>
                        </a:rPr>
                        <a:t>      </a:t>
                      </a:r>
                      <a:r>
                        <a:rPr lang="en-US" sz="2100" b="1" i="0" u="none" strike="noStrike" baseline="0" dirty="0" smtClean="0">
                          <a:solidFill>
                            <a:srgbClr val="FFFFFF"/>
                          </a:solidFill>
                          <a:latin typeface="+mn-lt"/>
                          <a:cs typeface="Times New Roman" pitchFamily="18" charset="0"/>
                        </a:rPr>
                        <a:t>  </a:t>
                      </a:r>
                      <a:r>
                        <a:rPr lang="en-US" sz="2100" b="1" i="0" u="none" strike="noStrike" dirty="0" smtClean="0">
                          <a:solidFill>
                            <a:srgbClr val="FFFFFF"/>
                          </a:solidFill>
                          <a:latin typeface="+mn-lt"/>
                          <a:cs typeface="Times New Roman" pitchFamily="18" charset="0"/>
                        </a:rPr>
                        <a:t>MILITARY CONSTRUCTION </a:t>
                      </a:r>
                      <a:r>
                        <a:rPr lang="en-US" sz="2100" b="1" i="0" u="none" strike="noStrike" dirty="0">
                          <a:solidFill>
                            <a:srgbClr val="FFFFFF"/>
                          </a:solidFill>
                          <a:latin typeface="+mn-lt"/>
                          <a:cs typeface="Times New Roman" pitchFamily="18" charset="0"/>
                        </a:rPr>
                        <a:t>PROGRAM</a:t>
                      </a:r>
                    </a:p>
                  </a:txBody>
                  <a:tcPr marL="8187" marR="8187" marT="8187"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w="6350" cap="flat" cmpd="sng" algn="ctr">
                      <a:solidFill>
                        <a:srgbClr val="000000"/>
                      </a:solidFill>
                      <a:prstDash val="solid"/>
                      <a:round/>
                      <a:headEnd type="none" w="med" len="med"/>
                      <a:tailEnd type="none" w="med" len="med"/>
                    </a:lnB>
                    <a:solidFill>
                      <a:srgbClr val="000000"/>
                    </a:solidFill>
                  </a:tcPr>
                </a:tc>
              </a:tr>
              <a:tr h="476076">
                <a:tc>
                  <a:txBody>
                    <a:bodyPr/>
                    <a:lstStyle/>
                    <a:p>
                      <a:pPr algn="ctr" fontAlgn="ctr"/>
                      <a:r>
                        <a:rPr lang="en-US" sz="1200" b="1" i="0" u="none" strike="noStrike" baseline="0" dirty="0" smtClean="0">
                          <a:solidFill>
                            <a:srgbClr val="000000"/>
                          </a:solidFill>
                          <a:latin typeface="+mn-lt"/>
                          <a:cs typeface="Times New Roman" pitchFamily="18" charset="0"/>
                        </a:rPr>
                        <a:t>PROPONENT ORGANIZATION</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solidFill>
                            <a:srgbClr val="000000"/>
                          </a:solidFill>
                          <a:latin typeface="+mn-lt"/>
                          <a:cs typeface="Times New Roman" pitchFamily="18" charset="0"/>
                        </a:rPr>
                        <a:t>CONTRACT</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solidFill>
                            <a:srgbClr val="000000"/>
                          </a:solidFill>
                          <a:latin typeface="+mn-lt"/>
                          <a:cs typeface="Times New Roman" pitchFamily="18" charset="0"/>
                        </a:rPr>
                        <a:t>MAGNITUDE OF CONSTRUCTION</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baseline="0" dirty="0">
                          <a:solidFill>
                            <a:srgbClr val="000000"/>
                          </a:solidFill>
                          <a:latin typeface="+mn-lt"/>
                          <a:cs typeface="Times New Roman" pitchFamily="18" charset="0"/>
                        </a:rPr>
                        <a:t>BUSINESS STANDARD</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solidFill>
                            <a:srgbClr val="000000"/>
                          </a:solidFill>
                          <a:latin typeface="+mn-lt"/>
                          <a:cs typeface="Times New Roman" pitchFamily="18" charset="0"/>
                        </a:rPr>
                        <a:t>ACQUISITION</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solidFill>
                            <a:srgbClr val="000000"/>
                          </a:solidFill>
                          <a:latin typeface="+mn-lt"/>
                          <a:cs typeface="Times New Roman" pitchFamily="18" charset="0"/>
                        </a:rPr>
                        <a:t>ADVERTISE</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630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err="1" smtClean="0">
                          <a:solidFill>
                            <a:schemeClr val="tx1"/>
                          </a:solidFill>
                          <a:latin typeface="+mn-lt"/>
                        </a:rPr>
                        <a:t>Bldg</a:t>
                      </a:r>
                      <a:r>
                        <a:rPr lang="en-US" sz="1200" b="0" i="0" u="none" strike="noStrike" baseline="0" dirty="0" smtClean="0">
                          <a:solidFill>
                            <a:schemeClr val="tx1"/>
                          </a:solidFill>
                          <a:latin typeface="+mn-lt"/>
                        </a:rPr>
                        <a:t> 17 Renovation,</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rPr>
                        <a:t>Ft. Benning, GA</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baseline="0" dirty="0" smtClean="0">
                          <a:solidFill>
                            <a:schemeClr val="tx1"/>
                          </a:solidFill>
                          <a:latin typeface="+mn-lt"/>
                          <a:cs typeface="Times New Roman" pitchFamily="18" charset="0"/>
                        </a:rPr>
                        <a:t>$5M - $10M</a:t>
                      </a:r>
                      <a:endParaRPr lang="en-US" sz="1200" b="0" i="0" u="none" strike="noStrike" baseline="0" dirty="0">
                        <a:solidFill>
                          <a:schemeClr val="tx1"/>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SB</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Design Bid Build </a:t>
                      </a:r>
                      <a:r>
                        <a:rPr lang="en-US" sz="1200" b="0" i="0" u="none" strike="noStrike" baseline="0" dirty="0" smtClean="0">
                          <a:solidFill>
                            <a:schemeClr val="tx1"/>
                          </a:solidFill>
                          <a:latin typeface="+mn-lt"/>
                        </a:rPr>
                        <a:t>“C”’ Type</a:t>
                      </a:r>
                    </a:p>
                    <a:p>
                      <a:pPr algn="ctr" fontAlgn="ctr"/>
                      <a:r>
                        <a:rPr lang="en-US" sz="1200" b="0" i="0" u="none" strike="noStrike" baseline="0" dirty="0" smtClean="0">
                          <a:solidFill>
                            <a:schemeClr val="tx1"/>
                          </a:solidFill>
                          <a:latin typeface="+mn-lt"/>
                        </a:rPr>
                        <a:t>LPTA</a:t>
                      </a:r>
                      <a:endParaRPr lang="en-US" sz="1200" b="0" i="0" u="none" strike="noStrike" dirty="0" smtClean="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3</a:t>
                      </a:r>
                      <a:r>
                        <a:rPr lang="en-US" sz="1200" b="0" i="0" u="none" strike="noStrike" baseline="30000" dirty="0" smtClean="0">
                          <a:solidFill>
                            <a:schemeClr val="tx1"/>
                          </a:solidFill>
                          <a:latin typeface="+mn-lt"/>
                        </a:rPr>
                        <a:t>rd</a:t>
                      </a:r>
                      <a:r>
                        <a:rPr lang="en-US" sz="1200" b="0" i="0" u="none" strike="noStrike" dirty="0" smtClean="0">
                          <a:solidFill>
                            <a:schemeClr val="tx1"/>
                          </a:solidFill>
                          <a:latin typeface="+mn-lt"/>
                        </a:rPr>
                        <a:t> Qtr FY19</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179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rPr>
                        <a:t>Replace Ramey Elementary School</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rPr>
                        <a:t>Puerto Rico</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$50M - $75M</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UR</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n-lt"/>
                        </a:rPr>
                        <a:t>Design</a:t>
                      </a:r>
                      <a:r>
                        <a:rPr lang="en-US" sz="1200" b="0" i="0" u="none" strike="noStrike" baseline="0" dirty="0" smtClean="0">
                          <a:solidFill>
                            <a:schemeClr val="tx1"/>
                          </a:solidFill>
                          <a:latin typeface="+mn-lt"/>
                        </a:rPr>
                        <a:t> Bid Build “C” Type</a:t>
                      </a:r>
                    </a:p>
                    <a:p>
                      <a:pPr algn="ctr" fontAlgn="ctr"/>
                      <a:r>
                        <a:rPr lang="en-US" sz="1200" b="0" i="0" u="none" strike="noStrike" baseline="0" dirty="0" smtClean="0">
                          <a:solidFill>
                            <a:schemeClr val="tx1"/>
                          </a:solidFill>
                          <a:latin typeface="+mn-lt"/>
                        </a:rPr>
                        <a:t>LPTA</a:t>
                      </a:r>
                      <a:endParaRPr lang="en-US" sz="1200" b="0" i="0" u="none" strike="noStrike" dirty="0" smtClean="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4th Qtr FY19</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179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Personnel Recovery Hangar </a:t>
                      </a:r>
                    </a:p>
                    <a:p>
                      <a:pPr algn="ctr" fontAlgn="ctr"/>
                      <a:r>
                        <a:rPr lang="en-US" sz="1200" b="0" i="0" u="none" strike="noStrike" dirty="0" smtClean="0">
                          <a:solidFill>
                            <a:schemeClr val="tx1"/>
                          </a:solidFill>
                          <a:latin typeface="+mn-lt"/>
                        </a:rPr>
                        <a:t>Moody AFB, GA</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$25M - $50M</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UR</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Design Bid Build </a:t>
                      </a:r>
                      <a:r>
                        <a:rPr lang="en-US" sz="1200" b="0" i="0" u="none" strike="noStrike" baseline="0" dirty="0" smtClean="0">
                          <a:solidFill>
                            <a:schemeClr val="tx1"/>
                          </a:solidFill>
                          <a:latin typeface="+mn-lt"/>
                        </a:rPr>
                        <a:t>“C”’ Type</a:t>
                      </a:r>
                    </a:p>
                    <a:p>
                      <a:pPr algn="ctr" fontAlgn="ctr"/>
                      <a:r>
                        <a:rPr lang="en-US" sz="1200" b="0" i="0" u="none" strike="noStrike" baseline="0" dirty="0" smtClean="0">
                          <a:solidFill>
                            <a:schemeClr val="tx1"/>
                          </a:solidFill>
                          <a:latin typeface="+mn-lt"/>
                        </a:rPr>
                        <a:t>LPTA</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n-lt"/>
                        </a:rPr>
                        <a:t>4th Qtr FY19</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179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Military Programs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rPr>
                        <a:t>SCI Mission Command, University Registrar, Force Mod Facility</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rPr>
                        <a:t>Ft. Gordon, GA</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baseline="0" dirty="0" smtClean="0">
                          <a:solidFill>
                            <a:schemeClr val="tx1"/>
                          </a:solidFill>
                          <a:latin typeface="+mn-lt"/>
                          <a:cs typeface="Times New Roman" pitchFamily="18" charset="0"/>
                        </a:rPr>
                        <a:t>$75M - $100M</a:t>
                      </a:r>
                      <a:endParaRPr lang="en-US" sz="1200" b="0" i="0" u="none" strike="noStrike" baseline="0" dirty="0">
                        <a:solidFill>
                          <a:schemeClr val="tx1"/>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UR</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Design Bid Build “C” Type</a:t>
                      </a:r>
                    </a:p>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LPTA</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2</a:t>
                      </a:r>
                      <a:r>
                        <a:rPr lang="en-US" sz="1200" b="0" i="0" u="none" strike="noStrike" baseline="30000" dirty="0" smtClean="0">
                          <a:solidFill>
                            <a:schemeClr val="tx1"/>
                          </a:solidFill>
                          <a:latin typeface="+mn-lt"/>
                        </a:rPr>
                        <a:t>nd</a:t>
                      </a:r>
                      <a:r>
                        <a:rPr lang="en-US" sz="1200" b="0" i="0" u="none" strike="noStrike" dirty="0" smtClean="0">
                          <a:solidFill>
                            <a:schemeClr val="tx1"/>
                          </a:solidFill>
                          <a:latin typeface="+mn-lt"/>
                        </a:rPr>
                        <a:t> Qtr</a:t>
                      </a:r>
                      <a:r>
                        <a:rPr lang="en-US" sz="1200" b="0" i="0" u="none" strike="noStrike" baseline="0" dirty="0" smtClean="0">
                          <a:solidFill>
                            <a:schemeClr val="tx1"/>
                          </a:solidFill>
                          <a:latin typeface="+mn-lt"/>
                        </a:rPr>
                        <a:t> FY20</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097" name="Slide Number Placeholder 3"/>
          <p:cNvSpPr>
            <a:spLocks noGrp="1"/>
          </p:cNvSpPr>
          <p:nvPr>
            <p:ph type="sldNum" sz="quarter" idx="10"/>
          </p:nvPr>
        </p:nvSpPr>
        <p:spPr>
          <a:noFill/>
        </p:spPr>
        <p:txBody>
          <a:bodyPr/>
          <a:lstStyle/>
          <a:p>
            <a:fld id="{5C14283C-F3C1-4362-9344-44EA8E10F1E0}" type="slidenum">
              <a:rPr lang="en-US" smtClean="0">
                <a:solidFill>
                  <a:srgbClr val="000000"/>
                </a:solidFill>
              </a:rPr>
              <a:pPr/>
              <a:t>19</a:t>
            </a:fld>
            <a:endParaRPr lang="en-US" dirty="0" smtClean="0">
              <a:solidFill>
                <a:srgbClr val="000000"/>
              </a:solidFill>
            </a:endParaRPr>
          </a:p>
        </p:txBody>
      </p:sp>
      <p:sp>
        <p:nvSpPr>
          <p:cNvPr id="2" name="Rectangle 1"/>
          <p:cNvSpPr/>
          <p:nvPr/>
        </p:nvSpPr>
        <p:spPr>
          <a:xfrm>
            <a:off x="189014" y="6062974"/>
            <a:ext cx="8719009" cy="338554"/>
          </a:xfrm>
          <a:prstGeom prst="rect">
            <a:avLst/>
          </a:prstGeom>
        </p:spPr>
        <p:txBody>
          <a:bodyPr wrap="square">
            <a:spAutoFit/>
          </a:bodyPr>
          <a:lstStyle/>
          <a:p>
            <a:pPr>
              <a:lnSpc>
                <a:spcPct val="80000"/>
              </a:lnSpc>
            </a:pPr>
            <a:r>
              <a:rPr lang="en-US" sz="1000" dirty="0">
                <a:solidFill>
                  <a:srgbClr val="000000"/>
                </a:solidFill>
              </a:rPr>
              <a:t>Anthony Cady, Chief, Military Programs &amp; Project Management Branch</a:t>
            </a:r>
          </a:p>
          <a:p>
            <a:pPr>
              <a:lnSpc>
                <a:spcPct val="80000"/>
              </a:lnSpc>
            </a:pPr>
            <a:r>
              <a:rPr lang="en-US" sz="1000" dirty="0">
                <a:solidFill>
                  <a:srgbClr val="000000"/>
                </a:solidFill>
                <a:hlinkClick r:id="rId3"/>
              </a:rPr>
              <a:t>anthony.e.cady@usace.army.mil</a:t>
            </a:r>
            <a:r>
              <a:rPr lang="en-US" sz="1000" dirty="0">
                <a:solidFill>
                  <a:srgbClr val="000000"/>
                </a:solidFill>
              </a:rPr>
              <a:t> (912) 652-5642</a:t>
            </a:r>
          </a:p>
        </p:txBody>
      </p:sp>
      <p:sp>
        <p:nvSpPr>
          <p:cNvPr id="8" name="Title 1"/>
          <p:cNvSpPr>
            <a:spLocks noGrp="1"/>
          </p:cNvSpPr>
          <p:nvPr>
            <p:ph type="title"/>
          </p:nvPr>
        </p:nvSpPr>
        <p:spPr>
          <a:xfrm>
            <a:off x="457200" y="304800"/>
            <a:ext cx="8229600" cy="533400"/>
          </a:xfrm>
        </p:spPr>
        <p:txBody>
          <a:bodyPr/>
          <a:lstStyle/>
          <a:p>
            <a:r>
              <a:rPr lang="en-US" sz="3600" b="1" dirty="0" smtClean="0">
                <a:latin typeface="+mn-lt"/>
              </a:rPr>
              <a:t>Savannah District Contract </a:t>
            </a:r>
            <a:r>
              <a:rPr lang="en-US" sz="3600" b="1" dirty="0" smtClean="0">
                <a:latin typeface="+mn-lt"/>
              </a:rPr>
              <a:t>Opportunities: Standalone</a:t>
            </a:r>
          </a:p>
        </p:txBody>
      </p:sp>
    </p:spTree>
    <p:extLst>
      <p:ext uri="{BB962C8B-B14F-4D97-AF65-F5344CB8AC3E}">
        <p14:creationId xmlns:p14="http://schemas.microsoft.com/office/powerpoint/2010/main" val="508803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11">
            <a:hlinkClick r:id="rId3" action="ppaction://hlinksldjump" highlightClick="1"/>
          </p:cNvPr>
          <p:cNvSpPr>
            <a:spLocks noChangeArrowheads="1"/>
          </p:cNvSpPr>
          <p:nvPr/>
        </p:nvSpPr>
        <p:spPr bwMode="auto">
          <a:xfrm>
            <a:off x="-1990725" y="4527550"/>
            <a:ext cx="2682875" cy="425450"/>
          </a:xfrm>
          <a:prstGeom prst="actionButtonBlank">
            <a:avLst/>
          </a:prstGeom>
          <a:noFill/>
          <a:ln w="9525">
            <a:noFill/>
            <a:miter lim="800000"/>
            <a:headEnd/>
            <a:tailEnd/>
          </a:ln>
        </p:spPr>
        <p:txBody>
          <a:bodyPr lIns="92075" tIns="46038" rIns="92075" bIns="46038" anchor="ctr">
            <a:spAutoFit/>
          </a:bodyPr>
          <a:lstStyle/>
          <a:p>
            <a:endParaRPr lang="en-US" dirty="0"/>
          </a:p>
        </p:txBody>
      </p:sp>
      <p:sp>
        <p:nvSpPr>
          <p:cNvPr id="7" name="Text Box 4"/>
          <p:cNvSpPr txBox="1">
            <a:spLocks noChangeArrowheads="1"/>
          </p:cNvSpPr>
          <p:nvPr/>
        </p:nvSpPr>
        <p:spPr bwMode="auto">
          <a:xfrm>
            <a:off x="267719" y="3468094"/>
            <a:ext cx="5853113" cy="2916803"/>
          </a:xfrm>
          <a:prstGeom prst="rect">
            <a:avLst/>
          </a:prstGeom>
          <a:noFill/>
          <a:ln w="9525">
            <a:noFill/>
            <a:miter lim="800000"/>
            <a:headEnd/>
            <a:tailEnd/>
          </a:ln>
        </p:spPr>
        <p:txBody>
          <a:bodyPr/>
          <a:lstStyle/>
          <a:p>
            <a:pPr>
              <a:defRPr/>
            </a:pPr>
            <a:r>
              <a:rPr lang="en-US" sz="1200" b="1" dirty="0">
                <a:solidFill>
                  <a:srgbClr val="800000"/>
                </a:solidFill>
                <a:effectLst>
                  <a:outerShdw blurRad="38100" dist="38100" dir="2700000" algn="tl">
                    <a:srgbClr val="C0C0C0"/>
                  </a:outerShdw>
                </a:effectLst>
                <a:cs typeface="+mn-cs"/>
              </a:rPr>
              <a:t>Division </a:t>
            </a:r>
            <a:r>
              <a:rPr lang="en-US" sz="1200" b="1" dirty="0" smtClean="0">
                <a:solidFill>
                  <a:srgbClr val="800000"/>
                </a:solidFill>
                <a:effectLst>
                  <a:outerShdw blurRad="38100" dist="38100" dir="2700000" algn="tl">
                    <a:srgbClr val="C0C0C0"/>
                  </a:outerShdw>
                </a:effectLst>
                <a:cs typeface="+mn-cs"/>
              </a:rPr>
              <a:t>Capabilities</a:t>
            </a:r>
            <a:endParaRPr lang="en-US" sz="1200" dirty="0">
              <a:solidFill>
                <a:schemeClr val="accent2"/>
              </a:solidFill>
              <a:effectLst>
                <a:outerShdw blurRad="38100" dist="38100" dir="2700000" algn="tl">
                  <a:srgbClr val="C0C0C0"/>
                </a:outerShdw>
              </a:effectLst>
              <a:cs typeface="+mn-cs"/>
            </a:endParaRPr>
          </a:p>
          <a:p>
            <a:pPr>
              <a:lnSpc>
                <a:spcPct val="95000"/>
              </a:lnSpc>
              <a:spcAft>
                <a:spcPts val="0"/>
              </a:spcAft>
              <a:buClr>
                <a:srgbClr val="CC3300"/>
              </a:buClr>
              <a:buFontTx/>
              <a:buChar char="•"/>
              <a:defRPr/>
            </a:pPr>
            <a:r>
              <a:rPr lang="en-US" sz="1200" dirty="0" smtClean="0">
                <a:cs typeface="+mn-cs"/>
              </a:rPr>
              <a:t>  Master </a:t>
            </a:r>
            <a:r>
              <a:rPr lang="en-US" sz="1200" dirty="0">
                <a:cs typeface="+mn-cs"/>
              </a:rPr>
              <a:t>Planning &amp; Project Planning and Design</a:t>
            </a:r>
          </a:p>
          <a:p>
            <a:pPr>
              <a:lnSpc>
                <a:spcPct val="95000"/>
              </a:lnSpc>
              <a:spcAft>
                <a:spcPts val="0"/>
              </a:spcAft>
              <a:buClr>
                <a:srgbClr val="CC3300"/>
              </a:buClr>
              <a:buFontTx/>
              <a:buChar char="•"/>
              <a:defRPr/>
            </a:pPr>
            <a:r>
              <a:rPr lang="en-US" sz="1200" dirty="0">
                <a:cs typeface="+mn-cs"/>
              </a:rPr>
              <a:t>  Construction Management Services</a:t>
            </a:r>
          </a:p>
          <a:p>
            <a:pPr>
              <a:lnSpc>
                <a:spcPct val="95000"/>
              </a:lnSpc>
              <a:spcAft>
                <a:spcPts val="0"/>
              </a:spcAft>
              <a:buClr>
                <a:srgbClr val="CC3300"/>
              </a:buClr>
              <a:buFontTx/>
              <a:buChar char="•"/>
              <a:defRPr/>
            </a:pPr>
            <a:r>
              <a:rPr lang="en-US" sz="1200" dirty="0">
                <a:cs typeface="+mn-cs"/>
              </a:rPr>
              <a:t>  Engineering, Design, Management, and Inspection Services</a:t>
            </a:r>
          </a:p>
          <a:p>
            <a:pPr>
              <a:lnSpc>
                <a:spcPct val="95000"/>
              </a:lnSpc>
              <a:spcAft>
                <a:spcPts val="0"/>
              </a:spcAft>
              <a:buClr>
                <a:srgbClr val="CC3300"/>
              </a:buClr>
              <a:buFontTx/>
              <a:buChar char="•"/>
              <a:defRPr/>
            </a:pPr>
            <a:r>
              <a:rPr lang="en-US" sz="1200" dirty="0">
                <a:cs typeface="+mn-cs"/>
              </a:rPr>
              <a:t>  Dredging</a:t>
            </a:r>
          </a:p>
          <a:p>
            <a:pPr>
              <a:lnSpc>
                <a:spcPct val="95000"/>
              </a:lnSpc>
              <a:spcAft>
                <a:spcPts val="0"/>
              </a:spcAft>
              <a:buClr>
                <a:srgbClr val="CC3300"/>
              </a:buClr>
              <a:buFontTx/>
              <a:buChar char="•"/>
              <a:defRPr/>
            </a:pPr>
            <a:r>
              <a:rPr lang="en-US" sz="1200" dirty="0">
                <a:cs typeface="+mn-cs"/>
              </a:rPr>
              <a:t>  Operations and Maintenance (Levees; Locks; Dams; Canals; </a:t>
            </a:r>
            <a:r>
              <a:rPr lang="en-US" sz="1200" dirty="0" smtClean="0">
                <a:cs typeface="+mn-cs"/>
              </a:rPr>
              <a:t>Bridges)</a:t>
            </a:r>
            <a:endParaRPr lang="en-US" sz="1200" dirty="0">
              <a:cs typeface="+mn-cs"/>
            </a:endParaRPr>
          </a:p>
          <a:p>
            <a:pPr>
              <a:lnSpc>
                <a:spcPct val="95000"/>
              </a:lnSpc>
              <a:spcAft>
                <a:spcPts val="0"/>
              </a:spcAft>
              <a:buClr>
                <a:srgbClr val="CC3300"/>
              </a:buClr>
              <a:buFontTx/>
              <a:buChar char="•"/>
              <a:defRPr/>
            </a:pPr>
            <a:r>
              <a:rPr lang="en-US" sz="1200" dirty="0">
                <a:cs typeface="+mn-cs"/>
              </a:rPr>
              <a:t>  Contingency &amp; Disaster Response &amp; Recovery</a:t>
            </a:r>
          </a:p>
          <a:p>
            <a:pPr>
              <a:lnSpc>
                <a:spcPct val="95000"/>
              </a:lnSpc>
              <a:spcAft>
                <a:spcPts val="0"/>
              </a:spcAft>
              <a:buClr>
                <a:srgbClr val="CC3300"/>
              </a:buClr>
              <a:buFontTx/>
              <a:buChar char="•"/>
              <a:defRPr/>
            </a:pPr>
            <a:r>
              <a:rPr lang="en-US" sz="1200" dirty="0">
                <a:cs typeface="+mn-cs"/>
              </a:rPr>
              <a:t>  Environmental Management &amp; </a:t>
            </a:r>
            <a:r>
              <a:rPr lang="en-US" sz="1200" dirty="0" smtClean="0">
                <a:cs typeface="+mn-cs"/>
              </a:rPr>
              <a:t>Services</a:t>
            </a:r>
            <a:endParaRPr lang="en-US" sz="1200" dirty="0">
              <a:cs typeface="+mn-cs"/>
            </a:endParaRPr>
          </a:p>
          <a:p>
            <a:pPr>
              <a:lnSpc>
                <a:spcPct val="95000"/>
              </a:lnSpc>
              <a:spcAft>
                <a:spcPts val="0"/>
              </a:spcAft>
              <a:buClr>
                <a:srgbClr val="CC3300"/>
              </a:buClr>
              <a:buFontTx/>
              <a:buChar char="•"/>
              <a:defRPr/>
            </a:pPr>
            <a:r>
              <a:rPr lang="en-US" sz="1200" dirty="0">
                <a:cs typeface="+mn-cs"/>
              </a:rPr>
              <a:t>  Real Estate Services</a:t>
            </a:r>
          </a:p>
          <a:p>
            <a:pPr>
              <a:lnSpc>
                <a:spcPct val="95000"/>
              </a:lnSpc>
              <a:spcAft>
                <a:spcPts val="0"/>
              </a:spcAft>
              <a:buClr>
                <a:srgbClr val="CC3300"/>
              </a:buClr>
              <a:buFontTx/>
              <a:buChar char="•"/>
              <a:defRPr/>
            </a:pPr>
            <a:r>
              <a:rPr lang="en-US" sz="1200" dirty="0">
                <a:cs typeface="+mn-cs"/>
              </a:rPr>
              <a:t>  Cost Engineering / Government Estimates</a:t>
            </a:r>
          </a:p>
          <a:p>
            <a:pPr>
              <a:lnSpc>
                <a:spcPct val="95000"/>
              </a:lnSpc>
              <a:spcAft>
                <a:spcPts val="0"/>
              </a:spcAft>
              <a:buClr>
                <a:srgbClr val="CC3300"/>
              </a:buClr>
              <a:buFontTx/>
              <a:buChar char="•"/>
              <a:defRPr/>
            </a:pPr>
            <a:r>
              <a:rPr lang="en-US" sz="1200" dirty="0">
                <a:cs typeface="+mn-cs"/>
              </a:rPr>
              <a:t>  Value Engineering</a:t>
            </a:r>
          </a:p>
          <a:p>
            <a:pPr>
              <a:lnSpc>
                <a:spcPct val="95000"/>
              </a:lnSpc>
              <a:spcAft>
                <a:spcPts val="0"/>
              </a:spcAft>
              <a:buClr>
                <a:srgbClr val="CC3300"/>
              </a:buClr>
              <a:buFontTx/>
              <a:buChar char="•"/>
              <a:defRPr/>
            </a:pPr>
            <a:r>
              <a:rPr lang="en-US" sz="1200" dirty="0">
                <a:cs typeface="+mn-cs"/>
              </a:rPr>
              <a:t>  Coastal Storm Damage Reduction</a:t>
            </a:r>
          </a:p>
          <a:p>
            <a:pPr>
              <a:lnSpc>
                <a:spcPct val="95000"/>
              </a:lnSpc>
              <a:spcAft>
                <a:spcPts val="0"/>
              </a:spcAft>
              <a:buClr>
                <a:srgbClr val="CC3300"/>
              </a:buClr>
              <a:buFontTx/>
              <a:buChar char="•"/>
              <a:defRPr/>
            </a:pPr>
            <a:r>
              <a:rPr lang="en-US" sz="1200" dirty="0">
                <a:cs typeface="+mn-cs"/>
              </a:rPr>
              <a:t>  Modeling</a:t>
            </a:r>
          </a:p>
          <a:p>
            <a:pPr>
              <a:lnSpc>
                <a:spcPct val="95000"/>
              </a:lnSpc>
              <a:spcAft>
                <a:spcPts val="0"/>
              </a:spcAft>
              <a:buClr>
                <a:srgbClr val="CC3300"/>
              </a:buClr>
              <a:buFontTx/>
              <a:buChar char="•"/>
              <a:defRPr/>
            </a:pPr>
            <a:r>
              <a:rPr lang="en-US" sz="1200" dirty="0">
                <a:cs typeface="+mn-cs"/>
              </a:rPr>
              <a:t>  Independent Technical Review</a:t>
            </a:r>
          </a:p>
          <a:p>
            <a:pPr>
              <a:lnSpc>
                <a:spcPct val="95000"/>
              </a:lnSpc>
              <a:spcAft>
                <a:spcPts val="0"/>
              </a:spcAft>
              <a:buClr>
                <a:srgbClr val="CC3300"/>
              </a:buClr>
              <a:buFontTx/>
              <a:buChar char="•"/>
              <a:defRPr/>
            </a:pPr>
            <a:r>
              <a:rPr lang="en-US" sz="1200" dirty="0">
                <a:cs typeface="+mn-cs"/>
              </a:rPr>
              <a:t>  Reach-back capability to 7 USACE Research </a:t>
            </a:r>
            <a:r>
              <a:rPr lang="en-US" sz="1200" dirty="0" smtClean="0">
                <a:cs typeface="+mn-cs"/>
              </a:rPr>
              <a:t>Laboratories</a:t>
            </a:r>
            <a:endParaRPr lang="en-US" sz="1200" dirty="0">
              <a:cs typeface="+mn-cs"/>
            </a:endParaRPr>
          </a:p>
        </p:txBody>
      </p:sp>
      <p:sp>
        <p:nvSpPr>
          <p:cNvPr id="10" name="Text Box 4"/>
          <p:cNvSpPr txBox="1">
            <a:spLocks noChangeArrowheads="1"/>
          </p:cNvSpPr>
          <p:nvPr/>
        </p:nvSpPr>
        <p:spPr bwMode="auto">
          <a:xfrm>
            <a:off x="315363" y="1211127"/>
            <a:ext cx="8513274" cy="1850126"/>
          </a:xfrm>
          <a:prstGeom prst="rect">
            <a:avLst/>
          </a:prstGeom>
          <a:noFill/>
          <a:ln w="9525">
            <a:noFill/>
            <a:miter lim="800000"/>
            <a:headEnd/>
            <a:tailEnd/>
          </a:ln>
        </p:spPr>
        <p:txBody>
          <a:bodyPr/>
          <a:lstStyle/>
          <a:p>
            <a:pPr>
              <a:defRPr/>
            </a:pPr>
            <a:r>
              <a:rPr lang="en-US" sz="1200" b="1" dirty="0" smtClean="0">
                <a:solidFill>
                  <a:srgbClr val="800000"/>
                </a:solidFill>
                <a:effectLst>
                  <a:outerShdw blurRad="38100" dist="38100" dir="2700000" algn="tl">
                    <a:srgbClr val="C0C0C0"/>
                  </a:outerShdw>
                </a:effectLst>
              </a:rPr>
              <a:t>Overview</a:t>
            </a:r>
            <a:endParaRPr lang="en-US" sz="1200" dirty="0" smtClean="0"/>
          </a:p>
          <a:p>
            <a:pPr>
              <a:lnSpc>
                <a:spcPct val="95000"/>
              </a:lnSpc>
              <a:spcAft>
                <a:spcPts val="0"/>
              </a:spcAft>
              <a:buClr>
                <a:srgbClr val="CC3300"/>
              </a:buClr>
              <a:buFontTx/>
              <a:buChar char="•"/>
              <a:defRPr/>
            </a:pPr>
            <a:r>
              <a:rPr lang="en-US" sz="1100" dirty="0" smtClean="0"/>
              <a:t>  </a:t>
            </a:r>
            <a:r>
              <a:rPr lang="en-US" sz="1200" dirty="0" smtClean="0">
                <a:solidFill>
                  <a:srgbClr val="231F20"/>
                </a:solidFill>
                <a:ea typeface="Calibri" pitchFamily="34" charset="0"/>
                <a:cs typeface="Arial" pitchFamily="34" charset="0"/>
              </a:rPr>
              <a:t>One of nine regional business centers in USACE consisting of five districts that plan, design, build, operate and maintain military and civil works projects and facilities within the region, Central and South America, and the Caribbean.</a:t>
            </a:r>
          </a:p>
          <a:p>
            <a:pPr>
              <a:lnSpc>
                <a:spcPct val="95000"/>
              </a:lnSpc>
              <a:spcAft>
                <a:spcPts val="0"/>
              </a:spcAft>
              <a:buClr>
                <a:srgbClr val="CC3300"/>
              </a:buClr>
              <a:buFontTx/>
              <a:buChar char="•"/>
              <a:defRPr/>
            </a:pPr>
            <a:r>
              <a:rPr lang="en-US" sz="1200" dirty="0" smtClean="0">
                <a:solidFill>
                  <a:srgbClr val="231F20"/>
                </a:solidFill>
                <a:ea typeface="Calibri" pitchFamily="34" charset="0"/>
                <a:cs typeface="Arial" pitchFamily="34" charset="0"/>
              </a:rPr>
              <a:t>  </a:t>
            </a:r>
            <a:r>
              <a:rPr lang="en-US" sz="1200" dirty="0" smtClean="0">
                <a:cs typeface="Arial" pitchFamily="34" charset="0"/>
              </a:rPr>
              <a:t>Projects address the environmental, infrastructure, and water-resource challenges within the region</a:t>
            </a:r>
          </a:p>
          <a:p>
            <a:pPr>
              <a:lnSpc>
                <a:spcPct val="95000"/>
              </a:lnSpc>
              <a:spcAft>
                <a:spcPts val="0"/>
              </a:spcAft>
              <a:buClr>
                <a:srgbClr val="CC3300"/>
              </a:buClr>
              <a:buFontTx/>
              <a:buChar char="•"/>
              <a:defRPr/>
            </a:pPr>
            <a:r>
              <a:rPr lang="en-US" sz="1200" dirty="0" smtClean="0">
                <a:cs typeface="Arial" pitchFamily="34" charset="0"/>
              </a:rPr>
              <a:t>  Support the military, protect America’s water resources, and restore and enhance the environment</a:t>
            </a:r>
          </a:p>
          <a:p>
            <a:pPr>
              <a:lnSpc>
                <a:spcPct val="95000"/>
              </a:lnSpc>
              <a:spcAft>
                <a:spcPts val="0"/>
              </a:spcAft>
              <a:buClr>
                <a:srgbClr val="CC3300"/>
              </a:buClr>
              <a:buFontTx/>
              <a:buChar char="•"/>
              <a:defRPr/>
            </a:pPr>
            <a:r>
              <a:rPr lang="en-US" sz="1200" dirty="0" smtClean="0">
                <a:cs typeface="Arial" pitchFamily="34" charset="0"/>
              </a:rPr>
              <a:t>  Primary Missions:</a:t>
            </a:r>
          </a:p>
          <a:p>
            <a:pPr lvl="1">
              <a:lnSpc>
                <a:spcPct val="95000"/>
              </a:lnSpc>
              <a:spcAft>
                <a:spcPts val="0"/>
              </a:spcAft>
              <a:buClr>
                <a:srgbClr val="CC3300"/>
              </a:buClr>
              <a:buFontTx/>
              <a:buChar char="•"/>
              <a:defRPr/>
            </a:pPr>
            <a:r>
              <a:rPr lang="en-US" sz="1200" dirty="0" smtClean="0">
                <a:cs typeface="Arial" pitchFamily="34" charset="0"/>
              </a:rPr>
              <a:t> Civil Works</a:t>
            </a:r>
          </a:p>
          <a:p>
            <a:pPr lvl="1">
              <a:lnSpc>
                <a:spcPct val="95000"/>
              </a:lnSpc>
              <a:spcAft>
                <a:spcPts val="0"/>
              </a:spcAft>
              <a:buClr>
                <a:srgbClr val="CC3300"/>
              </a:buClr>
              <a:buFontTx/>
              <a:buChar char="•"/>
              <a:defRPr/>
            </a:pPr>
            <a:r>
              <a:rPr lang="en-US" sz="1200" dirty="0" smtClean="0">
                <a:cs typeface="Arial" pitchFamily="34" charset="0"/>
              </a:rPr>
              <a:t> Readiness and Contingency Operations</a:t>
            </a:r>
          </a:p>
          <a:p>
            <a:pPr lvl="1">
              <a:lnSpc>
                <a:spcPct val="95000"/>
              </a:lnSpc>
              <a:spcAft>
                <a:spcPts val="0"/>
              </a:spcAft>
              <a:buClr>
                <a:srgbClr val="CC3300"/>
              </a:buClr>
              <a:buFontTx/>
              <a:buChar char="•"/>
              <a:defRPr/>
            </a:pPr>
            <a:r>
              <a:rPr lang="en-US" sz="1200" dirty="0" smtClean="0">
                <a:cs typeface="Arial" pitchFamily="34" charset="0"/>
              </a:rPr>
              <a:t> Environmental</a:t>
            </a:r>
          </a:p>
          <a:p>
            <a:pPr lvl="1">
              <a:lnSpc>
                <a:spcPct val="95000"/>
              </a:lnSpc>
              <a:spcAft>
                <a:spcPts val="0"/>
              </a:spcAft>
              <a:buClr>
                <a:srgbClr val="CC3300"/>
              </a:buClr>
              <a:buFontTx/>
              <a:buChar char="•"/>
              <a:defRPr/>
            </a:pPr>
            <a:r>
              <a:rPr lang="en-US" sz="1200" dirty="0" smtClean="0">
                <a:cs typeface="Arial" pitchFamily="34" charset="0"/>
              </a:rPr>
              <a:t> Military</a:t>
            </a:r>
          </a:p>
          <a:p>
            <a:pPr lvl="1">
              <a:lnSpc>
                <a:spcPct val="95000"/>
              </a:lnSpc>
              <a:spcAft>
                <a:spcPts val="0"/>
              </a:spcAft>
              <a:buClr>
                <a:srgbClr val="CC3300"/>
              </a:buClr>
              <a:buFontTx/>
              <a:buChar char="•"/>
              <a:defRPr/>
            </a:pPr>
            <a:r>
              <a:rPr lang="en-US" sz="1200" dirty="0" smtClean="0">
                <a:cs typeface="Arial" pitchFamily="34" charset="0"/>
              </a:rPr>
              <a:t> Sustainability</a:t>
            </a:r>
            <a:endParaRPr lang="en-US" sz="1200" dirty="0">
              <a:effectLst>
                <a:outerShdw blurRad="38100" dist="38100" dir="2700000" algn="tl">
                  <a:srgbClr val="C0C0C0"/>
                </a:outerShdw>
              </a:effectLst>
            </a:endParaRPr>
          </a:p>
        </p:txBody>
      </p:sp>
      <p:pic>
        <p:nvPicPr>
          <p:cNvPr id="11" name="Picture 8" descr="Figaro.jpg"/>
          <p:cNvPicPr>
            <a:picLocks noChangeAspect="1"/>
          </p:cNvPicPr>
          <p:nvPr/>
        </p:nvPicPr>
        <p:blipFill>
          <a:blip r:embed="rId4" cstate="print"/>
          <a:srcRect b="11252"/>
          <a:stretch>
            <a:fillRect/>
          </a:stretch>
        </p:blipFill>
        <p:spPr bwMode="auto">
          <a:xfrm>
            <a:off x="5363234" y="4207113"/>
            <a:ext cx="3124200" cy="1635125"/>
          </a:xfrm>
          <a:prstGeom prst="rect">
            <a:avLst/>
          </a:prstGeom>
          <a:noFill/>
          <a:ln w="19050">
            <a:solidFill>
              <a:schemeClr val="tx1"/>
            </a:solidFill>
            <a:miter lim="800000"/>
            <a:headEnd/>
            <a:tailEnd/>
          </a:ln>
        </p:spPr>
      </p:pic>
      <p:pic>
        <p:nvPicPr>
          <p:cNvPr id="12" name="Picture 8" descr="ManuerCenter.jpg"/>
          <p:cNvPicPr>
            <a:picLocks noChangeAspect="1"/>
          </p:cNvPicPr>
          <p:nvPr/>
        </p:nvPicPr>
        <p:blipFill>
          <a:blip r:embed="rId5" cstate="print"/>
          <a:srcRect b="13390"/>
          <a:stretch>
            <a:fillRect/>
          </a:stretch>
        </p:blipFill>
        <p:spPr bwMode="auto">
          <a:xfrm>
            <a:off x="6311663" y="3013210"/>
            <a:ext cx="2617788" cy="1447800"/>
          </a:xfrm>
          <a:prstGeom prst="rect">
            <a:avLst/>
          </a:prstGeom>
          <a:noFill/>
          <a:ln w="19050">
            <a:solidFill>
              <a:schemeClr val="tx1"/>
            </a:solidFill>
            <a:miter lim="800000"/>
            <a:headEnd/>
            <a:tailEnd/>
          </a:ln>
        </p:spPr>
      </p:pic>
      <p:pic>
        <p:nvPicPr>
          <p:cNvPr id="13" name="Picture 6" descr="IMG_0040.jpg"/>
          <p:cNvPicPr>
            <a:picLocks noChangeAspect="1"/>
          </p:cNvPicPr>
          <p:nvPr/>
        </p:nvPicPr>
        <p:blipFill>
          <a:blip r:embed="rId6" cstate="print"/>
          <a:srcRect/>
          <a:stretch>
            <a:fillRect/>
          </a:stretch>
        </p:blipFill>
        <p:spPr bwMode="auto">
          <a:xfrm>
            <a:off x="4317558" y="2213110"/>
            <a:ext cx="2463800" cy="1600200"/>
          </a:xfrm>
          <a:prstGeom prst="rect">
            <a:avLst/>
          </a:prstGeom>
          <a:noFill/>
          <a:ln w="19050">
            <a:solidFill>
              <a:schemeClr val="tx1"/>
            </a:solidFill>
            <a:miter lim="800000"/>
            <a:headEnd/>
            <a:tailEnd/>
          </a:ln>
        </p:spPr>
      </p:pic>
      <p:sp>
        <p:nvSpPr>
          <p:cNvPr id="2" name="Title 1"/>
          <p:cNvSpPr>
            <a:spLocks noGrp="1"/>
          </p:cNvSpPr>
          <p:nvPr>
            <p:ph type="title"/>
          </p:nvPr>
        </p:nvSpPr>
        <p:spPr/>
        <p:txBody>
          <a:bodyPr/>
          <a:lstStyle/>
          <a:p>
            <a:r>
              <a:rPr lang="en-US" b="1" dirty="0"/>
              <a:t>South Atlantic </a:t>
            </a:r>
            <a:r>
              <a:rPr lang="en-US" b="1" dirty="0" smtClean="0"/>
              <a:t>Division</a:t>
            </a:r>
            <a:endParaRPr lang="en-US" dirty="0"/>
          </a:p>
        </p:txBody>
      </p:sp>
    </p:spTree>
    <p:extLst>
      <p:ext uri="{BB962C8B-B14F-4D97-AF65-F5344CB8AC3E}">
        <p14:creationId xmlns:p14="http://schemas.microsoft.com/office/powerpoint/2010/main" val="1178792690"/>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11" y="359509"/>
            <a:ext cx="8229600" cy="457200"/>
          </a:xfrm>
        </p:spPr>
        <p:txBody>
          <a:bodyPr/>
          <a:lstStyle/>
          <a:p>
            <a:r>
              <a:rPr lang="en-US" sz="3400" b="1" dirty="0"/>
              <a:t>Savannah District</a:t>
            </a:r>
            <a:r>
              <a:rPr lang="en-US" sz="3200" b="1" dirty="0"/>
              <a:t> </a:t>
            </a:r>
            <a:r>
              <a:rPr lang="en-US" sz="3200" b="1" dirty="0" smtClean="0"/>
              <a:t/>
            </a:r>
            <a:br>
              <a:rPr lang="en-US" sz="3200" b="1" dirty="0" smtClean="0"/>
            </a:br>
            <a:r>
              <a:rPr lang="en-US" sz="3400" b="1" dirty="0" smtClean="0">
                <a:latin typeface="+mn-lt"/>
              </a:rPr>
              <a:t>Contract </a:t>
            </a:r>
            <a:r>
              <a:rPr lang="en-US" sz="3400" b="1" dirty="0" smtClean="0">
                <a:latin typeface="+mn-lt"/>
              </a:rPr>
              <a:t>Opportunities: IDIQ</a:t>
            </a:r>
            <a:endParaRPr lang="en-US" sz="3400" b="1" dirty="0">
              <a:latin typeface="+mn-lt"/>
            </a:endParaRPr>
          </a:p>
        </p:txBody>
      </p:sp>
      <p:sp>
        <p:nvSpPr>
          <p:cNvPr id="4" name="Slide Number Placeholder 3"/>
          <p:cNvSpPr>
            <a:spLocks noGrp="1"/>
          </p:cNvSpPr>
          <p:nvPr>
            <p:ph type="sldNum" sz="quarter" idx="10"/>
          </p:nvPr>
        </p:nvSpPr>
        <p:spPr/>
        <p:txBody>
          <a:bodyPr/>
          <a:lstStyle/>
          <a:p>
            <a:pPr>
              <a:defRPr/>
            </a:pPr>
            <a:fld id="{EF54A178-247A-4DF9-A322-6EA7AC634A72}" type="slidenum">
              <a:rPr lang="en-US" smtClean="0">
                <a:solidFill>
                  <a:srgbClr val="000000"/>
                </a:solidFill>
              </a:rPr>
              <a:pPr>
                <a:defRPr/>
              </a:pPr>
              <a:t>20</a:t>
            </a:fld>
            <a:endParaRPr lang="en-US" dirty="0">
              <a:solidFill>
                <a:srgbClr val="000000"/>
              </a:solidFill>
            </a:endParaRPr>
          </a:p>
        </p:txBody>
      </p:sp>
      <p:graphicFrame>
        <p:nvGraphicFramePr>
          <p:cNvPr id="8" name="Content Placeholder 4"/>
          <p:cNvGraphicFramePr>
            <a:graphicFrameLocks noGrp="1"/>
          </p:cNvGraphicFramePr>
          <p:nvPr>
            <p:ph idx="1"/>
            <p:extLst/>
          </p:nvPr>
        </p:nvGraphicFramePr>
        <p:xfrm>
          <a:off x="277894" y="1573328"/>
          <a:ext cx="8541248" cy="4406636"/>
        </p:xfrm>
        <a:graphic>
          <a:graphicData uri="http://schemas.openxmlformats.org/drawingml/2006/table">
            <a:tbl>
              <a:tblPr/>
              <a:tblGrid>
                <a:gridCol w="1366313"/>
                <a:gridCol w="1132883"/>
                <a:gridCol w="994016"/>
                <a:gridCol w="1422806"/>
                <a:gridCol w="2601980"/>
                <a:gridCol w="1023250"/>
              </a:tblGrid>
              <a:tr h="308926">
                <a:tc>
                  <a:txBody>
                    <a:bodyPr/>
                    <a:lstStyle/>
                    <a:p>
                      <a:pPr algn="ctr" fontAlgn="ctr"/>
                      <a:endParaRPr lang="en-US" sz="2000" b="1" i="0" u="none" strike="noStrike" baseline="0" dirty="0">
                        <a:solidFill>
                          <a:srgbClr val="FFFFFF"/>
                        </a:solidFill>
                        <a:latin typeface="Arial"/>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5">
                  <a:txBody>
                    <a:bodyPr/>
                    <a:lstStyle/>
                    <a:p>
                      <a:pPr algn="l" fontAlgn="ctr"/>
                      <a:r>
                        <a:rPr lang="en-US" sz="2000" b="1" i="0" u="none" strike="noStrike" baseline="0" dirty="0" smtClean="0">
                          <a:solidFill>
                            <a:srgbClr val="FFFFFF"/>
                          </a:solidFill>
                          <a:latin typeface="Arial"/>
                        </a:rPr>
                        <a:t>                         A/E </a:t>
                      </a:r>
                      <a:r>
                        <a:rPr lang="en-US" sz="2000" b="1" i="0" u="none" strike="noStrike" baseline="0" dirty="0">
                          <a:solidFill>
                            <a:srgbClr val="FFFFFF"/>
                          </a:solidFill>
                          <a:latin typeface="Arial"/>
                        </a:rPr>
                        <a:t>CONTRACTS</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537835">
                <a:tc>
                  <a:txBody>
                    <a:bodyPr/>
                    <a:lstStyle/>
                    <a:p>
                      <a:pPr algn="ctr" fontAlgn="ctr"/>
                      <a:r>
                        <a:rPr lang="en-US" sz="1000" b="1" i="0" u="none" strike="noStrike" baseline="0" dirty="0" smtClean="0">
                          <a:latin typeface="Arial"/>
                        </a:rPr>
                        <a:t>PROPONENT ORGANIZATION</a:t>
                      </a:r>
                      <a:endParaRPr lang="en-US" sz="1000" b="1"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baseline="0" dirty="0" smtClean="0">
                          <a:latin typeface="Arial"/>
                        </a:rPr>
                        <a:t>CONTRACT</a:t>
                      </a:r>
                      <a:endParaRPr lang="en-US" sz="1000" b="1"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baseline="0" dirty="0" smtClean="0">
                          <a:solidFill>
                            <a:srgbClr val="000000"/>
                          </a:solidFill>
                          <a:latin typeface="+mn-lt"/>
                          <a:cs typeface="Times New Roman" pitchFamily="18" charset="0"/>
                        </a:rPr>
                        <a:t>CONTRACT CAPACITY</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baseline="0" dirty="0">
                          <a:latin typeface="Arial"/>
                        </a:rPr>
                        <a:t>BUSINESS STANDARD</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baseline="0" dirty="0" smtClean="0">
                          <a:latin typeface="Arial"/>
                        </a:rPr>
                        <a:t>SCOPE</a:t>
                      </a:r>
                      <a:endParaRPr lang="en-US" sz="1000" b="1"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baseline="0" dirty="0" smtClean="0">
                          <a:latin typeface="Arial"/>
                        </a:rPr>
                        <a:t>ADVERTISE</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088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rPr>
                        <a:t>Engineering Division</a:t>
                      </a:r>
                    </a:p>
                    <a:p>
                      <a:pPr algn="ctr" fontAlgn="b"/>
                      <a:endParaRPr lang="en-US" sz="1200" b="0" i="0" u="none" strike="noStrike" baseline="0" dirty="0" smtClean="0">
                        <a:solidFill>
                          <a:schemeClr val="tx1"/>
                        </a:solidFill>
                        <a:latin typeface="Arial"/>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j-lt"/>
                          <a:ea typeface="+mn-ea"/>
                          <a:cs typeface="+mn-cs"/>
                        </a:rPr>
                        <a:t> General Design </a:t>
                      </a:r>
                    </a:p>
                    <a:p>
                      <a:pPr marL="0" algn="ctr" defTabSz="914400" rtl="0" eaLnBrk="1" fontAlgn="b" latinLnBrk="0" hangingPunct="1"/>
                      <a:r>
                        <a:rPr lang="en-US" sz="1200" b="0" i="0" u="none" strike="noStrike" kern="1200" baseline="0" dirty="0" smtClean="0">
                          <a:solidFill>
                            <a:schemeClr val="tx1"/>
                          </a:solidFill>
                          <a:latin typeface="+mj-lt"/>
                          <a:ea typeface="+mn-ea"/>
                          <a:cs typeface="+mn-cs"/>
                        </a:rPr>
                        <a:t>(MILCON)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j-lt"/>
                          <a:ea typeface="+mn-ea"/>
                          <a:cs typeface="+mn-cs"/>
                        </a:rPr>
                        <a:t>3 @ $20M</a:t>
                      </a:r>
                    </a:p>
                    <a:p>
                      <a:pPr marL="0" algn="ctr" defTabSz="914400" rtl="0" eaLnBrk="1" fontAlgn="b" latinLnBrk="0" hangingPunct="1"/>
                      <a:endParaRPr lang="en-US" sz="1200" b="0" i="0" u="none" strike="noStrike" kern="1200" baseline="0" dirty="0">
                        <a:solidFill>
                          <a:schemeClr val="tx1"/>
                        </a:solidFill>
                        <a:latin typeface="+mj-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j-lt"/>
                        </a:rPr>
                        <a:t>UR</a:t>
                      </a:r>
                    </a:p>
                    <a:p>
                      <a:pPr algn="ctr" fontAlgn="b"/>
                      <a:endParaRPr lang="en-US" sz="1200" b="0" i="0" u="none" strike="noStrike" baseline="0" dirty="0">
                        <a:solidFill>
                          <a:schemeClr val="tx1"/>
                        </a:solidFill>
                        <a:latin typeface="+mj-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marR="0" indent="0" algn="l" defTabSz="914400" rtl="0" eaLnBrk="1" fontAlgn="b" latinLnBrk="0" hangingPunct="1">
                        <a:lnSpc>
                          <a:spcPct val="100000"/>
                        </a:lnSpc>
                        <a:spcBef>
                          <a:spcPts val="0"/>
                        </a:spcBef>
                        <a:spcAft>
                          <a:spcPts val="0"/>
                        </a:spcAft>
                        <a:buClrTx/>
                        <a:buSzTx/>
                        <a:buFontTx/>
                        <a:buNone/>
                        <a:tabLst/>
                        <a:defRPr/>
                      </a:pPr>
                      <a:r>
                        <a:rPr lang="en-US" sz="900" strike="noStrike" kern="1200" baseline="0" dirty="0" smtClean="0">
                          <a:solidFill>
                            <a:schemeClr val="tx1"/>
                          </a:solidFill>
                          <a:latin typeface="Arial" pitchFamily="34" charset="0"/>
                          <a:ea typeface="+mn-ea"/>
                          <a:cs typeface="Arial" pitchFamily="34" charset="0"/>
                        </a:rPr>
                        <a:t>Preparation of reports, studies, master planning, project planning, design criteria, preparation of drawings and specifications, commissioning, cost estimates, and other general A-E services for multi-disciplined projects. POP 5 years.</a:t>
                      </a:r>
                      <a:endParaRPr lang="en-US" sz="900" b="0" i="0" u="none" strike="noStrike" baseline="0" dirty="0">
                        <a:solidFill>
                          <a:schemeClr val="tx1"/>
                        </a:solidFill>
                        <a:latin typeface="Arial" pitchFamily="34" charset="0"/>
                        <a:cs typeface="Arial"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j-lt"/>
                          <a:ea typeface="+mn-ea"/>
                          <a:cs typeface="+mn-cs"/>
                        </a:rPr>
                        <a:t>3 in </a:t>
                      </a:r>
                      <a:r>
                        <a:rPr lang="en-US" sz="1200" strike="noStrike" kern="1200" baseline="0" dirty="0" smtClean="0">
                          <a:solidFill>
                            <a:schemeClr val="tx1"/>
                          </a:solidFill>
                          <a:latin typeface="+mn-lt"/>
                          <a:ea typeface="+mn-ea"/>
                          <a:cs typeface="+mn-cs"/>
                        </a:rPr>
                        <a:t>1st Qtr</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200" strike="noStrike" kern="1200" baseline="0" dirty="0" smtClean="0">
                          <a:solidFill>
                            <a:schemeClr val="tx1"/>
                          </a:solidFill>
                          <a:latin typeface="+mn-lt"/>
                          <a:ea typeface="+mn-ea"/>
                          <a:cs typeface="+mn-cs"/>
                        </a:rPr>
                        <a:t> FY20</a:t>
                      </a:r>
                      <a:endParaRPr lang="en-US" sz="1200" b="0" i="0" u="none" strike="noStrike" baseline="0" dirty="0">
                        <a:solidFill>
                          <a:schemeClr val="tx1"/>
                        </a:solidFill>
                        <a:latin typeface="+mj-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31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baseline="0" dirty="0" smtClean="0">
                        <a:solidFill>
                          <a:schemeClr val="tx1"/>
                        </a:solidFill>
                        <a:latin typeface="+mn-l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rPr>
                        <a:t>Engineering Division</a:t>
                      </a:r>
                    </a:p>
                    <a:p>
                      <a:pPr algn="ctr" fontAlgn="b"/>
                      <a:endParaRPr lang="en-US" sz="1200" b="0" i="0" u="none" strike="noStrike" baseline="0" dirty="0" smtClean="0">
                        <a:solidFill>
                          <a:schemeClr val="tx1"/>
                        </a:solidFill>
                        <a:latin typeface="Arial"/>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baseline="0" dirty="0" smtClean="0">
                          <a:solidFill>
                            <a:schemeClr val="tx1"/>
                          </a:solidFill>
                          <a:latin typeface="+mj-lt"/>
                          <a:ea typeface="+mn-ea"/>
                          <a:cs typeface="+mn-cs"/>
                        </a:rPr>
                        <a:t>General Design</a:t>
                      </a:r>
                    </a:p>
                    <a:p>
                      <a:pPr marL="0" algn="ctr" defTabSz="914400" rtl="0" eaLnBrk="1" fontAlgn="b" latinLnBrk="0" hangingPunct="1"/>
                      <a:r>
                        <a:rPr lang="en-US" sz="1200" b="0" i="0" u="none" strike="noStrike" kern="1200" baseline="0" dirty="0" smtClean="0">
                          <a:solidFill>
                            <a:schemeClr val="tx1"/>
                          </a:solidFill>
                          <a:latin typeface="+mj-lt"/>
                          <a:ea typeface="+mn-ea"/>
                          <a:cs typeface="+mn-cs"/>
                        </a:rPr>
                        <a:t>(CIVIL WORKS)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baseline="0" dirty="0" smtClean="0">
                          <a:solidFill>
                            <a:schemeClr val="tx1"/>
                          </a:solidFill>
                          <a:latin typeface="+mj-lt"/>
                          <a:ea typeface="+mn-ea"/>
                          <a:cs typeface="+mn-cs"/>
                        </a:rPr>
                        <a:t>2 @ $15M</a:t>
                      </a:r>
                      <a:endParaRPr lang="en-US" sz="1200" b="0" i="0" u="none" strike="noStrike" kern="1200" baseline="0" dirty="0">
                        <a:solidFill>
                          <a:schemeClr val="tx1"/>
                        </a:solidFill>
                        <a:latin typeface="+mj-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solidFill>
                            <a:schemeClr val="tx1"/>
                          </a:solidFill>
                          <a:latin typeface="+mj-lt"/>
                        </a:rPr>
                        <a:t>UR</a:t>
                      </a:r>
                      <a:endParaRPr lang="en-US" sz="1200" b="0" i="0" u="none" strike="noStrike" baseline="0" dirty="0">
                        <a:solidFill>
                          <a:schemeClr val="tx1"/>
                        </a:solidFill>
                        <a:latin typeface="+mj-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marR="0" indent="0" algn="l" defTabSz="914400" rtl="0" eaLnBrk="1" fontAlgn="b" latinLnBrk="0" hangingPunct="1">
                        <a:lnSpc>
                          <a:spcPct val="100000"/>
                        </a:lnSpc>
                        <a:spcBef>
                          <a:spcPts val="0"/>
                        </a:spcBef>
                        <a:spcAft>
                          <a:spcPts val="0"/>
                        </a:spcAft>
                        <a:buClrTx/>
                        <a:buSzTx/>
                        <a:buFontTx/>
                        <a:buNone/>
                        <a:tabLst/>
                        <a:defRPr/>
                      </a:pPr>
                      <a:r>
                        <a:rPr lang="en-US" sz="900" strike="noStrike" kern="1200" baseline="0" dirty="0" smtClean="0">
                          <a:solidFill>
                            <a:schemeClr val="tx1"/>
                          </a:solidFill>
                          <a:latin typeface="Arial" pitchFamily="34" charset="0"/>
                          <a:ea typeface="+mn-ea"/>
                          <a:cs typeface="Arial" pitchFamily="34" charset="0"/>
                        </a:rPr>
                        <a:t>Preparation of reports, studies, master planning, project planning, design criteria, preparation of drawings and specifications, commissioning, cost estimates, and other general A-E services for multi-disciplined projects. POP 5 years.</a:t>
                      </a:r>
                      <a:endParaRPr lang="en-US" sz="900" b="0" i="0" u="none" strike="noStrike" baseline="0" dirty="0">
                        <a:solidFill>
                          <a:schemeClr val="tx1"/>
                        </a:solidFill>
                        <a:latin typeface="Arial" pitchFamily="34" charset="0"/>
                        <a:cs typeface="Arial"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j-lt"/>
                        </a:rPr>
                        <a:t>1st Qtr FY19</a:t>
                      </a:r>
                    </a:p>
                    <a:p>
                      <a:pPr algn="ctr" fontAlgn="b"/>
                      <a:endParaRPr lang="en-US" sz="1200" b="0" i="0" u="none" strike="noStrike" baseline="0" dirty="0">
                        <a:solidFill>
                          <a:schemeClr val="tx1"/>
                        </a:solidFill>
                        <a:latin typeface="+mj-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2214">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rPr>
                        <a:t>Engineering Division</a:t>
                      </a:r>
                    </a:p>
                    <a:p>
                      <a:pPr algn="ctr" fontAlgn="b"/>
                      <a:endParaRPr lang="en-US" sz="1200" b="0" i="0" u="none" strike="noStrike" baseline="0" dirty="0" smtClean="0">
                        <a:solidFill>
                          <a:schemeClr val="tx1"/>
                        </a:solidFill>
                        <a:latin typeface="Arial"/>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algn="ctr" defTabSz="914400" rtl="0" eaLnBrk="1" fontAlgn="b" latinLnBrk="0" hangingPunct="1"/>
                      <a:r>
                        <a:rPr lang="en-US" sz="1200" b="0" i="0" u="none" strike="noStrike" kern="1200" baseline="0" dirty="0" smtClean="0">
                          <a:solidFill>
                            <a:schemeClr val="tx1"/>
                          </a:solidFill>
                          <a:latin typeface="+mj-lt"/>
                          <a:ea typeface="+mn-ea"/>
                          <a:cs typeface="+mn-cs"/>
                        </a:rPr>
                        <a:t>Construction </a:t>
                      </a:r>
                    </a:p>
                    <a:p>
                      <a:pPr marL="0" algn="ctr" defTabSz="914400" rtl="0" eaLnBrk="1" fontAlgn="b" latinLnBrk="0" hangingPunct="1"/>
                      <a:r>
                        <a:rPr lang="en-US" sz="1200" b="0" i="0" u="none" strike="noStrike" kern="1200" baseline="0" dirty="0" smtClean="0">
                          <a:solidFill>
                            <a:schemeClr val="tx1"/>
                          </a:solidFill>
                          <a:latin typeface="+mj-lt"/>
                          <a:ea typeface="+mn-ea"/>
                          <a:cs typeface="+mn-cs"/>
                        </a:rPr>
                        <a:t>Management </a:t>
                      </a:r>
                    </a:p>
                    <a:p>
                      <a:pPr marL="0" algn="ctr" defTabSz="914400" rtl="0" eaLnBrk="1" fontAlgn="b" latinLnBrk="0" hangingPunct="1"/>
                      <a:r>
                        <a:rPr lang="en-US" sz="1200" b="0" i="0" u="none" strike="noStrike" kern="1200" baseline="0" dirty="0" smtClean="0">
                          <a:solidFill>
                            <a:schemeClr val="tx1"/>
                          </a:solidFill>
                          <a:latin typeface="+mj-lt"/>
                          <a:ea typeface="+mn-ea"/>
                          <a:cs typeface="+mn-cs"/>
                        </a:rPr>
                        <a:t>Services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baseline="0" dirty="0" smtClean="0">
                          <a:solidFill>
                            <a:schemeClr val="tx1"/>
                          </a:solidFill>
                          <a:latin typeface="+mj-lt"/>
                          <a:ea typeface="+mn-ea"/>
                          <a:cs typeface="+mn-cs"/>
                        </a:rPr>
                        <a:t>2 @ $15M</a:t>
                      </a:r>
                      <a:endParaRPr lang="en-US" sz="1200" b="0" i="0" u="none" strike="noStrike" kern="1200" baseline="0" dirty="0">
                        <a:solidFill>
                          <a:schemeClr val="tx1"/>
                        </a:solidFill>
                        <a:latin typeface="+mj-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solidFill>
                            <a:schemeClr val="tx1"/>
                          </a:solidFill>
                          <a:latin typeface="+mj-lt"/>
                        </a:rPr>
                        <a:t>UR</a:t>
                      </a:r>
                      <a:endParaRPr lang="en-US" sz="1200" b="0" i="0" u="none" strike="noStrike" baseline="0" dirty="0">
                        <a:solidFill>
                          <a:schemeClr val="tx1"/>
                        </a:solidFill>
                        <a:latin typeface="+mj-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91440" lvl="0" algn="l"/>
                      <a:r>
                        <a:rPr lang="en-US" sz="900" b="0" i="0" u="none" strike="noStrike" kern="1200" baseline="0" dirty="0" smtClean="0">
                          <a:solidFill>
                            <a:schemeClr val="tx1"/>
                          </a:solidFill>
                          <a:latin typeface="+mn-lt"/>
                          <a:ea typeface="+mn-ea"/>
                          <a:cs typeface="+mn-cs"/>
                        </a:rPr>
                        <a:t>Furnish the required personnel, equipment, instruments, and transportation, as necessary to accomplish the required services and furnish to the Government reports and other data together with supporting material developed during the period of service, 5 years. </a:t>
                      </a:r>
                      <a:endParaRPr lang="en-US" sz="900" b="0" i="0" u="none" strike="noStrike" baseline="0" dirty="0">
                        <a:solidFill>
                          <a:schemeClr val="tx1"/>
                        </a:solidFill>
                        <a:latin typeface="Arial" pitchFamily="34" charset="0"/>
                        <a:cs typeface="Arial"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200" b="0" i="0" u="none" strike="noStrike" baseline="0" dirty="0" smtClean="0">
                          <a:solidFill>
                            <a:schemeClr val="tx1"/>
                          </a:solidFill>
                          <a:latin typeface="+mj-lt"/>
                        </a:rPr>
                        <a:t>1st Qtr FY20</a:t>
                      </a:r>
                      <a:endParaRPr lang="en-US" sz="1200" b="0" i="0" u="none" strike="noStrike" baseline="0" dirty="0">
                        <a:solidFill>
                          <a:schemeClr val="tx1"/>
                        </a:solidFill>
                        <a:latin typeface="+mj-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966">
                <a:tc vMerge="1">
                  <a:txBody>
                    <a:bodyPr/>
                    <a:lstStyle/>
                    <a:p>
                      <a:endParaRPr lang="en-US"/>
                    </a:p>
                  </a:txBody>
                  <a:tcPr/>
                </a:tc>
                <a:tc vMerge="1">
                  <a:txBody>
                    <a:bodyPr/>
                    <a:lstStyle/>
                    <a:p>
                      <a:endParaRPr lang="en-US"/>
                    </a:p>
                  </a:txBody>
                  <a:tcPr/>
                </a:tc>
                <a:tc>
                  <a:txBody>
                    <a:bodyPr/>
                    <a:lstStyle/>
                    <a:p>
                      <a:pPr marL="0" algn="ctr" defTabSz="914400" rtl="0" eaLnBrk="1" fontAlgn="b" latinLnBrk="0" hangingPunct="1"/>
                      <a:r>
                        <a:rPr lang="en-US" sz="1200" b="0" i="0" u="none" strike="noStrike" kern="1200" baseline="0" dirty="0" smtClean="0">
                          <a:solidFill>
                            <a:schemeClr val="tx1"/>
                          </a:solidFill>
                          <a:latin typeface="+mj-lt"/>
                          <a:ea typeface="+mn-ea"/>
                          <a:cs typeface="+mn-cs"/>
                        </a:rPr>
                        <a:t>2 @   $8M</a:t>
                      </a:r>
                      <a:endParaRPr lang="en-US" sz="1200" b="0" i="0" u="none" strike="noStrike" kern="1200" baseline="0" dirty="0">
                        <a:solidFill>
                          <a:schemeClr val="tx1"/>
                        </a:solidFill>
                        <a:latin typeface="+mj-lt"/>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solidFill>
                            <a:schemeClr val="tx1"/>
                          </a:solidFill>
                          <a:latin typeface="+mj-lt"/>
                        </a:rPr>
                        <a:t>SB</a:t>
                      </a:r>
                      <a:endParaRPr lang="en-US" sz="1200" b="0" i="0" u="none" strike="noStrike" baseline="0" dirty="0">
                        <a:solidFill>
                          <a:schemeClr val="tx1"/>
                        </a:solidFill>
                        <a:latin typeface="+mj-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
        <p:nvSpPr>
          <p:cNvPr id="6" name="Rectangle 5"/>
          <p:cNvSpPr/>
          <p:nvPr/>
        </p:nvSpPr>
        <p:spPr>
          <a:xfrm>
            <a:off x="189014" y="6062974"/>
            <a:ext cx="8719009" cy="338554"/>
          </a:xfrm>
          <a:prstGeom prst="rect">
            <a:avLst/>
          </a:prstGeom>
        </p:spPr>
        <p:txBody>
          <a:bodyPr wrap="square">
            <a:spAutoFit/>
          </a:bodyPr>
          <a:lstStyle/>
          <a:p>
            <a:pPr>
              <a:lnSpc>
                <a:spcPct val="80000"/>
              </a:lnSpc>
            </a:pPr>
            <a:r>
              <a:rPr lang="en-US" sz="1000" dirty="0">
                <a:solidFill>
                  <a:srgbClr val="000000"/>
                </a:solidFill>
              </a:rPr>
              <a:t>Anthony Cady, Chief, Military Programs &amp; Project Management Branch</a:t>
            </a:r>
          </a:p>
          <a:p>
            <a:pPr>
              <a:lnSpc>
                <a:spcPct val="80000"/>
              </a:lnSpc>
            </a:pPr>
            <a:r>
              <a:rPr lang="en-US" sz="1000" dirty="0">
                <a:solidFill>
                  <a:srgbClr val="000000"/>
                </a:solidFill>
                <a:hlinkClick r:id="rId3"/>
              </a:rPr>
              <a:t>anthony.e.cady@usace.army.mil</a:t>
            </a:r>
            <a:r>
              <a:rPr lang="en-US" sz="1000" dirty="0">
                <a:solidFill>
                  <a:srgbClr val="000000"/>
                </a:solidFill>
              </a:rPr>
              <a:t> (912) 652-5642</a:t>
            </a:r>
          </a:p>
        </p:txBody>
      </p:sp>
    </p:spTree>
    <p:extLst>
      <p:ext uri="{BB962C8B-B14F-4D97-AF65-F5344CB8AC3E}">
        <p14:creationId xmlns:p14="http://schemas.microsoft.com/office/powerpoint/2010/main" val="461733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2"/>
            <a:ext cx="8229600" cy="4419600"/>
          </a:xfrm>
        </p:spPr>
        <p:txBody>
          <a:bodyPr/>
          <a:lstStyle/>
          <a:p>
            <a:pPr>
              <a:buNone/>
            </a:pPr>
            <a:endParaRPr lang="en-US" sz="1800" dirty="0" smtClean="0"/>
          </a:p>
          <a:p>
            <a:pPr>
              <a:buNone/>
            </a:pPr>
            <a:endParaRPr lang="en-US" sz="1800" dirty="0"/>
          </a:p>
        </p:txBody>
      </p:sp>
      <p:sp>
        <p:nvSpPr>
          <p:cNvPr id="5" name="Slide Number Placeholder 4"/>
          <p:cNvSpPr>
            <a:spLocks noGrp="1"/>
          </p:cNvSpPr>
          <p:nvPr>
            <p:ph type="sldNum" sz="quarter" idx="10"/>
          </p:nvPr>
        </p:nvSpPr>
        <p:spPr>
          <a:xfrm>
            <a:off x="6841958" y="6513765"/>
            <a:ext cx="2133600" cy="476250"/>
          </a:xfrm>
        </p:spPr>
        <p:txBody>
          <a:bodyPr/>
          <a:lstStyle/>
          <a:p>
            <a:pPr>
              <a:defRPr/>
            </a:pPr>
            <a:fld id="{EF54A178-247A-4DF9-A322-6EA7AC634A72}" type="slidenum">
              <a:rPr lang="en-US" smtClean="0">
                <a:solidFill>
                  <a:srgbClr val="000000"/>
                </a:solidFill>
              </a:rPr>
              <a:pPr>
                <a:defRPr/>
              </a:pPr>
              <a:t>21</a:t>
            </a:fld>
            <a:endParaRPr lang="en-US" dirty="0">
              <a:solidFill>
                <a:srgbClr val="000000"/>
              </a:solidFill>
            </a:endParaRPr>
          </a:p>
        </p:txBody>
      </p:sp>
      <p:graphicFrame>
        <p:nvGraphicFramePr>
          <p:cNvPr id="6" name="Table 5"/>
          <p:cNvGraphicFramePr>
            <a:graphicFrameLocks noGrp="1"/>
          </p:cNvGraphicFramePr>
          <p:nvPr>
            <p:extLst/>
          </p:nvPr>
        </p:nvGraphicFramePr>
        <p:xfrm>
          <a:off x="180976" y="1636449"/>
          <a:ext cx="8731826" cy="3634637"/>
        </p:xfrm>
        <a:graphic>
          <a:graphicData uri="http://schemas.openxmlformats.org/drawingml/2006/table">
            <a:tbl>
              <a:tblPr/>
              <a:tblGrid>
                <a:gridCol w="1600198"/>
                <a:gridCol w="1219200"/>
                <a:gridCol w="1066800"/>
                <a:gridCol w="838200"/>
                <a:gridCol w="2750128"/>
                <a:gridCol w="1257300"/>
              </a:tblGrid>
              <a:tr h="284551">
                <a:tc>
                  <a:txBody>
                    <a:bodyPr/>
                    <a:lstStyle/>
                    <a:p>
                      <a:pPr algn="just" fontAlgn="ctr"/>
                      <a:r>
                        <a:rPr lang="en-US" sz="2000" b="1" i="0" u="none" strike="noStrike" baseline="0" dirty="0" smtClean="0">
                          <a:solidFill>
                            <a:srgbClr val="FFFFFF"/>
                          </a:solidFill>
                          <a:latin typeface="Arial"/>
                        </a:rPr>
                        <a:t>                          </a:t>
                      </a:r>
                      <a:endParaRPr lang="en-US" sz="2000" b="1" i="0" u="none" strike="noStrike" baseline="0" dirty="0">
                        <a:solidFill>
                          <a:srgbClr val="FFFFFF"/>
                        </a:solidFill>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5">
                  <a:txBody>
                    <a:bodyPr/>
                    <a:lstStyle/>
                    <a:p>
                      <a:pPr algn="l" fontAlgn="ctr"/>
                      <a:r>
                        <a:rPr lang="en-US" sz="2000" b="1" i="0" u="none" strike="noStrike" baseline="0" dirty="0" smtClean="0">
                          <a:solidFill>
                            <a:srgbClr val="FFFFFF"/>
                          </a:solidFill>
                          <a:latin typeface="Arial"/>
                        </a:rPr>
                        <a:t>               MILITARY PROGRAMS</a:t>
                      </a:r>
                      <a:endParaRPr lang="en-US" sz="2000" b="1" i="0" u="none" strike="noStrike" baseline="0" dirty="0">
                        <a:solidFill>
                          <a:srgbClr val="FFFFFF"/>
                        </a:solidFill>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8613">
                <a:tc>
                  <a:txBody>
                    <a:bodyPr/>
                    <a:lstStyle/>
                    <a:p>
                      <a:pPr algn="ctr" fontAlgn="ctr"/>
                      <a:r>
                        <a:rPr lang="en-US" sz="1200" b="1" i="0" u="none" strike="noStrike" baseline="0" dirty="0" smtClean="0">
                          <a:latin typeface="Arial"/>
                        </a:rPr>
                        <a:t>PROPONENT ORGANIZATION</a:t>
                      </a:r>
                      <a:endParaRPr lang="en-US" sz="1200" b="1"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latin typeface="Arial"/>
                        </a:rPr>
                        <a:t>CONTRACT</a:t>
                      </a:r>
                      <a:endParaRPr lang="en-US" sz="1200" b="1"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solidFill>
                            <a:srgbClr val="000000"/>
                          </a:solidFill>
                          <a:latin typeface="+mn-lt"/>
                          <a:cs typeface="Times New Roman" pitchFamily="18" charset="0"/>
                        </a:rPr>
                        <a:t>CONTRACT CAPACITY</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latin typeface="Arial"/>
                        </a:rPr>
                        <a:t>BUSINESS </a:t>
                      </a:r>
                      <a:r>
                        <a:rPr lang="en-US" sz="1200" b="1" i="0" u="none" strike="noStrike" baseline="0" dirty="0" smtClean="0">
                          <a:latin typeface="Arial"/>
                        </a:rPr>
                        <a:t>SIZE</a:t>
                      </a:r>
                      <a:endParaRPr lang="en-US" sz="1200" b="1"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latin typeface="Arial"/>
                        </a:rPr>
                        <a:t>SCOPE</a:t>
                      </a:r>
                      <a:endParaRPr lang="en-US" sz="1200" b="1"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latin typeface="Arial"/>
                        </a:rPr>
                        <a:t>ADVERTISE</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435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a:ea typeface="+mn-ea"/>
                          <a:cs typeface="+mn-cs"/>
                        </a:rPr>
                        <a:t>Military Programs</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Arial"/>
                        </a:rPr>
                        <a:t>NC MATOC</a:t>
                      </a:r>
                      <a:endParaRPr lang="en-US" sz="1200" b="0"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Arial"/>
                        </a:rPr>
                        <a:t>$75M</a:t>
                      </a:r>
                      <a:endParaRPr lang="en-US" sz="1200" b="0"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Arial"/>
                        </a:rPr>
                        <a:t>SB</a:t>
                      </a:r>
                      <a:endParaRPr lang="en-US" sz="1200" b="0"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mn-lt"/>
                        </a:rPr>
                        <a:t>Design/Build General Construction</a:t>
                      </a:r>
                    </a:p>
                    <a:p>
                      <a:pPr algn="ctr" fontAlgn="b"/>
                      <a:r>
                        <a:rPr lang="en-US" sz="1200" b="0" i="0" u="none" strike="noStrike" baseline="0" dirty="0" smtClean="0">
                          <a:latin typeface="+mn-lt"/>
                        </a:rPr>
                        <a:t>NAICS Code: 236220</a:t>
                      </a:r>
                    </a:p>
                    <a:p>
                      <a:pPr algn="ctr" fontAlgn="b"/>
                      <a:r>
                        <a:rPr lang="en-US" sz="1200" b="0" i="0" u="none" strike="noStrike" baseline="0" dirty="0" smtClean="0">
                          <a:latin typeface="+mn-lt"/>
                        </a:rPr>
                        <a:t>POP 5 Years</a:t>
                      </a:r>
                    </a:p>
                    <a:p>
                      <a:pPr algn="ctr" fontAlgn="b"/>
                      <a:r>
                        <a:rPr lang="en-US" sz="1200" b="0" i="0" u="none" strike="noStrike" baseline="0" dirty="0" smtClean="0">
                          <a:latin typeface="+mn-lt"/>
                        </a:rPr>
                        <a:t>Area of Coverage SAS AOR</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solidFill>
                            <a:schemeClr val="tx1"/>
                          </a:solidFill>
                          <a:latin typeface="+mn-lt"/>
                        </a:rPr>
                        <a:t>Phase 1 Under Evaluation</a:t>
                      </a:r>
                    </a:p>
                    <a:p>
                      <a:pPr algn="ctr" fontAlgn="b"/>
                      <a:r>
                        <a:rPr lang="en-US" sz="1200" b="0" i="0" u="none" strike="noStrike" baseline="0" dirty="0" smtClean="0">
                          <a:solidFill>
                            <a:schemeClr val="tx1"/>
                          </a:solidFill>
                          <a:latin typeface="+mn-lt"/>
                        </a:rPr>
                        <a:t>Advertise Phase 2 2</a:t>
                      </a:r>
                      <a:r>
                        <a:rPr lang="en-US" sz="1200" b="0" i="0" u="none" strike="noStrike" baseline="30000" dirty="0" smtClean="0">
                          <a:solidFill>
                            <a:schemeClr val="tx1"/>
                          </a:solidFill>
                          <a:latin typeface="+mn-lt"/>
                        </a:rPr>
                        <a:t>nd</a:t>
                      </a:r>
                      <a:r>
                        <a:rPr lang="en-US" sz="1200" b="0" i="0" u="none" strike="noStrike" baseline="0" dirty="0" smtClean="0">
                          <a:solidFill>
                            <a:schemeClr val="tx1"/>
                          </a:solidFill>
                          <a:latin typeface="+mn-lt"/>
                        </a:rPr>
                        <a:t> Qtr 2018</a:t>
                      </a:r>
                      <a:endParaRPr lang="en-US" sz="1200" b="0" i="0" u="none" strike="noStrike" baseline="0" dirty="0">
                        <a:solidFill>
                          <a:schemeClr val="tx1"/>
                        </a:solidFill>
                        <a:latin typeface="+mn-lt"/>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52500">
                <a:tc>
                  <a:txBody>
                    <a:bodyPr/>
                    <a:lstStyle/>
                    <a:p>
                      <a:pPr marL="0" algn="ctr" defTabSz="914400" rtl="0" eaLnBrk="1" fontAlgn="b" latinLnBrk="0" hangingPunct="1"/>
                      <a:r>
                        <a:rPr lang="en-US" sz="1200" b="0" i="0" u="none" strike="noStrike" kern="1200" baseline="0" smtClean="0">
                          <a:solidFill>
                            <a:schemeClr val="tx1"/>
                          </a:solidFill>
                          <a:latin typeface="Arial"/>
                          <a:ea typeface="+mn-ea"/>
                          <a:cs typeface="+mn-cs"/>
                        </a:rPr>
                        <a:t>Military Programs</a:t>
                      </a:r>
                      <a:endParaRPr lang="en-US" sz="1200" b="0" i="0" u="none" strike="noStrike" kern="1200" baseline="0" dirty="0">
                        <a:solidFill>
                          <a:schemeClr val="tx1"/>
                        </a:solidFill>
                        <a:latin typeface="Arial"/>
                        <a:ea typeface="+mn-ea"/>
                        <a:cs typeface="+mn-cs"/>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Arial"/>
                        </a:rPr>
                        <a:t>GA/SC MATOC</a:t>
                      </a:r>
                      <a:endParaRPr lang="en-US" sz="1200" b="0"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Arial"/>
                        </a:rPr>
                        <a:t>$249M</a:t>
                      </a:r>
                      <a:endParaRPr lang="en-US" sz="1200" b="0"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Arial"/>
                        </a:rPr>
                        <a:t>UR</a:t>
                      </a:r>
                      <a:endParaRPr lang="en-US" sz="1200" b="0"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mn-lt"/>
                        </a:rPr>
                        <a:t>Design/Build General Construction</a:t>
                      </a:r>
                    </a:p>
                    <a:p>
                      <a:pPr algn="ctr" fontAlgn="b"/>
                      <a:r>
                        <a:rPr lang="en-US" sz="1200" b="0" i="0" u="none" strike="noStrike" baseline="0" dirty="0" smtClean="0">
                          <a:latin typeface="+mn-lt"/>
                        </a:rPr>
                        <a:t>NAICS Code: 236220</a:t>
                      </a:r>
                    </a:p>
                    <a:p>
                      <a:pPr algn="ctr" fontAlgn="b"/>
                      <a:r>
                        <a:rPr lang="en-US" sz="1200" b="0" i="0" u="none" strike="noStrike" baseline="0" dirty="0" smtClean="0">
                          <a:latin typeface="+mn-lt"/>
                        </a:rPr>
                        <a:t>POP 5 Years</a:t>
                      </a:r>
                    </a:p>
                    <a:p>
                      <a:pPr algn="ctr" fontAlgn="b"/>
                      <a:r>
                        <a:rPr lang="en-US" sz="1200" b="0" i="0" u="none" strike="noStrike" baseline="0" dirty="0" smtClean="0">
                          <a:latin typeface="+mn-lt"/>
                        </a:rPr>
                        <a:t>Area of Coverage SAS AOR</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solidFill>
                            <a:schemeClr val="tx1"/>
                          </a:solidFill>
                          <a:latin typeface="+mn-lt"/>
                        </a:rPr>
                        <a:t>Phase 2 Advertised </a:t>
                      </a:r>
                    </a:p>
                    <a:p>
                      <a:pPr algn="ctr" fontAlgn="b"/>
                      <a:r>
                        <a:rPr lang="en-US" sz="1200" b="0" i="0" u="none" strike="noStrike" baseline="0" dirty="0" smtClean="0">
                          <a:solidFill>
                            <a:schemeClr val="tx1"/>
                          </a:solidFill>
                          <a:latin typeface="+mn-lt"/>
                        </a:rPr>
                        <a:t>11 Dec 2018</a:t>
                      </a:r>
                      <a:endParaRPr lang="en-US" sz="1200" b="0" i="0" u="none" strike="noStrike" baseline="0" dirty="0">
                        <a:solidFill>
                          <a:schemeClr val="tx1"/>
                        </a:solidFill>
                        <a:latin typeface="+mn-lt"/>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958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kern="1200" baseline="0" smtClean="0">
                        <a:solidFill>
                          <a:schemeClr val="tx1"/>
                        </a:solidFill>
                        <a:latin typeface="Arial"/>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smtClean="0">
                          <a:solidFill>
                            <a:schemeClr val="tx1"/>
                          </a:solidFill>
                          <a:latin typeface="Arial"/>
                          <a:ea typeface="+mn-ea"/>
                          <a:cs typeface="+mn-cs"/>
                        </a:rPr>
                        <a:t>Military Programs</a:t>
                      </a:r>
                    </a:p>
                    <a:p>
                      <a:pPr marL="0" algn="ctr" defTabSz="914400" rtl="0" eaLnBrk="1" fontAlgn="b" latinLnBrk="0" hangingPunct="1"/>
                      <a:endParaRPr lang="en-US" sz="1200" b="0" i="0" u="none" strike="noStrike" kern="1200" baseline="0" dirty="0">
                        <a:solidFill>
                          <a:schemeClr val="tx1"/>
                        </a:solidFill>
                        <a:latin typeface="Arial"/>
                        <a:ea typeface="+mn-ea"/>
                        <a:cs typeface="+mn-cs"/>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Arial"/>
                        </a:rPr>
                        <a:t>East Georgia </a:t>
                      </a:r>
                      <a:r>
                        <a:rPr lang="en-US" sz="1200" b="0" i="0" u="none" strike="noStrike" baseline="0" dirty="0">
                          <a:latin typeface="Arial"/>
                        </a:rPr>
                        <a:t>SATOC</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Arial"/>
                        </a:rPr>
                        <a:t>$45M</a:t>
                      </a:r>
                      <a:endParaRPr lang="en-US" sz="1200" b="0"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a:latin typeface="Arial"/>
                        </a:rPr>
                        <a:t>SB</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mn-lt"/>
                        </a:rPr>
                        <a:t>Design/Build General Construction</a:t>
                      </a:r>
                    </a:p>
                    <a:p>
                      <a:pPr algn="ctr" fontAlgn="b"/>
                      <a:r>
                        <a:rPr lang="en-US" sz="1200" b="0" i="0" u="none" strike="noStrike" baseline="0" dirty="0" smtClean="0">
                          <a:latin typeface="+mn-lt"/>
                        </a:rPr>
                        <a:t>NAICS Code: 236220</a:t>
                      </a:r>
                    </a:p>
                    <a:p>
                      <a:pPr algn="ctr" fontAlgn="b"/>
                      <a:r>
                        <a:rPr lang="en-US" sz="1200" b="0" i="0" u="none" strike="noStrike" baseline="0" dirty="0" smtClean="0">
                          <a:latin typeface="+mn-lt"/>
                        </a:rPr>
                        <a:t>POP 5 Years</a:t>
                      </a:r>
                    </a:p>
                    <a:p>
                      <a:pPr algn="ctr" fontAlgn="b"/>
                      <a:r>
                        <a:rPr lang="en-US" sz="1200" b="0" i="0" u="none" strike="noStrike" baseline="0" dirty="0" smtClean="0">
                          <a:latin typeface="+mn-lt"/>
                        </a:rPr>
                        <a:t>Area of Coverage SAD </a:t>
                      </a:r>
                      <a:endParaRPr lang="en-US" sz="1200" b="0" i="0" u="none" strike="noStrike" baseline="0" dirty="0">
                        <a:latin typeface="+mn-lt"/>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mn-lt"/>
                        </a:rPr>
                        <a:t>Phase 2 Advertised 16 Jan 2019</a:t>
                      </a:r>
                      <a:endParaRPr lang="en-US" sz="1200" b="0" i="0" u="none" strike="noStrike" baseline="0" dirty="0">
                        <a:latin typeface="+mn-lt"/>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189014" y="6062974"/>
            <a:ext cx="8719009" cy="338554"/>
          </a:xfrm>
          <a:prstGeom prst="rect">
            <a:avLst/>
          </a:prstGeom>
        </p:spPr>
        <p:txBody>
          <a:bodyPr wrap="square">
            <a:spAutoFit/>
          </a:bodyPr>
          <a:lstStyle/>
          <a:p>
            <a:pPr>
              <a:lnSpc>
                <a:spcPct val="80000"/>
              </a:lnSpc>
            </a:pPr>
            <a:r>
              <a:rPr lang="en-US" sz="1000" dirty="0">
                <a:solidFill>
                  <a:srgbClr val="000000"/>
                </a:solidFill>
              </a:rPr>
              <a:t>Anthony Cady, Chief, Military Programs &amp; Project Management Branch</a:t>
            </a:r>
          </a:p>
          <a:p>
            <a:pPr>
              <a:lnSpc>
                <a:spcPct val="80000"/>
              </a:lnSpc>
            </a:pPr>
            <a:r>
              <a:rPr lang="en-US" sz="1000" dirty="0">
                <a:solidFill>
                  <a:srgbClr val="000000"/>
                </a:solidFill>
                <a:hlinkClick r:id="rId3"/>
              </a:rPr>
              <a:t>anthony.e.cady@usace.army.mil</a:t>
            </a:r>
            <a:r>
              <a:rPr lang="en-US" sz="1000" dirty="0">
                <a:solidFill>
                  <a:srgbClr val="000000"/>
                </a:solidFill>
              </a:rPr>
              <a:t> (912) 652-5642</a:t>
            </a:r>
          </a:p>
        </p:txBody>
      </p:sp>
      <p:sp>
        <p:nvSpPr>
          <p:cNvPr id="8" name="Title 1"/>
          <p:cNvSpPr>
            <a:spLocks noGrp="1"/>
          </p:cNvSpPr>
          <p:nvPr>
            <p:ph type="title"/>
          </p:nvPr>
        </p:nvSpPr>
        <p:spPr>
          <a:xfrm>
            <a:off x="380011" y="359509"/>
            <a:ext cx="8229600" cy="457200"/>
          </a:xfrm>
        </p:spPr>
        <p:txBody>
          <a:bodyPr/>
          <a:lstStyle/>
          <a:p>
            <a:r>
              <a:rPr lang="en-US" sz="3400" b="1" dirty="0"/>
              <a:t>Savannah District</a:t>
            </a:r>
            <a:r>
              <a:rPr lang="en-US" sz="3200" b="1" dirty="0"/>
              <a:t> </a:t>
            </a:r>
            <a:r>
              <a:rPr lang="en-US" sz="3200" b="1" dirty="0" smtClean="0"/>
              <a:t/>
            </a:r>
            <a:br>
              <a:rPr lang="en-US" sz="3200" b="1" dirty="0" smtClean="0"/>
            </a:br>
            <a:r>
              <a:rPr lang="en-US" sz="3400" b="1" dirty="0" smtClean="0">
                <a:latin typeface="+mn-lt"/>
              </a:rPr>
              <a:t>Contract </a:t>
            </a:r>
            <a:r>
              <a:rPr lang="en-US" sz="3400" b="1" dirty="0" smtClean="0">
                <a:latin typeface="+mn-lt"/>
              </a:rPr>
              <a:t>Opportunities: IDIQ</a:t>
            </a:r>
            <a:endParaRPr lang="en-US" sz="3400" b="1" dirty="0">
              <a:latin typeface="+mn-lt"/>
            </a:endParaRPr>
          </a:p>
        </p:txBody>
      </p:sp>
    </p:spTree>
    <p:extLst>
      <p:ext uri="{BB962C8B-B14F-4D97-AF65-F5344CB8AC3E}">
        <p14:creationId xmlns:p14="http://schemas.microsoft.com/office/powerpoint/2010/main" val="4080950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2"/>
            <a:ext cx="8229600" cy="4419600"/>
          </a:xfrm>
        </p:spPr>
        <p:txBody>
          <a:bodyPr/>
          <a:lstStyle/>
          <a:p>
            <a:pPr>
              <a:buNone/>
            </a:pPr>
            <a:endParaRPr lang="en-US" sz="1800" dirty="0" smtClean="0"/>
          </a:p>
          <a:p>
            <a:pPr>
              <a:buNone/>
            </a:pPr>
            <a:endParaRPr lang="en-US" sz="1800" dirty="0"/>
          </a:p>
        </p:txBody>
      </p:sp>
      <p:sp>
        <p:nvSpPr>
          <p:cNvPr id="5" name="Slide Number Placeholder 4"/>
          <p:cNvSpPr>
            <a:spLocks noGrp="1"/>
          </p:cNvSpPr>
          <p:nvPr>
            <p:ph type="sldNum" sz="quarter" idx="10"/>
          </p:nvPr>
        </p:nvSpPr>
        <p:spPr>
          <a:xfrm>
            <a:off x="6841958" y="6513765"/>
            <a:ext cx="2133600" cy="476250"/>
          </a:xfrm>
        </p:spPr>
        <p:txBody>
          <a:bodyPr/>
          <a:lstStyle/>
          <a:p>
            <a:pPr>
              <a:defRPr/>
            </a:pPr>
            <a:fld id="{EF54A178-247A-4DF9-A322-6EA7AC634A72}" type="slidenum">
              <a:rPr lang="en-US" smtClean="0">
                <a:solidFill>
                  <a:srgbClr val="000000"/>
                </a:solidFill>
              </a:rPr>
              <a:pPr>
                <a:defRPr/>
              </a:pPr>
              <a:t>22</a:t>
            </a:fld>
            <a:endParaRPr lang="en-US" dirty="0">
              <a:solidFill>
                <a:srgbClr val="000000"/>
              </a:solidFill>
            </a:endParaRPr>
          </a:p>
        </p:txBody>
      </p:sp>
      <p:graphicFrame>
        <p:nvGraphicFramePr>
          <p:cNvPr id="6" name="Table 5"/>
          <p:cNvGraphicFramePr>
            <a:graphicFrameLocks noGrp="1"/>
          </p:cNvGraphicFramePr>
          <p:nvPr>
            <p:extLst/>
          </p:nvPr>
        </p:nvGraphicFramePr>
        <p:xfrm>
          <a:off x="266701" y="1865049"/>
          <a:ext cx="8731826" cy="3321516"/>
        </p:xfrm>
        <a:graphic>
          <a:graphicData uri="http://schemas.openxmlformats.org/drawingml/2006/table">
            <a:tbl>
              <a:tblPr/>
              <a:tblGrid>
                <a:gridCol w="1600198"/>
                <a:gridCol w="1219200"/>
                <a:gridCol w="1066800"/>
                <a:gridCol w="838200"/>
                <a:gridCol w="2750128"/>
                <a:gridCol w="1257300"/>
              </a:tblGrid>
              <a:tr h="284551">
                <a:tc>
                  <a:txBody>
                    <a:bodyPr/>
                    <a:lstStyle/>
                    <a:p>
                      <a:pPr algn="just" fontAlgn="ctr"/>
                      <a:r>
                        <a:rPr lang="en-US" sz="2000" b="1" i="0" u="none" strike="noStrike" baseline="0" dirty="0" smtClean="0">
                          <a:solidFill>
                            <a:srgbClr val="FFFFFF"/>
                          </a:solidFill>
                          <a:latin typeface="Arial"/>
                        </a:rPr>
                        <a:t>                          </a:t>
                      </a:r>
                      <a:endParaRPr lang="en-US" sz="2000" b="1" i="0" u="none" strike="noStrike" baseline="0" dirty="0">
                        <a:solidFill>
                          <a:srgbClr val="FFFFFF"/>
                        </a:solidFill>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5">
                  <a:txBody>
                    <a:bodyPr/>
                    <a:lstStyle/>
                    <a:p>
                      <a:pPr algn="l" fontAlgn="ctr"/>
                      <a:r>
                        <a:rPr lang="en-US" sz="2000" b="1" i="0" u="none" strike="noStrike" baseline="0" dirty="0" smtClean="0">
                          <a:solidFill>
                            <a:srgbClr val="FFFFFF"/>
                          </a:solidFill>
                          <a:latin typeface="Arial"/>
                        </a:rPr>
                        <a:t>               MILITARY PROGRAMS</a:t>
                      </a:r>
                      <a:endParaRPr lang="en-US" sz="2000" b="1" i="0" u="none" strike="noStrike" baseline="0" dirty="0">
                        <a:solidFill>
                          <a:srgbClr val="FFFFFF"/>
                        </a:solidFill>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8613">
                <a:tc>
                  <a:txBody>
                    <a:bodyPr/>
                    <a:lstStyle/>
                    <a:p>
                      <a:pPr algn="ctr" fontAlgn="ctr"/>
                      <a:r>
                        <a:rPr lang="en-US" sz="1200" b="1" i="0" u="none" strike="noStrike" baseline="0" dirty="0" smtClean="0">
                          <a:latin typeface="Arial"/>
                        </a:rPr>
                        <a:t>PROPONENT ORGANIZATION</a:t>
                      </a:r>
                      <a:endParaRPr lang="en-US" sz="1200" b="1"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latin typeface="Arial"/>
                        </a:rPr>
                        <a:t>CONTRACT</a:t>
                      </a:r>
                      <a:endParaRPr lang="en-US" sz="1200" b="1"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solidFill>
                            <a:srgbClr val="000000"/>
                          </a:solidFill>
                          <a:latin typeface="+mn-lt"/>
                          <a:cs typeface="Times New Roman" pitchFamily="18" charset="0"/>
                        </a:rPr>
                        <a:t>CONTRACT CAPACITY</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latin typeface="Arial"/>
                        </a:rPr>
                        <a:t>BUSINESS </a:t>
                      </a:r>
                      <a:r>
                        <a:rPr lang="en-US" sz="1200" b="1" i="0" u="none" strike="noStrike" baseline="0" dirty="0" smtClean="0">
                          <a:latin typeface="Arial"/>
                        </a:rPr>
                        <a:t>SIZE</a:t>
                      </a:r>
                      <a:endParaRPr lang="en-US" sz="1200" b="1"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latin typeface="Arial"/>
                        </a:rPr>
                        <a:t>SCOPE</a:t>
                      </a:r>
                      <a:endParaRPr lang="en-US" sz="1200" b="1"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latin typeface="Arial"/>
                        </a:rPr>
                        <a:t>ADVERTISE</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777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a:ea typeface="+mn-ea"/>
                          <a:cs typeface="+mn-cs"/>
                        </a:rPr>
                        <a:t>Military Programs</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Arial"/>
                        </a:rPr>
                        <a:t>Benning SATOC</a:t>
                      </a:r>
                      <a:endParaRPr lang="en-US" sz="1200" b="0"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Arial"/>
                        </a:rPr>
                        <a:t>$95M</a:t>
                      </a:r>
                      <a:endParaRPr lang="en-US" sz="1200" b="0"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Arial"/>
                        </a:rPr>
                        <a:t>8(a)</a:t>
                      </a:r>
                      <a:endParaRPr lang="en-US" sz="1200" b="0"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mn-lt"/>
                        </a:rPr>
                        <a:t>Design/Build General Construction</a:t>
                      </a:r>
                    </a:p>
                    <a:p>
                      <a:pPr algn="ctr" fontAlgn="b"/>
                      <a:r>
                        <a:rPr lang="en-US" sz="1200" b="0" i="0" u="none" strike="noStrike" baseline="0" dirty="0" smtClean="0">
                          <a:latin typeface="+mn-lt"/>
                        </a:rPr>
                        <a:t>NAICS Code: 236220</a:t>
                      </a:r>
                    </a:p>
                    <a:p>
                      <a:pPr algn="ctr" fontAlgn="b"/>
                      <a:r>
                        <a:rPr lang="en-US" sz="1200" b="0" i="0" u="none" strike="noStrike" baseline="0" dirty="0" smtClean="0">
                          <a:latin typeface="+mn-lt"/>
                        </a:rPr>
                        <a:t>POP 5 Years</a:t>
                      </a:r>
                    </a:p>
                    <a:p>
                      <a:pPr algn="ctr" fontAlgn="b"/>
                      <a:r>
                        <a:rPr lang="en-US" sz="1200" b="0" i="0" u="none" strike="noStrike" baseline="0" dirty="0" smtClean="0">
                          <a:latin typeface="+mn-lt"/>
                        </a:rPr>
                        <a:t>Area of Coverage SAD </a:t>
                      </a:r>
                      <a:endParaRPr lang="en-US" sz="1200" b="0" i="0" u="none" strike="noStrike" baseline="0" dirty="0">
                        <a:latin typeface="+mn-lt"/>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baseline="0" dirty="0" smtClean="0">
                        <a:latin typeface="+mn-lt"/>
                      </a:endParaRPr>
                    </a:p>
                    <a:p>
                      <a:pPr algn="ctr" fontAlgn="b"/>
                      <a:r>
                        <a:rPr lang="en-US" sz="1200" b="0" i="0" u="none" strike="noStrike" baseline="0" dirty="0" smtClean="0">
                          <a:latin typeface="+mn-lt"/>
                        </a:rPr>
                        <a:t>Phase 1</a:t>
                      </a:r>
                    </a:p>
                    <a:p>
                      <a:pPr algn="ctr" fontAlgn="b"/>
                      <a:r>
                        <a:rPr lang="en-US" sz="1200" b="0" i="0" u="none" strike="noStrike" baseline="0" dirty="0" smtClean="0">
                          <a:latin typeface="+mn-lt"/>
                        </a:rPr>
                        <a:t>2</a:t>
                      </a:r>
                      <a:r>
                        <a:rPr lang="en-US" sz="1200" b="0" i="0" u="none" strike="noStrike" baseline="30000" dirty="0" smtClean="0">
                          <a:latin typeface="+mn-lt"/>
                        </a:rPr>
                        <a:t>nd</a:t>
                      </a:r>
                      <a:r>
                        <a:rPr lang="en-US" sz="1200" b="0" i="0" u="none" strike="noStrike" baseline="0" dirty="0" smtClean="0">
                          <a:latin typeface="+mn-lt"/>
                        </a:rPr>
                        <a:t> Qtr FY19</a:t>
                      </a:r>
                      <a:endParaRPr lang="en-US" sz="1200" b="0" i="0" u="none" strike="noStrike" baseline="0" dirty="0">
                        <a:latin typeface="+mn-lt"/>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777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a:ea typeface="+mn-ea"/>
                          <a:cs typeface="+mn-cs"/>
                        </a:rPr>
                        <a:t>Military Programs</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Arial"/>
                        </a:rPr>
                        <a:t>Benning SATOC</a:t>
                      </a:r>
                      <a:endParaRPr lang="en-US" sz="1200" b="0"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Arial"/>
                        </a:rPr>
                        <a:t>$49M</a:t>
                      </a:r>
                      <a:endParaRPr lang="en-US" sz="1200" b="0"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Arial"/>
                        </a:rPr>
                        <a:t>SDVOSB</a:t>
                      </a:r>
                      <a:endParaRPr lang="en-US" sz="1200" b="0"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mn-lt"/>
                        </a:rPr>
                        <a:t>Design/Build General Construction</a:t>
                      </a:r>
                    </a:p>
                    <a:p>
                      <a:pPr algn="ctr" fontAlgn="b"/>
                      <a:r>
                        <a:rPr lang="en-US" sz="1200" b="0" i="0" u="none" strike="noStrike" baseline="0" dirty="0" smtClean="0">
                          <a:latin typeface="+mn-lt"/>
                        </a:rPr>
                        <a:t>NAICS Code: 236220</a:t>
                      </a:r>
                    </a:p>
                    <a:p>
                      <a:pPr algn="ctr" fontAlgn="b"/>
                      <a:r>
                        <a:rPr lang="en-US" sz="1200" b="0" i="0" u="none" strike="noStrike" baseline="0" dirty="0" smtClean="0">
                          <a:latin typeface="+mn-lt"/>
                        </a:rPr>
                        <a:t>POP 5 Years</a:t>
                      </a:r>
                    </a:p>
                    <a:p>
                      <a:pPr algn="ctr" fontAlgn="b"/>
                      <a:r>
                        <a:rPr lang="en-US" sz="1200" b="0" i="0" u="none" strike="noStrike" baseline="0" dirty="0" smtClean="0">
                          <a:latin typeface="+mn-lt"/>
                        </a:rPr>
                        <a:t>Area of Coverage SAD </a:t>
                      </a:r>
                      <a:endParaRPr lang="en-US" sz="1200" b="0" i="0" u="none" strike="noStrike" baseline="0" dirty="0">
                        <a:latin typeface="+mn-lt"/>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baseline="0" dirty="0" smtClean="0">
                        <a:latin typeface="+mn-lt"/>
                      </a:endParaRPr>
                    </a:p>
                    <a:p>
                      <a:pPr algn="ctr" fontAlgn="b"/>
                      <a:r>
                        <a:rPr lang="en-US" sz="1200" b="0" i="0" u="none" strike="noStrike" baseline="0" dirty="0" smtClean="0">
                          <a:latin typeface="+mn-lt"/>
                        </a:rPr>
                        <a:t>Phase 1</a:t>
                      </a:r>
                    </a:p>
                    <a:p>
                      <a:pPr algn="ctr" fontAlgn="b"/>
                      <a:r>
                        <a:rPr lang="en-US" sz="1200" b="0" i="0" u="none" strike="noStrike" baseline="0" dirty="0" smtClean="0">
                          <a:latin typeface="+mn-lt"/>
                        </a:rPr>
                        <a:t>2</a:t>
                      </a:r>
                      <a:r>
                        <a:rPr lang="en-US" sz="1200" b="0" i="0" u="none" strike="noStrike" baseline="30000" dirty="0" smtClean="0">
                          <a:latin typeface="+mn-lt"/>
                        </a:rPr>
                        <a:t>nd</a:t>
                      </a:r>
                      <a:r>
                        <a:rPr lang="en-US" sz="1200" b="0" i="0" u="none" strike="noStrike" baseline="0" dirty="0" smtClean="0">
                          <a:latin typeface="+mn-lt"/>
                        </a:rPr>
                        <a:t> Qtr FY19</a:t>
                      </a:r>
                      <a:endParaRPr lang="en-US" sz="1200" b="0" i="0" u="none" strike="noStrike" baseline="0" dirty="0">
                        <a:latin typeface="+mn-lt"/>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777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a:ea typeface="+mn-ea"/>
                          <a:cs typeface="+mn-cs"/>
                        </a:rPr>
                        <a:t>Military Programs</a:t>
                      </a: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Arial"/>
                        </a:rPr>
                        <a:t>Bragg Roofing SATOC</a:t>
                      </a:r>
                      <a:endParaRPr lang="en-US" sz="1200" b="0"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Arial"/>
                        </a:rPr>
                        <a:t>$49M</a:t>
                      </a:r>
                      <a:endParaRPr lang="en-US" sz="1200" b="0"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Arial"/>
                        </a:rPr>
                        <a:t>HZ</a:t>
                      </a:r>
                      <a:endParaRPr lang="en-US" sz="1200" b="0" i="0" u="none" strike="noStrike" baseline="0" dirty="0">
                        <a:latin typeface="Arial"/>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mn-lt"/>
                        </a:rPr>
                        <a:t>Roofing Construction / Repair</a:t>
                      </a:r>
                    </a:p>
                    <a:p>
                      <a:pPr algn="ctr" fontAlgn="b"/>
                      <a:r>
                        <a:rPr lang="en-US" sz="1200" b="0" i="0" u="none" strike="noStrike" baseline="0" dirty="0" smtClean="0">
                          <a:latin typeface="+mn-lt"/>
                        </a:rPr>
                        <a:t>NAICS Code: 238160</a:t>
                      </a:r>
                    </a:p>
                    <a:p>
                      <a:pPr algn="ctr" fontAlgn="b"/>
                      <a:r>
                        <a:rPr lang="en-US" sz="1200" b="0" i="0" u="none" strike="noStrike" baseline="0" dirty="0" smtClean="0">
                          <a:latin typeface="+mn-lt"/>
                        </a:rPr>
                        <a:t>POP 5 Years</a:t>
                      </a:r>
                    </a:p>
                    <a:p>
                      <a:pPr algn="ctr" fontAlgn="b"/>
                      <a:r>
                        <a:rPr lang="en-US" sz="1200" b="0" i="0" u="none" strike="noStrike" baseline="0" dirty="0" smtClean="0">
                          <a:latin typeface="+mn-lt"/>
                        </a:rPr>
                        <a:t>Area of Coverage SAD</a:t>
                      </a:r>
                      <a:endParaRPr lang="en-US" sz="1200" b="0" i="0" u="none" strike="noStrike" baseline="0" dirty="0">
                        <a:latin typeface="+mn-lt"/>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baseline="0" dirty="0" smtClean="0">
                          <a:latin typeface="+mn-lt"/>
                        </a:rPr>
                        <a:t>Phase 1</a:t>
                      </a:r>
                    </a:p>
                    <a:p>
                      <a:pPr algn="ctr" fontAlgn="b"/>
                      <a:r>
                        <a:rPr lang="en-US" sz="1200" b="0" i="0" u="none" strike="noStrike" baseline="0" dirty="0" smtClean="0">
                          <a:latin typeface="+mn-lt"/>
                        </a:rPr>
                        <a:t>3</a:t>
                      </a:r>
                      <a:r>
                        <a:rPr lang="en-US" sz="1200" b="0" i="0" u="none" strike="noStrike" baseline="30000" dirty="0" smtClean="0">
                          <a:latin typeface="+mn-lt"/>
                        </a:rPr>
                        <a:t>rd</a:t>
                      </a:r>
                      <a:r>
                        <a:rPr lang="en-US" sz="1200" b="0" i="0" u="none" strike="noStrike" baseline="0" dirty="0" smtClean="0">
                          <a:latin typeface="+mn-lt"/>
                        </a:rPr>
                        <a:t> Qtr FY19</a:t>
                      </a:r>
                      <a:endParaRPr lang="en-US" sz="1200" b="0" i="0" u="none" strike="noStrike" baseline="0" dirty="0">
                        <a:latin typeface="+mn-lt"/>
                      </a:endParaRPr>
                    </a:p>
                  </a:txBody>
                  <a:tcPr marL="4787" marR="4787" marT="47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189014" y="6062974"/>
            <a:ext cx="8719009" cy="338554"/>
          </a:xfrm>
          <a:prstGeom prst="rect">
            <a:avLst/>
          </a:prstGeom>
        </p:spPr>
        <p:txBody>
          <a:bodyPr wrap="square">
            <a:spAutoFit/>
          </a:bodyPr>
          <a:lstStyle/>
          <a:p>
            <a:pPr>
              <a:lnSpc>
                <a:spcPct val="80000"/>
              </a:lnSpc>
            </a:pPr>
            <a:r>
              <a:rPr lang="en-US" sz="1000" dirty="0">
                <a:solidFill>
                  <a:srgbClr val="000000"/>
                </a:solidFill>
              </a:rPr>
              <a:t>Anthony Cady, Chief, Military Programs &amp; Project Management Branch</a:t>
            </a:r>
          </a:p>
          <a:p>
            <a:pPr>
              <a:lnSpc>
                <a:spcPct val="80000"/>
              </a:lnSpc>
            </a:pPr>
            <a:r>
              <a:rPr lang="en-US" sz="1000" dirty="0">
                <a:solidFill>
                  <a:srgbClr val="000000"/>
                </a:solidFill>
                <a:hlinkClick r:id="rId3"/>
              </a:rPr>
              <a:t>anthony.e.cady@usace.army.mil</a:t>
            </a:r>
            <a:r>
              <a:rPr lang="en-US" sz="1000" dirty="0">
                <a:solidFill>
                  <a:srgbClr val="000000"/>
                </a:solidFill>
              </a:rPr>
              <a:t> (912) 652-5642</a:t>
            </a:r>
          </a:p>
        </p:txBody>
      </p:sp>
      <p:sp>
        <p:nvSpPr>
          <p:cNvPr id="8" name="Title 1"/>
          <p:cNvSpPr>
            <a:spLocks noGrp="1"/>
          </p:cNvSpPr>
          <p:nvPr>
            <p:ph type="title"/>
          </p:nvPr>
        </p:nvSpPr>
        <p:spPr>
          <a:xfrm>
            <a:off x="989774" y="141236"/>
            <a:ext cx="6995858" cy="792162"/>
          </a:xfrm>
        </p:spPr>
        <p:txBody>
          <a:bodyPr/>
          <a:lstStyle/>
          <a:p>
            <a:r>
              <a:rPr lang="en-US" sz="3400" b="1" dirty="0"/>
              <a:t>Savannah District</a:t>
            </a:r>
            <a:r>
              <a:rPr lang="en-US" sz="3200" b="1" dirty="0"/>
              <a:t> </a:t>
            </a:r>
            <a:r>
              <a:rPr lang="en-US" sz="3200" b="1" dirty="0" smtClean="0"/>
              <a:t/>
            </a:r>
            <a:br>
              <a:rPr lang="en-US" sz="3200" b="1" dirty="0" smtClean="0"/>
            </a:br>
            <a:r>
              <a:rPr lang="en-US" sz="3400" b="1" dirty="0" smtClean="0">
                <a:latin typeface="+mn-lt"/>
              </a:rPr>
              <a:t>Contract </a:t>
            </a:r>
            <a:r>
              <a:rPr lang="en-US" sz="3400" b="1" dirty="0" smtClean="0">
                <a:latin typeface="+mn-lt"/>
              </a:rPr>
              <a:t>Opportunities: IDIQ</a:t>
            </a:r>
            <a:endParaRPr lang="en-US" sz="3400" b="1" dirty="0">
              <a:latin typeface="+mn-lt"/>
            </a:endParaRPr>
          </a:p>
        </p:txBody>
      </p:sp>
    </p:spTree>
    <p:extLst>
      <p:ext uri="{BB962C8B-B14F-4D97-AF65-F5344CB8AC3E}">
        <p14:creationId xmlns:p14="http://schemas.microsoft.com/office/powerpoint/2010/main" val="2792323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64884" y="281748"/>
            <a:ext cx="8229600" cy="533400"/>
          </a:xfrm>
        </p:spPr>
        <p:txBody>
          <a:bodyPr/>
          <a:lstStyle/>
          <a:p>
            <a:r>
              <a:rPr lang="en-US" sz="3600" b="1" dirty="0"/>
              <a:t>Savannah District</a:t>
            </a:r>
            <a:r>
              <a:rPr lang="en-US" sz="3600" dirty="0" smtClean="0">
                <a:latin typeface="Arial Black" panose="020B0A04020102020204" pitchFamily="34" charset="0"/>
              </a:rPr>
              <a:t/>
            </a:r>
            <a:br>
              <a:rPr lang="en-US" sz="3600" dirty="0" smtClean="0">
                <a:latin typeface="Arial Black" panose="020B0A04020102020204" pitchFamily="34" charset="0"/>
              </a:rPr>
            </a:br>
            <a:r>
              <a:rPr lang="en-US" sz="3600" b="1" dirty="0" smtClean="0">
                <a:latin typeface="+mn-lt"/>
              </a:rPr>
              <a:t>Hurricane </a:t>
            </a:r>
            <a:r>
              <a:rPr lang="en-US" sz="3600" b="1" dirty="0" smtClean="0">
                <a:latin typeface="+mn-lt"/>
              </a:rPr>
              <a:t>Response</a:t>
            </a:r>
          </a:p>
        </p:txBody>
      </p:sp>
      <p:graphicFrame>
        <p:nvGraphicFramePr>
          <p:cNvPr id="5" name="Content Placeholder 4"/>
          <p:cNvGraphicFramePr>
            <a:graphicFrameLocks noGrp="1"/>
          </p:cNvGraphicFramePr>
          <p:nvPr>
            <p:ph idx="1"/>
            <p:extLst/>
          </p:nvPr>
        </p:nvGraphicFramePr>
        <p:xfrm>
          <a:off x="146285" y="1441124"/>
          <a:ext cx="8719009" cy="2673248"/>
        </p:xfrm>
        <a:graphic>
          <a:graphicData uri="http://schemas.openxmlformats.org/drawingml/2006/table">
            <a:tbl>
              <a:tblPr/>
              <a:tblGrid>
                <a:gridCol w="1341385"/>
                <a:gridCol w="1782583"/>
                <a:gridCol w="1453583"/>
                <a:gridCol w="896044"/>
                <a:gridCol w="2251141"/>
                <a:gridCol w="994273"/>
              </a:tblGrid>
              <a:tr h="468775">
                <a:tc gridSpan="6">
                  <a:txBody>
                    <a:bodyPr/>
                    <a:lstStyle/>
                    <a:p>
                      <a:pPr algn="ctr" fontAlgn="ctr"/>
                      <a:r>
                        <a:rPr lang="en-US" sz="2100" b="1" i="0" u="none" strike="noStrike" dirty="0" smtClean="0">
                          <a:solidFill>
                            <a:srgbClr val="FFFFFF"/>
                          </a:solidFill>
                          <a:latin typeface="+mn-lt"/>
                          <a:cs typeface="Times New Roman" pitchFamily="18" charset="0"/>
                        </a:rPr>
                        <a:t>CIVIL</a:t>
                      </a:r>
                      <a:r>
                        <a:rPr lang="en-US" sz="2100" b="1" i="0" u="none" strike="noStrike" baseline="0" dirty="0" smtClean="0">
                          <a:solidFill>
                            <a:srgbClr val="FFFFFF"/>
                          </a:solidFill>
                          <a:latin typeface="+mn-lt"/>
                          <a:cs typeface="Times New Roman" pitchFamily="18" charset="0"/>
                        </a:rPr>
                        <a:t> WORKS </a:t>
                      </a:r>
                      <a:r>
                        <a:rPr lang="en-US" sz="2100" b="1" i="0" u="none" strike="noStrike" dirty="0" smtClean="0">
                          <a:solidFill>
                            <a:srgbClr val="FFFFFF"/>
                          </a:solidFill>
                          <a:latin typeface="+mn-lt"/>
                          <a:cs typeface="Times New Roman" pitchFamily="18" charset="0"/>
                        </a:rPr>
                        <a:t>PROGRAM</a:t>
                      </a:r>
                      <a:endParaRPr lang="en-US" sz="2100" b="1" i="0" u="none" strike="noStrike" dirty="0">
                        <a:solidFill>
                          <a:srgbClr val="FFFFFF"/>
                        </a:solidFill>
                        <a:latin typeface="+mn-lt"/>
                        <a:cs typeface="Times New Roman" pitchFamily="18" charset="0"/>
                      </a:endParaRPr>
                    </a:p>
                  </a:txBody>
                  <a:tcPr marL="8187" marR="8187" marT="8187"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pPr algn="ctr" fontAlgn="ctr"/>
                      <a:endParaRPr lang="en-US" sz="2100" b="1" i="0" u="none" strike="noStrike" dirty="0">
                        <a:solidFill>
                          <a:srgbClr val="FFFFFF"/>
                        </a:solidFill>
                        <a:latin typeface="+mn-lt"/>
                        <a:cs typeface="Times New Roman" pitchFamily="18" charset="0"/>
                      </a:endParaRPr>
                    </a:p>
                  </a:txBody>
                  <a:tcPr marL="8187" marR="8187" marT="8187"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a:noFill/>
                    </a:lnL>
                    <a:lnR>
                      <a:noFill/>
                    </a:lnR>
                    <a:lnT>
                      <a:noFill/>
                    </a:lnT>
                    <a:lnB w="6350" cap="flat" cmpd="sng" algn="ctr">
                      <a:solidFill>
                        <a:srgbClr val="000000"/>
                      </a:solidFill>
                      <a:prstDash val="solid"/>
                      <a:round/>
                      <a:headEnd type="none" w="med" len="med"/>
                      <a:tailEnd type="none" w="med" len="med"/>
                    </a:lnB>
                    <a:solidFill>
                      <a:srgbClr val="000000"/>
                    </a:solidFill>
                  </a:tcPr>
                </a:tc>
              </a:tr>
              <a:tr h="486205">
                <a:tc>
                  <a:txBody>
                    <a:bodyPr/>
                    <a:lstStyle/>
                    <a:p>
                      <a:pPr algn="ctr" fontAlgn="ctr"/>
                      <a:r>
                        <a:rPr lang="en-US" sz="1200" b="1" i="0" u="none" strike="noStrike" baseline="0" dirty="0" smtClean="0">
                          <a:solidFill>
                            <a:srgbClr val="000000"/>
                          </a:solidFill>
                          <a:latin typeface="+mn-lt"/>
                          <a:cs typeface="Times New Roman" pitchFamily="18" charset="0"/>
                        </a:rPr>
                        <a:t>PROPONENT ORGANIZATION</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solidFill>
                            <a:srgbClr val="000000"/>
                          </a:solidFill>
                          <a:latin typeface="+mn-lt"/>
                          <a:cs typeface="Times New Roman" pitchFamily="18" charset="0"/>
                        </a:rPr>
                        <a:t>CONTRACT</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solidFill>
                            <a:srgbClr val="000000"/>
                          </a:solidFill>
                          <a:latin typeface="+mn-lt"/>
                          <a:cs typeface="Times New Roman" pitchFamily="18" charset="0"/>
                        </a:rPr>
                        <a:t>MAGNITUDE OF CONSTRUCTION</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baseline="0" dirty="0">
                          <a:solidFill>
                            <a:srgbClr val="000000"/>
                          </a:solidFill>
                          <a:latin typeface="+mn-lt"/>
                          <a:cs typeface="Times New Roman" pitchFamily="18" charset="0"/>
                        </a:rPr>
                        <a:t>BUSINESS STANDARD</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smtClean="0">
                          <a:solidFill>
                            <a:srgbClr val="000000"/>
                          </a:solidFill>
                          <a:latin typeface="+mn-lt"/>
                          <a:cs typeface="Times New Roman" pitchFamily="18" charset="0"/>
                        </a:rPr>
                        <a:t>ACQUISITION</a:t>
                      </a:r>
                      <a:endParaRPr lang="en-US" sz="1200" b="1" i="0" u="none" strike="noStrike" baseline="0" dirty="0">
                        <a:solidFill>
                          <a:srgbClr val="000000"/>
                        </a:solidFill>
                        <a:latin typeface="+mn-lt"/>
                        <a:cs typeface="Times New Roman" pitchFamily="18" charset="0"/>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baseline="0" dirty="0">
                          <a:solidFill>
                            <a:srgbClr val="000000"/>
                          </a:solidFill>
                          <a:latin typeface="+mn-lt"/>
                          <a:cs typeface="Times New Roman" pitchFamily="18" charset="0"/>
                        </a:rPr>
                        <a:t>ADVERTISE</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275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Operations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kern="1200" dirty="0" smtClean="0">
                          <a:solidFill>
                            <a:schemeClr val="tx1"/>
                          </a:solidFill>
                          <a:latin typeface="+mn-lt"/>
                          <a:ea typeface="+mn-ea"/>
                          <a:cs typeface="+mn-cs"/>
                        </a:rPr>
                        <a:t>Savannah National</a:t>
                      </a:r>
                      <a:r>
                        <a:rPr lang="en-US" sz="1200" b="0" i="0" u="none" strike="noStrike" kern="1200" baseline="0" dirty="0" smtClean="0">
                          <a:solidFill>
                            <a:schemeClr val="tx1"/>
                          </a:solidFill>
                          <a:latin typeface="+mn-lt"/>
                          <a:ea typeface="+mn-ea"/>
                          <a:cs typeface="+mn-cs"/>
                        </a:rPr>
                        <a:t> Wildlife Refuge Water Control Structure Repair</a:t>
                      </a:r>
                      <a:endParaRPr lang="en-US" sz="1200" b="0" i="0" u="none" strike="noStrike" kern="1200" dirty="0">
                        <a:solidFill>
                          <a:schemeClr val="tx1"/>
                        </a:solidFill>
                        <a:latin typeface="+mn-lt"/>
                        <a:ea typeface="+mn-ea"/>
                        <a:cs typeface="+mn-cs"/>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$1M - $5M</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SB</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n-lt"/>
                        </a:rPr>
                        <a:t>Existing IDIQ Contract</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rPr>
                        <a:t>2nd </a:t>
                      </a:r>
                      <a:r>
                        <a:rPr lang="en-US" sz="1200" b="0" i="0" u="none" strike="noStrike" baseline="0" dirty="0" err="1" smtClean="0">
                          <a:solidFill>
                            <a:schemeClr val="tx1"/>
                          </a:solidFill>
                          <a:latin typeface="+mn-lt"/>
                        </a:rPr>
                        <a:t>Qtr</a:t>
                      </a:r>
                      <a:r>
                        <a:rPr lang="en-US" sz="1200" b="0" i="0" u="none" strike="noStrike" baseline="0" dirty="0" smtClean="0">
                          <a:solidFill>
                            <a:schemeClr val="tx1"/>
                          </a:solidFill>
                          <a:latin typeface="+mn-lt"/>
                        </a:rPr>
                        <a:t> FY19</a:t>
                      </a:r>
                      <a:endParaRPr lang="en-US" sz="1200" b="0" i="0" u="none" strike="noStrike" dirty="0" smtClean="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275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Operations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Depot</a:t>
                      </a:r>
                      <a:r>
                        <a:rPr lang="en-US" sz="1200" b="0" i="0" u="none" strike="noStrike" baseline="0" dirty="0" smtClean="0">
                          <a:solidFill>
                            <a:schemeClr val="tx1"/>
                          </a:solidFill>
                          <a:latin typeface="+mn-lt"/>
                        </a:rPr>
                        <a:t> Boat Ramp &amp; Fixed Dock Repair</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$1M - $5M</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SB</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n-lt"/>
                        </a:rPr>
                        <a:t>Existing IDIQ Contract</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rPr>
                        <a:t>2nd </a:t>
                      </a:r>
                      <a:r>
                        <a:rPr lang="en-US" sz="1200" b="0" i="0" u="none" strike="noStrike" baseline="0" dirty="0" err="1" smtClean="0">
                          <a:solidFill>
                            <a:schemeClr val="tx1"/>
                          </a:solidFill>
                          <a:latin typeface="+mn-lt"/>
                        </a:rPr>
                        <a:t>Qtr</a:t>
                      </a:r>
                      <a:r>
                        <a:rPr lang="en-US" sz="1200" b="0" i="0" u="none" strike="noStrike" baseline="0" dirty="0" smtClean="0">
                          <a:solidFill>
                            <a:schemeClr val="tx1"/>
                          </a:solidFill>
                          <a:latin typeface="+mn-lt"/>
                        </a:rPr>
                        <a:t> FY19</a:t>
                      </a:r>
                      <a:endParaRPr lang="en-US" sz="1200" b="0" i="0" u="none" strike="noStrike" dirty="0" smtClean="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275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Operations</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kern="1200" dirty="0" smtClean="0">
                          <a:solidFill>
                            <a:schemeClr val="tx1"/>
                          </a:solidFill>
                          <a:latin typeface="+mn-lt"/>
                          <a:ea typeface="+mn-ea"/>
                          <a:cs typeface="+mn-cs"/>
                        </a:rPr>
                        <a:t>Jones</a:t>
                      </a:r>
                      <a:r>
                        <a:rPr lang="en-US" sz="1200" b="0" i="0" u="none" strike="noStrike" kern="1200" baseline="0" dirty="0" smtClean="0">
                          <a:solidFill>
                            <a:schemeClr val="tx1"/>
                          </a:solidFill>
                          <a:latin typeface="+mn-lt"/>
                          <a:ea typeface="+mn-ea"/>
                          <a:cs typeface="+mn-cs"/>
                        </a:rPr>
                        <a:t> Oyster Bed Island Dredged Material Containment Area Repair</a:t>
                      </a:r>
                      <a:endParaRPr lang="en-US" sz="1200" b="0" i="0" u="none" strike="noStrike" kern="1200" dirty="0">
                        <a:solidFill>
                          <a:schemeClr val="tx1"/>
                        </a:solidFill>
                        <a:latin typeface="+mn-lt"/>
                        <a:ea typeface="+mn-ea"/>
                        <a:cs typeface="+mn-cs"/>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latin typeface="+mn-lt"/>
                        </a:rPr>
                        <a:t>$10M - $25M</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baseline="0" dirty="0" smtClean="0">
                          <a:solidFill>
                            <a:schemeClr val="tx1"/>
                          </a:solidFill>
                          <a:latin typeface="+mn-lt"/>
                          <a:cs typeface="Times New Roman" pitchFamily="18" charset="0"/>
                        </a:rPr>
                        <a:t>SB</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baseline="0" dirty="0" smtClean="0">
                          <a:solidFill>
                            <a:schemeClr val="tx1"/>
                          </a:solidFill>
                          <a:latin typeface="+mn-lt"/>
                        </a:rPr>
                        <a:t>IFB</a:t>
                      </a:r>
                      <a:endParaRPr lang="en-US" sz="1200" b="0" i="0" u="none" strike="noStrike" dirty="0">
                        <a:solidFill>
                          <a:schemeClr val="tx1"/>
                        </a:solidFill>
                        <a:latin typeface="+mn-lt"/>
                      </a:endParaRP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chemeClr val="tx1"/>
                          </a:solidFill>
                          <a:latin typeface="+mn-lt"/>
                        </a:rPr>
                        <a:t>2nd </a:t>
                      </a:r>
                      <a:r>
                        <a:rPr lang="en-US" sz="1200" b="0" i="0" u="none" strike="noStrike" dirty="0" err="1" smtClean="0">
                          <a:solidFill>
                            <a:schemeClr val="tx1"/>
                          </a:solidFill>
                          <a:latin typeface="+mn-lt"/>
                        </a:rPr>
                        <a:t>Qtr</a:t>
                      </a:r>
                      <a:r>
                        <a:rPr lang="en-US" sz="1200" b="0" i="0" u="none" strike="noStrike" dirty="0" smtClean="0">
                          <a:solidFill>
                            <a:schemeClr val="tx1"/>
                          </a:solidFill>
                          <a:latin typeface="+mn-lt"/>
                        </a:rPr>
                        <a:t> FY19</a:t>
                      </a:r>
                    </a:p>
                  </a:txBody>
                  <a:tcPr marL="8187" marR="8187" marT="81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097" name="Slide Number Placeholder 3"/>
          <p:cNvSpPr>
            <a:spLocks noGrp="1"/>
          </p:cNvSpPr>
          <p:nvPr>
            <p:ph type="sldNum" sz="quarter" idx="10"/>
          </p:nvPr>
        </p:nvSpPr>
        <p:spPr>
          <a:noFill/>
        </p:spPr>
        <p:txBody>
          <a:bodyPr/>
          <a:lstStyle/>
          <a:p>
            <a:fld id="{5C14283C-F3C1-4362-9344-44EA8E10F1E0}" type="slidenum">
              <a:rPr lang="en-US" smtClean="0">
                <a:solidFill>
                  <a:srgbClr val="000000"/>
                </a:solidFill>
              </a:rPr>
              <a:pPr/>
              <a:t>23</a:t>
            </a:fld>
            <a:endParaRPr lang="en-US" dirty="0" smtClean="0">
              <a:solidFill>
                <a:srgbClr val="000000"/>
              </a:solidFill>
            </a:endParaRPr>
          </a:p>
        </p:txBody>
      </p:sp>
    </p:spTree>
    <p:extLst>
      <p:ext uri="{BB962C8B-B14F-4D97-AF65-F5344CB8AC3E}">
        <p14:creationId xmlns:p14="http://schemas.microsoft.com/office/powerpoint/2010/main" val="18036334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01573CB-E822-414D-BB0A-6DD3A83F6861}" type="slidenum">
              <a:rPr lang="en-US" smtClean="0">
                <a:solidFill>
                  <a:srgbClr val="000000"/>
                </a:solidFill>
              </a:rPr>
              <a:pPr>
                <a:defRPr/>
              </a:pPr>
              <a:t>24</a:t>
            </a:fld>
            <a:endParaRPr lang="en-US">
              <a:solidFill>
                <a:srgbClr val="000000"/>
              </a:solidFill>
            </a:endParaRPr>
          </a:p>
        </p:txBody>
      </p:sp>
      <p:sp>
        <p:nvSpPr>
          <p:cNvPr id="6" name="Title 1"/>
          <p:cNvSpPr>
            <a:spLocks noGrp="1"/>
          </p:cNvSpPr>
          <p:nvPr>
            <p:ph type="title"/>
          </p:nvPr>
        </p:nvSpPr>
        <p:spPr>
          <a:xfrm>
            <a:off x="1005142" y="274638"/>
            <a:ext cx="6995858" cy="792162"/>
          </a:xfrm>
        </p:spPr>
        <p:txBody>
          <a:bodyPr/>
          <a:lstStyle/>
          <a:p>
            <a:r>
              <a:rPr lang="en-US" sz="3600" b="1" dirty="0" smtClean="0"/>
              <a:t>For More </a:t>
            </a:r>
            <a:r>
              <a:rPr lang="en-US" sz="3600" b="1" dirty="0" smtClean="0"/>
              <a:t>Information</a:t>
            </a:r>
            <a:endParaRPr lang="en-US" sz="3600" b="1" dirty="0"/>
          </a:p>
        </p:txBody>
      </p:sp>
      <p:sp>
        <p:nvSpPr>
          <p:cNvPr id="7" name="Rectangle 6"/>
          <p:cNvSpPr/>
          <p:nvPr/>
        </p:nvSpPr>
        <p:spPr>
          <a:xfrm>
            <a:off x="2743200" y="3246497"/>
            <a:ext cx="6400800" cy="1692771"/>
          </a:xfrm>
          <a:prstGeom prst="rect">
            <a:avLst/>
          </a:prstGeom>
        </p:spPr>
        <p:txBody>
          <a:bodyPr wrap="square">
            <a:spAutoFit/>
          </a:bodyPr>
          <a:lstStyle/>
          <a:p>
            <a:r>
              <a:rPr lang="en-US" sz="2400" dirty="0">
                <a:hlinkClick r:id="rId2"/>
              </a:rPr>
              <a:t>CESAS-CT.SAS@usace.army.mil</a:t>
            </a:r>
            <a:r>
              <a:rPr lang="en-US" sz="2400" u="sng" dirty="0" smtClean="0"/>
              <a:t> </a:t>
            </a:r>
            <a:endParaRPr lang="en-US" sz="2400" u="sng" dirty="0" smtClean="0"/>
          </a:p>
          <a:p>
            <a:r>
              <a:rPr lang="en-US" sz="2400" dirty="0" smtClean="0"/>
              <a:t>(Business </a:t>
            </a:r>
            <a:r>
              <a:rPr lang="en-US" sz="2400" dirty="0"/>
              <a:t>With Us </a:t>
            </a:r>
            <a:r>
              <a:rPr lang="en-US" sz="2400" dirty="0" smtClean="0"/>
              <a:t>menu)</a:t>
            </a:r>
            <a:endParaRPr lang="en-US" sz="2400" dirty="0"/>
          </a:p>
          <a:p>
            <a:endParaRPr lang="en-US" sz="2800" dirty="0" smtClean="0">
              <a:solidFill>
                <a:srgbClr val="0000FF"/>
              </a:solidFill>
            </a:endParaRPr>
          </a:p>
          <a:p>
            <a:endParaRPr lang="en-US" sz="2800" dirty="0" smtClean="0">
              <a:solidFill>
                <a:srgbClr val="0000FF"/>
              </a:solidFill>
            </a:endParaRPr>
          </a:p>
        </p:txBody>
      </p:sp>
      <p:pic>
        <p:nvPicPr>
          <p:cNvPr id="8" name="Picture 7" descr="http://www-03.ibm.com/software/lotus/symphony/gallery.nsf/atom_clipArt/B524A09405AAAA9C85257596003258F4/$File/Icon-Computer01-Whit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038193"/>
            <a:ext cx="804249" cy="858010"/>
          </a:xfrm>
          <a:prstGeom prst="rect">
            <a:avLst/>
          </a:prstGeom>
          <a:noFill/>
          <a:ln w="9525">
            <a:noFill/>
            <a:miter lim="800000"/>
            <a:headEnd/>
            <a:tailEnd/>
          </a:ln>
        </p:spPr>
      </p:pic>
      <p:graphicFrame>
        <p:nvGraphicFramePr>
          <p:cNvPr id="11" name="Table 10"/>
          <p:cNvGraphicFramePr>
            <a:graphicFrameLocks noGrp="1"/>
          </p:cNvGraphicFramePr>
          <p:nvPr>
            <p:extLst>
              <p:ext uri="{D42A27DB-BD31-4B8C-83A1-F6EECF244321}">
                <p14:modId xmlns:p14="http://schemas.microsoft.com/office/powerpoint/2010/main" val="1768093404"/>
              </p:ext>
            </p:extLst>
          </p:nvPr>
        </p:nvGraphicFramePr>
        <p:xfrm>
          <a:off x="502920" y="3796268"/>
          <a:ext cx="8229600" cy="1920240"/>
        </p:xfrm>
        <a:graphic>
          <a:graphicData uri="http://schemas.openxmlformats.org/drawingml/2006/table">
            <a:tbl>
              <a:tblPr/>
              <a:tblGrid>
                <a:gridCol w="8229600"/>
              </a:tblGrid>
              <a:tr h="0">
                <a:tc>
                  <a:txBody>
                    <a:bodyPr/>
                    <a:lstStyle/>
                    <a:p>
                      <a:endParaRPr lang="en-US" dirty="0"/>
                    </a:p>
                  </a:txBody>
                  <a:tcPr marL="0" marR="0" marT="0" marB="0">
                    <a:lnL>
                      <a:noFill/>
                    </a:lnL>
                    <a:lnR>
                      <a:noFill/>
                    </a:lnR>
                    <a:lnT>
                      <a:noFill/>
                    </a:lnT>
                    <a:lnB>
                      <a:noFill/>
                    </a:lnB>
                  </a:tcPr>
                </a:tc>
              </a:tr>
              <a:tr h="0">
                <a:tc>
                  <a:txBody>
                    <a:bodyPr/>
                    <a:lstStyle/>
                    <a:p>
                      <a:pPr algn="ctr"/>
                      <a:r>
                        <a:rPr lang="en-US" sz="2400" dirty="0"/>
                        <a:t>Leila Hollis</a:t>
                      </a:r>
                    </a:p>
                  </a:txBody>
                  <a:tcPr anchor="ctr">
                    <a:lnL>
                      <a:noFill/>
                    </a:lnL>
                    <a:lnR>
                      <a:noFill/>
                    </a:lnR>
                    <a:lnT>
                      <a:noFill/>
                    </a:lnT>
                    <a:lnB>
                      <a:noFill/>
                    </a:lnB>
                  </a:tcPr>
                </a:tc>
              </a:tr>
              <a:tr h="0">
                <a:tc>
                  <a:txBody>
                    <a:bodyPr/>
                    <a:lstStyle/>
                    <a:p>
                      <a:pPr algn="ctr"/>
                      <a:r>
                        <a:rPr lang="en-US" sz="2400" dirty="0">
                          <a:effectLst/>
                          <a:latin typeface="arial" panose="020B0604020202020204" pitchFamily="34" charset="0"/>
                          <a:cs typeface="times new roman" panose="02020603050405020304" pitchFamily="18" charset="0"/>
                        </a:rPr>
                        <a:t>Contact:  SB Office</a:t>
                      </a:r>
                      <a:br>
                        <a:rPr lang="en-US" sz="2400" dirty="0">
                          <a:effectLst/>
                          <a:latin typeface="arial" panose="020B0604020202020204" pitchFamily="34" charset="0"/>
                          <a:cs typeface="times new roman" panose="02020603050405020304" pitchFamily="18" charset="0"/>
                        </a:rPr>
                      </a:br>
                      <a:r>
                        <a:rPr lang="en-US" sz="2400" dirty="0">
                          <a:effectLst/>
                          <a:latin typeface="arial" panose="020B0604020202020204" pitchFamily="34" charset="0"/>
                          <a:cs typeface="times new roman" panose="02020603050405020304" pitchFamily="18" charset="0"/>
                        </a:rPr>
                        <a:t>912-652-5340</a:t>
                      </a:r>
                      <a:br>
                        <a:rPr lang="en-US" sz="2400" dirty="0">
                          <a:effectLst/>
                          <a:latin typeface="arial" panose="020B0604020202020204" pitchFamily="34" charset="0"/>
                          <a:cs typeface="times new roman" panose="02020603050405020304" pitchFamily="18" charset="0"/>
                        </a:rPr>
                      </a:br>
                      <a:r>
                        <a:rPr lang="en-US" sz="2400" dirty="0">
                          <a:effectLst/>
                          <a:latin typeface="arial" panose="020B0604020202020204" pitchFamily="34" charset="0"/>
                          <a:cs typeface="times new roman" panose="02020603050405020304" pitchFamily="18" charset="0"/>
                          <a:hlinkClick r:id="rId4"/>
                        </a:rPr>
                        <a:t>CESAS-SB.SAS@usace.army.mil</a:t>
                      </a:r>
                      <a:endParaRPr lang="en-US" sz="2400"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1950727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TYNDALL AFB Response &amp; Recovery</a:t>
            </a:r>
            <a:endParaRPr lang="en-US" sz="2800" b="1" dirty="0"/>
          </a:p>
        </p:txBody>
      </p:sp>
      <p:sp>
        <p:nvSpPr>
          <p:cNvPr id="3" name="Content Placeholder 2"/>
          <p:cNvSpPr>
            <a:spLocks noGrp="1"/>
          </p:cNvSpPr>
          <p:nvPr>
            <p:ph idx="1"/>
          </p:nvPr>
        </p:nvSpPr>
        <p:spPr>
          <a:xfrm>
            <a:off x="457197" y="2017834"/>
            <a:ext cx="8001006" cy="3538537"/>
          </a:xfrm>
        </p:spPr>
        <p:txBody>
          <a:bodyPr>
            <a:normAutofit/>
          </a:bodyPr>
          <a:lstStyle/>
          <a:p>
            <a:pPr marL="214313" indent="-214313">
              <a:buFont typeface="Arial" panose="020B0604020202020204" pitchFamily="34" charset="0"/>
              <a:buChar char="•"/>
            </a:pPr>
            <a:r>
              <a:rPr lang="en-US" sz="1500" dirty="0"/>
              <a:t>AF Initial Response </a:t>
            </a:r>
          </a:p>
          <a:p>
            <a:pPr lvl="1" indent="0">
              <a:buNone/>
            </a:pPr>
            <a:r>
              <a:rPr lang="en-US" sz="1500" dirty="0"/>
              <a:t>-TF Phoenix</a:t>
            </a:r>
          </a:p>
          <a:p>
            <a:pPr lvl="1" indent="0">
              <a:buNone/>
            </a:pPr>
            <a:r>
              <a:rPr lang="en-US" sz="1500" dirty="0"/>
              <a:t>-AFCAP</a:t>
            </a:r>
          </a:p>
          <a:p>
            <a:pPr marL="214313" indent="-214313">
              <a:buFont typeface="Arial" panose="020B0604020202020204" pitchFamily="34" charset="0"/>
              <a:buChar char="•"/>
            </a:pPr>
            <a:r>
              <a:rPr lang="en-US" sz="1500" dirty="0"/>
              <a:t>USACE Support:</a:t>
            </a:r>
          </a:p>
          <a:p>
            <a:pPr lvl="1" indent="0">
              <a:buNone/>
            </a:pPr>
            <a:r>
              <a:rPr lang="en-US" sz="1500" dirty="0"/>
              <a:t>-</a:t>
            </a:r>
            <a:r>
              <a:rPr lang="en-US" sz="1500" dirty="0"/>
              <a:t>Initial </a:t>
            </a:r>
            <a:r>
              <a:rPr lang="en-US" sz="1500" dirty="0" err="1"/>
              <a:t>Bldg</a:t>
            </a:r>
            <a:r>
              <a:rPr lang="en-US" sz="1500" dirty="0"/>
              <a:t> </a:t>
            </a:r>
            <a:r>
              <a:rPr lang="en-US" sz="1500" dirty="0"/>
              <a:t>Assessments</a:t>
            </a:r>
            <a:endParaRPr lang="en-US" sz="1500" dirty="0"/>
          </a:p>
          <a:p>
            <a:pPr lvl="1" indent="0">
              <a:buNone/>
            </a:pPr>
            <a:r>
              <a:rPr lang="en-US" sz="1500" dirty="0"/>
              <a:t>-Temp </a:t>
            </a:r>
            <a:r>
              <a:rPr lang="en-US" sz="1500" dirty="0"/>
              <a:t>Roofing</a:t>
            </a:r>
            <a:endParaRPr lang="en-US" sz="1500" dirty="0"/>
          </a:p>
          <a:p>
            <a:pPr lvl="1" indent="0">
              <a:buNone/>
            </a:pPr>
            <a:r>
              <a:rPr lang="en-US" sz="1500" dirty="0"/>
              <a:t>-TF Hammer</a:t>
            </a:r>
          </a:p>
          <a:p>
            <a:pPr lvl="1" indent="0">
              <a:buNone/>
            </a:pPr>
            <a:r>
              <a:rPr lang="en-US" sz="1500" dirty="0"/>
              <a:t>-AE TOs for D-B Repairs</a:t>
            </a:r>
          </a:p>
          <a:p>
            <a:pPr lvl="1" indent="0">
              <a:buNone/>
            </a:pPr>
            <a:r>
              <a:rPr lang="en-US" sz="1500" dirty="0"/>
              <a:t>-Modular Buildings</a:t>
            </a:r>
          </a:p>
          <a:p>
            <a:pPr lvl="1" indent="0">
              <a:buNone/>
            </a:pPr>
            <a:r>
              <a:rPr lang="en-US" sz="1500" dirty="0"/>
              <a:t>-FEST Team Deployment</a:t>
            </a:r>
          </a:p>
          <a:p>
            <a:pPr marL="214313" indent="-214313">
              <a:buFont typeface="Arial" panose="020B0604020202020204" pitchFamily="34" charset="0"/>
              <a:buChar char="•"/>
            </a:pPr>
            <a:r>
              <a:rPr lang="en-US" sz="1500" dirty="0"/>
              <a:t>Long Term Recovery</a:t>
            </a:r>
          </a:p>
        </p:txBody>
      </p:sp>
      <p:sp>
        <p:nvSpPr>
          <p:cNvPr id="4" name="Slide Number Placeholder 3"/>
          <p:cNvSpPr>
            <a:spLocks noGrp="1"/>
          </p:cNvSpPr>
          <p:nvPr>
            <p:ph type="sldNum" sz="quarter" idx="11"/>
          </p:nvPr>
        </p:nvSpPr>
        <p:spPr/>
        <p:txBody>
          <a:bodyPr/>
          <a:lstStyle/>
          <a:p>
            <a:fld id="{9A257827-C34C-4251-B995-96C9C233CCC8}" type="slidenum">
              <a:rPr lang="en-US" smtClean="0">
                <a:solidFill>
                  <a:srgbClr val="000000"/>
                </a:solidFill>
              </a:rPr>
              <a:pPr/>
              <a:t>25</a:t>
            </a:fld>
            <a:endParaRPr lang="en-US">
              <a:solidFill>
                <a:srgbClr val="0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1787" y="2074483"/>
            <a:ext cx="4282592" cy="3425238"/>
          </a:xfrm>
          <a:prstGeom prst="rect">
            <a:avLst/>
          </a:prstGeom>
        </p:spPr>
      </p:pic>
    </p:spTree>
    <p:extLst>
      <p:ext uri="{BB962C8B-B14F-4D97-AF65-F5344CB8AC3E}">
        <p14:creationId xmlns:p14="http://schemas.microsoft.com/office/powerpoint/2010/main" val="4017570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1" y="588956"/>
            <a:ext cx="6880860" cy="528880"/>
          </a:xfrm>
        </p:spPr>
        <p:txBody>
          <a:bodyPr/>
          <a:lstStyle/>
          <a:p>
            <a:r>
              <a:rPr lang="en-US" sz="2800" b="1" dirty="0" smtClean="0"/>
              <a:t>A-E Brooks Acts Opportunities – </a:t>
            </a:r>
            <a:r>
              <a:rPr lang="en-US" sz="2800" b="1" dirty="0" smtClean="0"/>
              <a:t/>
            </a:r>
            <a:br>
              <a:rPr lang="en-US" sz="2800" b="1" dirty="0" smtClean="0"/>
            </a:br>
            <a:r>
              <a:rPr lang="en-US" sz="2800" b="1" dirty="0" smtClean="0"/>
              <a:t>NAICS </a:t>
            </a:r>
            <a:r>
              <a:rPr lang="en-US" sz="2800" b="1" dirty="0" smtClean="0"/>
              <a:t>541330</a:t>
            </a:r>
            <a:br>
              <a:rPr lang="en-US" sz="2800" b="1" dirty="0" smtClean="0"/>
            </a:br>
            <a:r>
              <a:rPr lang="en-US" sz="2800" b="1" dirty="0" smtClean="0"/>
              <a:t>Mobile </a:t>
            </a:r>
            <a:r>
              <a:rPr lang="en-US" sz="2800" b="1" dirty="0" smtClean="0"/>
              <a:t>District FY 2019</a:t>
            </a:r>
            <a:endParaRPr lang="en-US" sz="2800" b="1" dirty="0"/>
          </a:p>
        </p:txBody>
      </p:sp>
      <p:graphicFrame>
        <p:nvGraphicFramePr>
          <p:cNvPr id="12" name="Content Placeholder 11"/>
          <p:cNvGraphicFramePr>
            <a:graphicFrameLocks noGrp="1"/>
          </p:cNvGraphicFramePr>
          <p:nvPr>
            <p:ph idx="4294967295"/>
            <p:extLst/>
          </p:nvPr>
        </p:nvGraphicFramePr>
        <p:xfrm>
          <a:off x="775689" y="2045561"/>
          <a:ext cx="7386884" cy="2929559"/>
        </p:xfrm>
        <a:graphic>
          <a:graphicData uri="http://schemas.openxmlformats.org/drawingml/2006/table">
            <a:tbl>
              <a:tblPr firstRow="1" bandRow="1">
                <a:tableStyleId>{8A107856-5554-42FB-B03E-39F5DBC370BA}</a:tableStyleId>
              </a:tblPr>
              <a:tblGrid>
                <a:gridCol w="1846721"/>
                <a:gridCol w="1846721"/>
                <a:gridCol w="1846721"/>
                <a:gridCol w="1846721"/>
              </a:tblGrid>
              <a:tr h="485226">
                <a:tc>
                  <a:txBody>
                    <a:bodyPr/>
                    <a:lstStyle/>
                    <a:p>
                      <a:r>
                        <a:rPr lang="en-US" sz="800" dirty="0" smtClean="0"/>
                        <a:t>Project</a:t>
                      </a:r>
                      <a:endParaRPr lang="en-US" sz="800" dirty="0"/>
                    </a:p>
                  </a:txBody>
                  <a:tcPr marL="68580" marR="68580" marT="34290" marB="34290"/>
                </a:tc>
                <a:tc>
                  <a:txBody>
                    <a:bodyPr/>
                    <a:lstStyle/>
                    <a:p>
                      <a:r>
                        <a:rPr lang="en-US" sz="800" dirty="0" smtClean="0"/>
                        <a:t>Set-Aside Category</a:t>
                      </a:r>
                      <a:endParaRPr lang="en-US" sz="800" dirty="0"/>
                    </a:p>
                  </a:txBody>
                  <a:tcPr marL="68580" marR="68580" marT="34290" marB="34290"/>
                </a:tc>
                <a:tc>
                  <a:txBody>
                    <a:bodyPr/>
                    <a:lstStyle/>
                    <a:p>
                      <a:r>
                        <a:rPr lang="en-US" sz="800" dirty="0" smtClean="0"/>
                        <a:t>Est. Award</a:t>
                      </a:r>
                      <a:r>
                        <a:rPr lang="en-US" sz="800" baseline="0" dirty="0" smtClean="0"/>
                        <a:t> Value</a:t>
                      </a:r>
                      <a:endParaRPr lang="en-US" sz="800" dirty="0"/>
                    </a:p>
                  </a:txBody>
                  <a:tcPr marL="68580" marR="68580" marT="34290" marB="34290"/>
                </a:tc>
                <a:tc>
                  <a:txBody>
                    <a:bodyPr/>
                    <a:lstStyle/>
                    <a:p>
                      <a:r>
                        <a:rPr lang="en-US" sz="800" dirty="0" smtClean="0"/>
                        <a:t>Projected Advertise</a:t>
                      </a:r>
                      <a:r>
                        <a:rPr lang="en-US" sz="800" baseline="0" dirty="0" smtClean="0"/>
                        <a:t> Date</a:t>
                      </a:r>
                      <a:endParaRPr lang="en-US" sz="800" dirty="0"/>
                    </a:p>
                  </a:txBody>
                  <a:tcPr marL="68580" marR="68580" marT="34290" marB="34290"/>
                </a:tc>
              </a:tr>
              <a:tr h="50669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kern="1200" dirty="0" smtClean="0">
                          <a:solidFill>
                            <a:srgbClr val="000000"/>
                          </a:solidFill>
                          <a:latin typeface="+mn-lt"/>
                          <a:ea typeface="+mn-ea"/>
                          <a:cs typeface="Times New Roman" pitchFamily="18" charset="0"/>
                        </a:rPr>
                        <a:t>AE Services Environmental HTRW &amp; EQ</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kern="1200" dirty="0" smtClean="0">
                          <a:solidFill>
                            <a:srgbClr val="000000"/>
                          </a:solidFill>
                          <a:latin typeface="+mn-lt"/>
                          <a:ea typeface="+mn-ea"/>
                          <a:cs typeface="Times New Roman" pitchFamily="18" charset="0"/>
                        </a:rPr>
                        <a:t>(Interim REAT Replacements)</a:t>
                      </a:r>
                    </a:p>
                  </a:txBody>
                  <a:tcPr marL="68580" marR="68580" marT="34290" marB="34290"/>
                </a:tc>
                <a:tc>
                  <a:txBody>
                    <a:bodyPr/>
                    <a:lstStyle/>
                    <a:p>
                      <a:pPr algn="l"/>
                      <a:r>
                        <a:rPr lang="en-US" sz="900" dirty="0" smtClean="0"/>
                        <a:t>HTRW - $45M UR, $4M</a:t>
                      </a:r>
                      <a:r>
                        <a:rPr lang="en-US" sz="900" baseline="0" dirty="0" smtClean="0"/>
                        <a:t> SBSA</a:t>
                      </a:r>
                    </a:p>
                    <a:p>
                      <a:pPr algn="l"/>
                      <a:r>
                        <a:rPr lang="en-US" sz="900" baseline="0" dirty="0" smtClean="0"/>
                        <a:t>EQ – $45M UR, $4M SBSA</a:t>
                      </a:r>
                      <a:endParaRPr lang="en-US" sz="900" dirty="0"/>
                    </a:p>
                  </a:txBody>
                  <a:tcPr marL="68580" marR="68580" marT="34290" marB="34290"/>
                </a:tc>
                <a:tc>
                  <a:txBody>
                    <a:bodyPr/>
                    <a:lstStyle/>
                    <a:p>
                      <a:pPr algn="l"/>
                      <a:r>
                        <a:rPr lang="en-US" sz="900" dirty="0" smtClean="0"/>
                        <a:t>$49M HTRW</a:t>
                      </a:r>
                    </a:p>
                    <a:p>
                      <a:pPr algn="l"/>
                      <a:r>
                        <a:rPr lang="en-US" sz="900" dirty="0" smtClean="0"/>
                        <a:t>$49M EQ</a:t>
                      </a:r>
                      <a:endParaRPr lang="en-US" sz="900" dirty="0"/>
                    </a:p>
                  </a:txBody>
                  <a:tcPr marL="68580" marR="68580" marT="34290" marB="34290"/>
                </a:tc>
                <a:tc>
                  <a:txBody>
                    <a:bodyPr/>
                    <a:lstStyle/>
                    <a:p>
                      <a:pPr algn="l"/>
                      <a:r>
                        <a:rPr lang="en-US" sz="900" dirty="0" smtClean="0"/>
                        <a:t>W91278-18-R-0093</a:t>
                      </a:r>
                      <a:r>
                        <a:rPr lang="en-US" sz="900" baseline="0" dirty="0" smtClean="0"/>
                        <a:t> closes 14 Mar 2019 - EQ</a:t>
                      </a:r>
                      <a:endParaRPr lang="en-US" sz="900" dirty="0"/>
                    </a:p>
                  </a:txBody>
                  <a:tcPr marL="68580" marR="68580" marT="34290" marB="34290"/>
                </a:tc>
              </a:tr>
              <a:tr h="66532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kern="1200" dirty="0" smtClean="0">
                          <a:solidFill>
                            <a:srgbClr val="000000"/>
                          </a:solidFill>
                          <a:latin typeface="+mn-lt"/>
                          <a:ea typeface="+mn-ea"/>
                          <a:cs typeface="Times New Roman" pitchFamily="18" charset="0"/>
                        </a:rPr>
                        <a:t>AE Services Engineering &amp; Environmental</a:t>
                      </a:r>
                      <a:r>
                        <a:rPr lang="en-US" sz="900" b="0" i="0" u="none" strike="noStrike" kern="1200" baseline="0" dirty="0" smtClean="0">
                          <a:solidFill>
                            <a:srgbClr val="000000"/>
                          </a:solidFill>
                          <a:latin typeface="+mn-lt"/>
                          <a:ea typeface="+mn-ea"/>
                          <a:cs typeface="Times New Roman" pitchFamily="18" charset="0"/>
                        </a:rPr>
                        <a:t> Military &amp; Civil</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kern="1200" baseline="0" dirty="0" smtClean="0">
                          <a:solidFill>
                            <a:srgbClr val="000000"/>
                          </a:solidFill>
                          <a:latin typeface="+mn-lt"/>
                          <a:ea typeface="+mn-ea"/>
                          <a:cs typeface="Times New Roman" pitchFamily="18" charset="0"/>
                        </a:rPr>
                        <a:t>(REAT Replacement - Compliance &amp; HTRW) </a:t>
                      </a:r>
                      <a:endParaRPr lang="en-US" sz="900" dirty="0"/>
                    </a:p>
                  </a:txBody>
                  <a:tcPr marL="68580" marR="68580" marT="34290" marB="34290"/>
                </a:tc>
                <a:tc>
                  <a:txBody>
                    <a:bodyPr/>
                    <a:lstStyle/>
                    <a:p>
                      <a:pPr algn="l"/>
                      <a:r>
                        <a:rPr lang="en-US" sz="900" dirty="0" smtClean="0"/>
                        <a:t>$210M UR</a:t>
                      </a:r>
                    </a:p>
                    <a:p>
                      <a:pPr algn="l"/>
                      <a:r>
                        <a:rPr lang="en-US" sz="900" dirty="0" smtClean="0"/>
                        <a:t>$40M SBSA</a:t>
                      </a:r>
                      <a:endParaRPr lang="en-US" sz="900" dirty="0"/>
                    </a:p>
                  </a:txBody>
                  <a:tcPr marL="68580" marR="68580" marT="34290" marB="34290"/>
                </a:tc>
                <a:tc>
                  <a:txBody>
                    <a:bodyPr/>
                    <a:lstStyle/>
                    <a:p>
                      <a:pPr algn="l"/>
                      <a:r>
                        <a:rPr lang="en-US" sz="900" dirty="0" smtClean="0"/>
                        <a:t>$250M</a:t>
                      </a:r>
                      <a:endParaRPr lang="en-US" sz="900" dirty="0"/>
                    </a:p>
                  </a:txBody>
                  <a:tcPr marL="68580" marR="68580" marT="34290" marB="34290"/>
                </a:tc>
                <a:tc>
                  <a:txBody>
                    <a:bodyPr/>
                    <a:lstStyle/>
                    <a:p>
                      <a:pPr algn="l"/>
                      <a:r>
                        <a:rPr lang="en-US" sz="900" dirty="0" smtClean="0"/>
                        <a:t>3d </a:t>
                      </a:r>
                      <a:r>
                        <a:rPr lang="en-US" sz="900" dirty="0" err="1" smtClean="0"/>
                        <a:t>Qtr</a:t>
                      </a:r>
                      <a:r>
                        <a:rPr lang="en-US" sz="900" dirty="0" smtClean="0"/>
                        <a:t>, FY19</a:t>
                      </a:r>
                      <a:endParaRPr lang="en-US" sz="900" dirty="0"/>
                    </a:p>
                  </a:txBody>
                  <a:tcPr marL="68580" marR="68580" marT="34290" marB="34290"/>
                </a:tc>
              </a:tr>
              <a:tr h="7543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u="none" strike="noStrike" kern="1200" dirty="0" smtClean="0">
                          <a:solidFill>
                            <a:srgbClr val="000000"/>
                          </a:solidFill>
                          <a:latin typeface="+mn-lt"/>
                          <a:ea typeface="+mn-ea"/>
                          <a:cs typeface="Times New Roman" pitchFamily="18" charset="0"/>
                        </a:rPr>
                        <a:t>AE Services Planning &amp; Environmental</a:t>
                      </a:r>
                      <a:r>
                        <a:rPr lang="en-US" sz="900" b="0" i="0" u="none" strike="noStrike" kern="1200" baseline="0" dirty="0" smtClean="0">
                          <a:solidFill>
                            <a:srgbClr val="000000"/>
                          </a:solidFill>
                          <a:latin typeface="+mn-lt"/>
                          <a:ea typeface="+mn-ea"/>
                          <a:cs typeface="Times New Roman" pitchFamily="18" charset="0"/>
                        </a:rPr>
                        <a:t> Division Military &amp; Civil Works (REAT Replacement -  NEPA/Master Planning)</a:t>
                      </a:r>
                      <a:endParaRPr lang="en-US" sz="900" b="0" i="0" u="none" strike="noStrike" kern="1200" dirty="0" smtClean="0">
                        <a:solidFill>
                          <a:srgbClr val="000000"/>
                        </a:solidFill>
                        <a:latin typeface="+mn-lt"/>
                        <a:ea typeface="+mn-ea"/>
                        <a:cs typeface="Times New Roman" pitchFamily="18" charset="0"/>
                      </a:endParaRPr>
                    </a:p>
                    <a:p>
                      <a:endParaRPr lang="en-US" sz="900" dirty="0"/>
                    </a:p>
                  </a:txBody>
                  <a:tcPr marL="68580" marR="68580" marT="34290" marB="34290"/>
                </a:tc>
                <a:tc>
                  <a:txBody>
                    <a:bodyPr/>
                    <a:lstStyle/>
                    <a:p>
                      <a:pPr algn="l"/>
                      <a:r>
                        <a:rPr lang="en-US" sz="900" dirty="0" smtClean="0"/>
                        <a:t>$210M UR</a:t>
                      </a:r>
                    </a:p>
                    <a:p>
                      <a:pPr algn="l"/>
                      <a:r>
                        <a:rPr lang="en-US" sz="900" dirty="0" smtClean="0"/>
                        <a:t>$40M SBSA</a:t>
                      </a:r>
                      <a:endParaRPr lang="en-US" sz="900" dirty="0"/>
                    </a:p>
                  </a:txBody>
                  <a:tcPr marL="68580" marR="68580" marT="34290" marB="34290"/>
                </a:tc>
                <a:tc>
                  <a:txBody>
                    <a:bodyPr/>
                    <a:lstStyle/>
                    <a:p>
                      <a:pPr algn="l"/>
                      <a:r>
                        <a:rPr lang="en-US" sz="900" dirty="0" smtClean="0"/>
                        <a:t>$250M</a:t>
                      </a:r>
                      <a:endParaRPr lang="en-US" sz="900"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smtClean="0"/>
                        <a:t>3d </a:t>
                      </a:r>
                      <a:r>
                        <a:rPr lang="en-US" sz="900" dirty="0" err="1" smtClean="0"/>
                        <a:t>Qtr</a:t>
                      </a:r>
                      <a:r>
                        <a:rPr lang="en-US" sz="900" dirty="0" smtClean="0"/>
                        <a:t>, FY19</a:t>
                      </a:r>
                    </a:p>
                  </a:txBody>
                  <a:tcPr marL="68580" marR="68580" marT="34290" marB="34290"/>
                </a:tc>
              </a:tr>
              <a:tr h="517932">
                <a:tc>
                  <a:txBody>
                    <a:bodyPr/>
                    <a:lstStyle/>
                    <a:p>
                      <a:r>
                        <a:rPr lang="en-US" sz="900" dirty="0" smtClean="0"/>
                        <a:t>AE Services Military</a:t>
                      </a:r>
                      <a:r>
                        <a:rPr lang="en-US" sz="900" baseline="0" dirty="0" smtClean="0"/>
                        <a:t> Design</a:t>
                      </a:r>
                      <a:endParaRPr lang="en-US" sz="900" dirty="0"/>
                    </a:p>
                  </a:txBody>
                  <a:tcPr marL="68580" marR="68580" marT="34290" marB="34290"/>
                </a:tc>
                <a:tc>
                  <a:txBody>
                    <a:bodyPr/>
                    <a:lstStyle/>
                    <a:p>
                      <a:pPr algn="l"/>
                      <a:r>
                        <a:rPr lang="en-US" sz="900" dirty="0" smtClean="0"/>
                        <a:t>TBD</a:t>
                      </a:r>
                      <a:endParaRPr lang="en-US" sz="900" dirty="0"/>
                    </a:p>
                  </a:txBody>
                  <a:tcPr marL="68580" marR="68580" marT="34290" marB="34290"/>
                </a:tc>
                <a:tc>
                  <a:txBody>
                    <a:bodyPr/>
                    <a:lstStyle/>
                    <a:p>
                      <a:pPr algn="l"/>
                      <a:r>
                        <a:rPr lang="en-US" sz="900" dirty="0" smtClean="0"/>
                        <a:t>$99M</a:t>
                      </a:r>
                      <a:endParaRPr lang="en-US" sz="900"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smtClean="0"/>
                        <a:t>3d </a:t>
                      </a:r>
                      <a:r>
                        <a:rPr lang="en-US" sz="900" dirty="0" err="1" smtClean="0"/>
                        <a:t>Qtr</a:t>
                      </a:r>
                      <a:r>
                        <a:rPr lang="en-US" sz="900" dirty="0" smtClean="0"/>
                        <a:t>, FY19</a:t>
                      </a:r>
                    </a:p>
                  </a:txBody>
                  <a:tcPr marL="68580" marR="68580" marT="34290" marB="34290"/>
                </a:tc>
              </a:tr>
            </a:tbl>
          </a:graphicData>
        </a:graphic>
      </p:graphicFrame>
    </p:spTree>
    <p:extLst>
      <p:ext uri="{BB962C8B-B14F-4D97-AF65-F5344CB8AC3E}">
        <p14:creationId xmlns:p14="http://schemas.microsoft.com/office/powerpoint/2010/main" val="4261523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1" y="614356"/>
            <a:ext cx="6880860" cy="528880"/>
          </a:xfrm>
        </p:spPr>
        <p:txBody>
          <a:bodyPr/>
          <a:lstStyle/>
          <a:p>
            <a:r>
              <a:rPr lang="en-US" sz="2800" b="1" dirty="0" smtClean="0"/>
              <a:t>A-E Brooks Acts SATOC Opportunities – NAICS 541330</a:t>
            </a:r>
            <a:br>
              <a:rPr lang="en-US" sz="2800" b="1" dirty="0" smtClean="0"/>
            </a:br>
            <a:r>
              <a:rPr lang="en-US" sz="2800" b="1" dirty="0" smtClean="0"/>
              <a:t>Mobile District </a:t>
            </a:r>
            <a:r>
              <a:rPr lang="en-US" sz="2800" b="1" dirty="0" smtClean="0"/>
              <a:t>FY 2019 </a:t>
            </a:r>
            <a:endParaRPr lang="en-US" sz="2800" b="1" dirty="0"/>
          </a:p>
        </p:txBody>
      </p:sp>
      <p:graphicFrame>
        <p:nvGraphicFramePr>
          <p:cNvPr id="12" name="Content Placeholder 11"/>
          <p:cNvGraphicFramePr>
            <a:graphicFrameLocks noGrp="1"/>
          </p:cNvGraphicFramePr>
          <p:nvPr>
            <p:ph idx="4294967295"/>
            <p:extLst/>
          </p:nvPr>
        </p:nvGraphicFramePr>
        <p:xfrm>
          <a:off x="775689" y="2124669"/>
          <a:ext cx="7386884" cy="2533023"/>
        </p:xfrm>
        <a:graphic>
          <a:graphicData uri="http://schemas.openxmlformats.org/drawingml/2006/table">
            <a:tbl>
              <a:tblPr firstRow="1" bandRow="1">
                <a:tableStyleId>{8A107856-5554-42FB-B03E-39F5DBC370BA}</a:tableStyleId>
              </a:tblPr>
              <a:tblGrid>
                <a:gridCol w="1846721"/>
                <a:gridCol w="1846721"/>
                <a:gridCol w="1846721"/>
                <a:gridCol w="1846721"/>
              </a:tblGrid>
              <a:tr h="439326">
                <a:tc>
                  <a:txBody>
                    <a:bodyPr/>
                    <a:lstStyle/>
                    <a:p>
                      <a:r>
                        <a:rPr lang="en-US" sz="800" dirty="0" smtClean="0"/>
                        <a:t>Project</a:t>
                      </a:r>
                      <a:endParaRPr lang="en-US" sz="800" dirty="0"/>
                    </a:p>
                  </a:txBody>
                  <a:tcPr marL="68580" marR="68580" marT="34290" marB="34290"/>
                </a:tc>
                <a:tc>
                  <a:txBody>
                    <a:bodyPr/>
                    <a:lstStyle/>
                    <a:p>
                      <a:r>
                        <a:rPr lang="en-US" sz="800" dirty="0" smtClean="0"/>
                        <a:t>Set-Aside Category</a:t>
                      </a:r>
                      <a:endParaRPr lang="en-US" sz="800" dirty="0"/>
                    </a:p>
                  </a:txBody>
                  <a:tcPr marL="68580" marR="68580" marT="34290" marB="34290"/>
                </a:tc>
                <a:tc>
                  <a:txBody>
                    <a:bodyPr/>
                    <a:lstStyle/>
                    <a:p>
                      <a:r>
                        <a:rPr lang="en-US" sz="800" dirty="0" smtClean="0"/>
                        <a:t>Est. Award</a:t>
                      </a:r>
                      <a:r>
                        <a:rPr lang="en-US" sz="800" baseline="0" dirty="0" smtClean="0"/>
                        <a:t> Value</a:t>
                      </a:r>
                      <a:endParaRPr lang="en-US" sz="800" dirty="0"/>
                    </a:p>
                  </a:txBody>
                  <a:tcPr marL="68580" marR="68580" marT="34290" marB="34290"/>
                </a:tc>
                <a:tc>
                  <a:txBody>
                    <a:bodyPr/>
                    <a:lstStyle/>
                    <a:p>
                      <a:r>
                        <a:rPr lang="en-US" sz="800" dirty="0" smtClean="0"/>
                        <a:t>Projected Advertise</a:t>
                      </a:r>
                      <a:r>
                        <a:rPr lang="en-US" sz="800" baseline="0" dirty="0" smtClean="0"/>
                        <a:t> Date</a:t>
                      </a:r>
                      <a:endParaRPr lang="en-US" sz="800" dirty="0"/>
                    </a:p>
                  </a:txBody>
                  <a:tcPr marL="68580" marR="68580" marT="34290" marB="34290"/>
                </a:tc>
              </a:tr>
              <a:tr h="697899">
                <a:tc>
                  <a:txBody>
                    <a:bodyPr/>
                    <a:lstStyle/>
                    <a:p>
                      <a:pPr algn="l" fontAlgn="b"/>
                      <a:r>
                        <a:rPr lang="en-US" sz="1100" dirty="0" smtClean="0"/>
                        <a:t>AE </a:t>
                      </a:r>
                      <a:r>
                        <a:rPr lang="en-US" sz="1100" b="0" i="0" u="none" strike="noStrike" kern="1200" dirty="0" smtClean="0">
                          <a:solidFill>
                            <a:srgbClr val="000000"/>
                          </a:solidFill>
                          <a:latin typeface="+mn-lt"/>
                          <a:ea typeface="+mn-ea"/>
                          <a:cs typeface="Times New Roman" pitchFamily="18" charset="0"/>
                        </a:rPr>
                        <a:t>Horizontal</a:t>
                      </a:r>
                      <a:r>
                        <a:rPr lang="en-US" sz="1100" b="0" i="0" u="none" strike="noStrike" kern="1200" baseline="0" dirty="0" smtClean="0">
                          <a:solidFill>
                            <a:srgbClr val="000000"/>
                          </a:solidFill>
                          <a:latin typeface="+mn-lt"/>
                          <a:ea typeface="+mn-ea"/>
                          <a:cs typeface="Times New Roman" pitchFamily="18" charset="0"/>
                        </a:rPr>
                        <a:t> Civil Geotechnical MILCON</a:t>
                      </a:r>
                      <a:endParaRPr lang="en-US" sz="1100" b="0" i="0" u="none" strike="noStrike" kern="1200" dirty="0" smtClean="0">
                        <a:solidFill>
                          <a:srgbClr val="000000"/>
                        </a:solidFill>
                        <a:latin typeface="+mn-lt"/>
                        <a:ea typeface="+mn-ea"/>
                        <a:cs typeface="Times New Roman" pitchFamily="18" charset="0"/>
                      </a:endParaRPr>
                    </a:p>
                    <a:p>
                      <a:endParaRPr lang="en-US" sz="1100" dirty="0"/>
                    </a:p>
                  </a:txBody>
                  <a:tcPr marL="68580" marR="68580" marT="34290" marB="34290"/>
                </a:tc>
                <a:tc>
                  <a:txBody>
                    <a:bodyPr/>
                    <a:lstStyle/>
                    <a:p>
                      <a:pPr algn="l"/>
                      <a:r>
                        <a:rPr lang="en-US" sz="1100" dirty="0" smtClean="0"/>
                        <a:t>$6.9M UR</a:t>
                      </a:r>
                    </a:p>
                    <a:p>
                      <a:pPr algn="l"/>
                      <a:r>
                        <a:rPr lang="en-US" sz="1100" dirty="0" smtClean="0"/>
                        <a:t>$3M SBSA</a:t>
                      </a:r>
                      <a:endParaRPr lang="en-US" sz="1100" baseline="0" dirty="0" smtClean="0"/>
                    </a:p>
                    <a:p>
                      <a:pPr algn="l"/>
                      <a:endParaRPr lang="en-US" sz="1100" dirty="0"/>
                    </a:p>
                  </a:txBody>
                  <a:tcPr marL="68580" marR="68580" marT="34290" marB="34290"/>
                </a:tc>
                <a:tc>
                  <a:txBody>
                    <a:bodyPr/>
                    <a:lstStyle/>
                    <a:p>
                      <a:pPr algn="l"/>
                      <a:r>
                        <a:rPr lang="en-US" sz="1100" dirty="0" smtClean="0"/>
                        <a:t>$9.9M</a:t>
                      </a:r>
                      <a:endParaRPr lang="en-US" sz="1100" baseline="0" dirty="0" smtClean="0"/>
                    </a:p>
                  </a:txBody>
                  <a:tcPr marL="68580" marR="68580" marT="34290" marB="34290"/>
                </a:tc>
                <a:tc>
                  <a:txBody>
                    <a:bodyPr/>
                    <a:lstStyle/>
                    <a:p>
                      <a:pPr algn="l"/>
                      <a:r>
                        <a:rPr lang="en-US" sz="1100" dirty="0" smtClean="0"/>
                        <a:t>Apr 2019</a:t>
                      </a:r>
                      <a:endParaRPr lang="en-US" sz="1100" dirty="0"/>
                    </a:p>
                  </a:txBody>
                  <a:tcPr marL="68580" marR="68580" marT="34290" marB="34290"/>
                </a:tc>
              </a:tr>
              <a:tr h="697899">
                <a:tc>
                  <a:txBody>
                    <a:bodyPr/>
                    <a:lstStyle/>
                    <a:p>
                      <a:r>
                        <a:rPr lang="en-US" sz="1100" dirty="0" smtClean="0"/>
                        <a:t>MEDCOM AE</a:t>
                      </a:r>
                      <a:endParaRPr lang="en-US" sz="1100"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smtClean="0"/>
                        <a:t>TBD</a:t>
                      </a:r>
                      <a:endParaRPr lang="en-US" sz="1100" dirty="0"/>
                    </a:p>
                  </a:txBody>
                  <a:tcPr marL="68580" marR="68580" marT="34290" marB="34290"/>
                </a:tc>
                <a:tc>
                  <a:txBody>
                    <a:bodyPr/>
                    <a:lstStyle/>
                    <a:p>
                      <a:pPr algn="l"/>
                      <a:r>
                        <a:rPr lang="en-US" sz="1100" dirty="0" smtClean="0"/>
                        <a:t>$49M</a:t>
                      </a:r>
                      <a:endParaRPr lang="en-US" sz="1100" dirty="0"/>
                    </a:p>
                  </a:txBody>
                  <a:tcPr marL="68580" marR="68580" marT="34290" marB="34290"/>
                </a:tc>
                <a:tc>
                  <a:txBody>
                    <a:bodyPr/>
                    <a:lstStyle/>
                    <a:p>
                      <a:pPr algn="l"/>
                      <a:r>
                        <a:rPr lang="en-US" sz="1100" dirty="0" smtClean="0"/>
                        <a:t>1</a:t>
                      </a:r>
                      <a:r>
                        <a:rPr lang="en-US" sz="1100" baseline="30000" dirty="0" smtClean="0"/>
                        <a:t>st</a:t>
                      </a:r>
                      <a:r>
                        <a:rPr lang="en-US" sz="1100" baseline="0" dirty="0" smtClean="0"/>
                        <a:t> </a:t>
                      </a:r>
                      <a:r>
                        <a:rPr lang="en-US" sz="1100" baseline="0" dirty="0" err="1" smtClean="0"/>
                        <a:t>Qtr</a:t>
                      </a:r>
                      <a:r>
                        <a:rPr lang="en-US" sz="1100" baseline="0" dirty="0" smtClean="0"/>
                        <a:t>, FY20</a:t>
                      </a:r>
                      <a:endParaRPr lang="en-US" sz="1100" dirty="0"/>
                    </a:p>
                  </a:txBody>
                  <a:tcPr marL="68580" marR="68580" marT="34290" marB="34290"/>
                </a:tc>
              </a:tr>
              <a:tr h="697899">
                <a:tc>
                  <a:txBody>
                    <a:bodyPr/>
                    <a:lstStyle/>
                    <a:p>
                      <a:r>
                        <a:rPr lang="en-US" sz="900" dirty="0" smtClean="0"/>
                        <a:t>AE Services – Design of Consolidated Test Center, Redstone</a:t>
                      </a:r>
                      <a:r>
                        <a:rPr lang="en-US" sz="900" baseline="0" dirty="0" smtClean="0"/>
                        <a:t> Arsenal</a:t>
                      </a:r>
                      <a:r>
                        <a:rPr lang="en-US" sz="900" dirty="0" smtClean="0"/>
                        <a:t> (SATOC)</a:t>
                      </a:r>
                      <a:endParaRPr lang="en-US" sz="900" dirty="0"/>
                    </a:p>
                  </a:txBody>
                  <a:tcPr marL="68580" marR="68580" marT="34290" marB="34290"/>
                </a:tc>
                <a:tc>
                  <a:txBody>
                    <a:bodyPr/>
                    <a:lstStyle/>
                    <a:p>
                      <a:pPr algn="l"/>
                      <a:r>
                        <a:rPr lang="en-US" sz="900" dirty="0" smtClean="0"/>
                        <a:t>UR – Stand Alone</a:t>
                      </a:r>
                      <a:r>
                        <a:rPr lang="en-US" sz="900" baseline="0" dirty="0" smtClean="0"/>
                        <a:t> “C” Contract</a:t>
                      </a:r>
                      <a:endParaRPr lang="en-US" sz="900" dirty="0"/>
                    </a:p>
                  </a:txBody>
                  <a:tcPr marL="68580" marR="68580" marT="34290" marB="34290"/>
                </a:tc>
                <a:tc>
                  <a:txBody>
                    <a:bodyPr/>
                    <a:lstStyle/>
                    <a:p>
                      <a:pPr algn="l"/>
                      <a:r>
                        <a:rPr lang="en-US" sz="900" dirty="0" smtClean="0"/>
                        <a:t>$49M</a:t>
                      </a:r>
                      <a:endParaRPr lang="en-US" sz="900"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smtClean="0"/>
                        <a:t>Re-Advertise Mar-April 2019</a:t>
                      </a:r>
                    </a:p>
                  </a:txBody>
                  <a:tcPr marL="68580" marR="68580" marT="34290" marB="34290"/>
                </a:tc>
              </a:tr>
            </a:tbl>
          </a:graphicData>
        </a:graphic>
      </p:graphicFrame>
    </p:spTree>
    <p:extLst>
      <p:ext uri="{BB962C8B-B14F-4D97-AF65-F5344CB8AC3E}">
        <p14:creationId xmlns:p14="http://schemas.microsoft.com/office/powerpoint/2010/main" val="3616355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180" y="436556"/>
            <a:ext cx="6880860" cy="472764"/>
          </a:xfrm>
        </p:spPr>
        <p:txBody>
          <a:bodyPr>
            <a:noAutofit/>
          </a:bodyPr>
          <a:lstStyle/>
          <a:p>
            <a:r>
              <a:rPr lang="en-US" sz="2800" b="1" dirty="0" smtClean="0"/>
              <a:t>Construction</a:t>
            </a:r>
            <a:r>
              <a:rPr lang="en-US" sz="2800" b="1" dirty="0"/>
              <a:t/>
            </a:r>
            <a:br>
              <a:rPr lang="en-US" sz="2800" b="1" dirty="0"/>
            </a:br>
            <a:r>
              <a:rPr lang="en-US" sz="2800" b="1" dirty="0" smtClean="0"/>
              <a:t>NAICS 236220 (unless otherwise noted)</a:t>
            </a:r>
            <a:br>
              <a:rPr lang="en-US" sz="2800" b="1" dirty="0" smtClean="0"/>
            </a:br>
            <a:endParaRPr lang="en-US" sz="2800" b="1" dirty="0"/>
          </a:p>
        </p:txBody>
      </p:sp>
      <p:graphicFrame>
        <p:nvGraphicFramePr>
          <p:cNvPr id="12" name="Content Placeholder 11"/>
          <p:cNvGraphicFramePr>
            <a:graphicFrameLocks noGrp="1"/>
          </p:cNvGraphicFramePr>
          <p:nvPr>
            <p:ph idx="4294967295"/>
            <p:extLst/>
          </p:nvPr>
        </p:nvGraphicFramePr>
        <p:xfrm>
          <a:off x="691611" y="1851080"/>
          <a:ext cx="7386884" cy="2933634"/>
        </p:xfrm>
        <a:graphic>
          <a:graphicData uri="http://schemas.openxmlformats.org/drawingml/2006/table">
            <a:tbl>
              <a:tblPr firstRow="1" bandRow="1">
                <a:tableStyleId>{8A107856-5554-42FB-B03E-39F5DBC370BA}</a:tableStyleId>
              </a:tblPr>
              <a:tblGrid>
                <a:gridCol w="1846721"/>
                <a:gridCol w="1846721"/>
                <a:gridCol w="1846721"/>
                <a:gridCol w="1846721"/>
              </a:tblGrid>
              <a:tr h="485226">
                <a:tc>
                  <a:txBody>
                    <a:bodyPr/>
                    <a:lstStyle/>
                    <a:p>
                      <a:r>
                        <a:rPr lang="en-US" sz="800" dirty="0" smtClean="0"/>
                        <a:t>Project</a:t>
                      </a:r>
                      <a:endParaRPr lang="en-US" sz="800" dirty="0"/>
                    </a:p>
                  </a:txBody>
                  <a:tcPr marL="68580" marR="68580" marT="34290" marB="34290"/>
                </a:tc>
                <a:tc>
                  <a:txBody>
                    <a:bodyPr/>
                    <a:lstStyle/>
                    <a:p>
                      <a:r>
                        <a:rPr lang="en-US" sz="800" dirty="0" smtClean="0"/>
                        <a:t>Set-Aside Category</a:t>
                      </a:r>
                      <a:endParaRPr lang="en-US" sz="800" dirty="0"/>
                    </a:p>
                  </a:txBody>
                  <a:tcPr marL="68580" marR="68580" marT="34290" marB="34290"/>
                </a:tc>
                <a:tc>
                  <a:txBody>
                    <a:bodyPr/>
                    <a:lstStyle/>
                    <a:p>
                      <a:r>
                        <a:rPr lang="en-US" sz="800" dirty="0" smtClean="0"/>
                        <a:t>Est. Award</a:t>
                      </a:r>
                      <a:r>
                        <a:rPr lang="en-US" sz="800" baseline="0" dirty="0" smtClean="0"/>
                        <a:t> Value</a:t>
                      </a:r>
                      <a:endParaRPr lang="en-US" sz="800" dirty="0"/>
                    </a:p>
                  </a:txBody>
                  <a:tcPr marL="68580" marR="68580" marT="34290" marB="34290"/>
                </a:tc>
                <a:tc>
                  <a:txBody>
                    <a:bodyPr/>
                    <a:lstStyle/>
                    <a:p>
                      <a:r>
                        <a:rPr lang="en-US" sz="800" dirty="0" smtClean="0"/>
                        <a:t>Projected Advertise</a:t>
                      </a:r>
                      <a:r>
                        <a:rPr lang="en-US" sz="800" baseline="0" dirty="0" smtClean="0"/>
                        <a:t> Date</a:t>
                      </a:r>
                      <a:endParaRPr lang="en-US" sz="800" dirty="0"/>
                    </a:p>
                  </a:txBody>
                  <a:tcPr marL="68580" marR="68580" marT="34290" marB="34290"/>
                </a:tc>
              </a:tr>
              <a:tr h="77081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MEDCOM Western Region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2 Phase D-B MATOC</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tc>
                <a:tc>
                  <a:txBody>
                    <a:bodyPr/>
                    <a:lstStyle/>
                    <a:p>
                      <a:pPr algn="l" fontAlgn="b"/>
                      <a:r>
                        <a:rPr lang="en-US" sz="1100" b="0" i="0" u="none" strike="noStrike" kern="1200" dirty="0" smtClean="0">
                          <a:solidFill>
                            <a:srgbClr val="000000"/>
                          </a:solidFill>
                          <a:latin typeface="+mn-lt"/>
                          <a:ea typeface="+mn-ea"/>
                          <a:cs typeface="Times New Roman" pitchFamily="18" charset="0"/>
                        </a:rPr>
                        <a:t>UR</a:t>
                      </a:r>
                    </a:p>
                    <a:p>
                      <a:pPr algn="l" fontAlgn="b"/>
                      <a:r>
                        <a:rPr lang="en-US" sz="1100" b="0" i="0" u="none" strike="noStrike" kern="1200" dirty="0" smtClean="0">
                          <a:solidFill>
                            <a:srgbClr val="000000"/>
                          </a:solidFill>
                          <a:latin typeface="+mn-lt"/>
                          <a:ea typeface="+mn-ea"/>
                          <a:cs typeface="Times New Roman" pitchFamily="18" charset="0"/>
                        </a:rPr>
                        <a:t>SBSA</a:t>
                      </a:r>
                    </a:p>
                    <a:p>
                      <a:pPr algn="l"/>
                      <a:endParaRPr lang="en-US" sz="1100" dirty="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latin typeface="+mn-lt"/>
                          <a:ea typeface="+mn-ea"/>
                          <a:cs typeface="Times New Roman" pitchFamily="18" charset="0"/>
                        </a:rPr>
                        <a:t>$249M</a:t>
                      </a:r>
                      <a:endParaRPr lang="en-US" sz="1100" dirty="0"/>
                    </a:p>
                  </a:txBody>
                  <a:tcPr marL="68580" marR="68580" marT="34290" marB="34290"/>
                </a:tc>
                <a:tc>
                  <a:txBody>
                    <a:bodyPr/>
                    <a:lstStyle/>
                    <a:p>
                      <a:pPr algn="l"/>
                      <a:r>
                        <a:rPr lang="en-US" sz="1100" dirty="0" smtClean="0"/>
                        <a:t>1</a:t>
                      </a:r>
                      <a:r>
                        <a:rPr lang="en-US" sz="1100" baseline="30000" dirty="0" smtClean="0"/>
                        <a:t>st</a:t>
                      </a:r>
                      <a:r>
                        <a:rPr lang="en-US" sz="1100" dirty="0" smtClean="0"/>
                        <a:t> </a:t>
                      </a:r>
                      <a:r>
                        <a:rPr lang="en-US" sz="1100" dirty="0" err="1" smtClean="0"/>
                        <a:t>Qtr</a:t>
                      </a:r>
                      <a:r>
                        <a:rPr lang="en-US" sz="1100" dirty="0" smtClean="0"/>
                        <a:t>, FY20</a:t>
                      </a:r>
                      <a:endParaRPr lang="en-US" sz="1100" dirty="0"/>
                    </a:p>
                  </a:txBody>
                  <a:tcPr marL="68580" marR="68580" marT="34290" marB="34290"/>
                </a:tc>
              </a:tr>
              <a:tr h="868680">
                <a:tc>
                  <a:txBody>
                    <a:bodyPr/>
                    <a:lstStyle/>
                    <a:p>
                      <a:pPr algn="l" fontAlgn="b"/>
                      <a:r>
                        <a:rPr lang="en-US" sz="1100" b="0" u="none" strike="noStrike" dirty="0" smtClean="0"/>
                        <a:t>Military Construction North/South Regions</a:t>
                      </a:r>
                    </a:p>
                    <a:p>
                      <a:pPr algn="l" fontAlgn="b"/>
                      <a:r>
                        <a:rPr lang="en-US" sz="1100" b="0" u="none" strike="noStrike" dirty="0" smtClean="0"/>
                        <a:t>Mobile District AOR </a:t>
                      </a:r>
                    </a:p>
                    <a:p>
                      <a:pPr algn="l" fontAlgn="b"/>
                      <a:r>
                        <a:rPr lang="en-US" sz="1100" b="0" u="none" strike="noStrike" dirty="0" smtClean="0"/>
                        <a:t>2 Phase</a:t>
                      </a:r>
                      <a:r>
                        <a:rPr lang="en-US" sz="1100" b="0" u="none" strike="noStrike" baseline="0" dirty="0" smtClean="0"/>
                        <a:t> D-B MATOCs</a:t>
                      </a:r>
                      <a:endParaRPr lang="en-US" sz="1100" b="0" i="0" u="none" strike="noStrike" dirty="0" smtClean="0">
                        <a:solidFill>
                          <a:srgbClr val="000000"/>
                        </a:solidFill>
                        <a:latin typeface="+mn-lt"/>
                      </a:endParaRPr>
                    </a:p>
                  </a:txBody>
                  <a:tcPr marL="68580" marR="68580" marT="34290" marB="34290"/>
                </a:tc>
                <a:tc>
                  <a:txBody>
                    <a:bodyPr/>
                    <a:lstStyle/>
                    <a:p>
                      <a:pPr algn="l" fontAlgn="b"/>
                      <a:r>
                        <a:rPr lang="en-US" sz="1100" b="0" i="0" u="none" strike="noStrike" kern="1200" dirty="0" smtClean="0">
                          <a:solidFill>
                            <a:srgbClr val="000000"/>
                          </a:solidFill>
                          <a:latin typeface="+mn-lt"/>
                          <a:ea typeface="+mn-ea"/>
                          <a:cs typeface="Times New Roman" pitchFamily="18" charset="0"/>
                        </a:rPr>
                        <a:t>$245M (2) UR</a:t>
                      </a:r>
                    </a:p>
                    <a:p>
                      <a:pPr algn="l" fontAlgn="b"/>
                      <a:r>
                        <a:rPr lang="en-US" sz="1100" b="0" i="0" u="none" strike="noStrike" kern="1200" dirty="0" smtClean="0">
                          <a:solidFill>
                            <a:srgbClr val="000000"/>
                          </a:solidFill>
                          <a:latin typeface="+mn-lt"/>
                          <a:ea typeface="+mn-ea"/>
                          <a:cs typeface="Times New Roman" pitchFamily="18" charset="0"/>
                        </a:rPr>
                        <a:t>$200M (2) SBSA</a:t>
                      </a:r>
                      <a:endParaRPr lang="en-US" sz="1100" dirty="0"/>
                    </a:p>
                  </a:txBody>
                  <a:tcPr marL="68580" marR="68580" marT="34290" marB="34290"/>
                </a:tc>
                <a:tc>
                  <a:txBody>
                    <a:bodyPr/>
                    <a:lstStyle/>
                    <a:p>
                      <a:pPr algn="l"/>
                      <a:r>
                        <a:rPr lang="en-US" sz="1100" dirty="0" smtClean="0"/>
                        <a:t>$845M</a:t>
                      </a:r>
                      <a:endParaRPr lang="en-US" sz="1100" dirty="0"/>
                    </a:p>
                  </a:txBody>
                  <a:tcPr marL="68580" marR="68580" marT="34290" marB="34290"/>
                </a:tc>
                <a:tc>
                  <a:txBody>
                    <a:bodyPr/>
                    <a:lstStyle/>
                    <a:p>
                      <a:pPr algn="l"/>
                      <a:r>
                        <a:rPr lang="en-US" sz="1100" baseline="0" dirty="0" smtClean="0"/>
                        <a:t>W91278-18-R-0001&amp; 0002 UR Closes 5 Mar 2019</a:t>
                      </a:r>
                    </a:p>
                    <a:p>
                      <a:pPr algn="l"/>
                      <a:r>
                        <a:rPr lang="en-US" sz="1100" baseline="0" dirty="0" smtClean="0"/>
                        <a:t>W91278-18-R-0003 &amp; 0004 SBSA 4</a:t>
                      </a:r>
                      <a:r>
                        <a:rPr lang="en-US" sz="1100" baseline="30000" dirty="0" smtClean="0"/>
                        <a:t>th</a:t>
                      </a:r>
                      <a:r>
                        <a:rPr lang="en-US" sz="1100" baseline="0" dirty="0" smtClean="0"/>
                        <a:t> </a:t>
                      </a:r>
                      <a:r>
                        <a:rPr lang="en-US" sz="1100" baseline="0" dirty="0" err="1" smtClean="0"/>
                        <a:t>Qtr</a:t>
                      </a:r>
                      <a:r>
                        <a:rPr lang="en-US" sz="1100" baseline="0" dirty="0" smtClean="0"/>
                        <a:t> FY 19 Advertise</a:t>
                      </a:r>
                      <a:endParaRPr lang="en-US" sz="1100" dirty="0"/>
                    </a:p>
                  </a:txBody>
                  <a:tcPr marL="68580" marR="68580" marT="34290" marB="34290"/>
                </a:tc>
              </a:tr>
              <a:tr h="770814">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Air Traffic</a:t>
                      </a:r>
                      <a:r>
                        <a:rPr lang="en-US" sz="1100" b="0" i="0" u="none" strike="noStrike" baseline="0" dirty="0" smtClean="0">
                          <a:solidFill>
                            <a:srgbClr val="000000"/>
                          </a:solidFill>
                          <a:latin typeface="+mn-lt"/>
                        </a:rPr>
                        <a:t> Control Tower Maxwell AFB, AL</a:t>
                      </a:r>
                    </a:p>
                    <a:p>
                      <a:pPr marL="0" marR="0" lvl="0" indent="0" algn="l" defTabSz="914377" rtl="0" eaLnBrk="1" fontAlgn="b" latinLnBrk="0" hangingPunct="1">
                        <a:lnSpc>
                          <a:spcPct val="100000"/>
                        </a:lnSpc>
                        <a:spcBef>
                          <a:spcPts val="0"/>
                        </a:spcBef>
                        <a:spcAft>
                          <a:spcPts val="0"/>
                        </a:spcAft>
                        <a:buClrTx/>
                        <a:buSzTx/>
                        <a:buFontTx/>
                        <a:buNone/>
                        <a:tabLst/>
                        <a:defRPr/>
                      </a:pPr>
                      <a:r>
                        <a:rPr lang="en-US" sz="1100" b="0" i="0" u="none" strike="noStrike" baseline="0" dirty="0" smtClean="0">
                          <a:solidFill>
                            <a:srgbClr val="000000"/>
                          </a:solidFill>
                          <a:latin typeface="+mn-lt"/>
                        </a:rPr>
                        <a:t>D-B-B</a:t>
                      </a:r>
                    </a:p>
                    <a:p>
                      <a:pPr marL="0" marR="0" lvl="0" indent="0" algn="l" defTabSz="914377" rtl="0" eaLnBrk="1" fontAlgn="b" latinLnBrk="0" hangingPunct="1">
                        <a:lnSpc>
                          <a:spcPct val="100000"/>
                        </a:lnSpc>
                        <a:spcBef>
                          <a:spcPts val="0"/>
                        </a:spcBef>
                        <a:spcAft>
                          <a:spcPts val="0"/>
                        </a:spcAft>
                        <a:buClrTx/>
                        <a:buSzTx/>
                        <a:buFontTx/>
                        <a:buNone/>
                        <a:tabLst/>
                        <a:defRPr/>
                      </a:pPr>
                      <a:r>
                        <a:rPr lang="en-US" sz="1100" b="0" i="0" u="none" strike="noStrike" baseline="0" dirty="0" smtClean="0">
                          <a:solidFill>
                            <a:srgbClr val="000000"/>
                          </a:solidFill>
                          <a:latin typeface="+mn-lt"/>
                        </a:rPr>
                        <a:t>“C” Type Contract</a:t>
                      </a:r>
                      <a:endParaRPr lang="en-US" sz="1100" b="0" i="0" u="none" strike="noStrike" dirty="0" smtClean="0">
                        <a:solidFill>
                          <a:srgbClr val="000000"/>
                        </a:solidFill>
                        <a:latin typeface="+mn-lt"/>
                      </a:endParaRPr>
                    </a:p>
                  </a:txBody>
                  <a:tcPr marL="7144" marR="7144" marT="7144" marB="0"/>
                </a:tc>
                <a:tc>
                  <a:txBody>
                    <a:bodyPr/>
                    <a:lstStyle/>
                    <a:p>
                      <a:pPr algn="l" fontAlgn="b"/>
                      <a:r>
                        <a:rPr lang="en-US" sz="1100" b="0" i="0" u="none" strike="noStrike" dirty="0" smtClean="0">
                          <a:solidFill>
                            <a:srgbClr val="000000"/>
                          </a:solidFill>
                          <a:latin typeface="Arial"/>
                        </a:rPr>
                        <a:t>UR or SB</a:t>
                      </a:r>
                      <a:endParaRPr lang="en-US" sz="1100" b="0" i="0" u="none" strike="noStrike" dirty="0">
                        <a:solidFill>
                          <a:srgbClr val="000000"/>
                        </a:solidFill>
                        <a:latin typeface="Arial"/>
                      </a:endParaRPr>
                    </a:p>
                  </a:txBody>
                  <a:tcPr marL="7144" marR="7144" marT="7144" marB="0"/>
                </a:tc>
                <a:tc>
                  <a:txBody>
                    <a:bodyPr/>
                    <a:lstStyle/>
                    <a:p>
                      <a:pPr algn="l"/>
                      <a:r>
                        <a:rPr lang="en-US" sz="800" dirty="0" smtClean="0"/>
                        <a:t>&lt;$20M</a:t>
                      </a:r>
                      <a:endParaRPr lang="en-US" sz="800" dirty="0"/>
                    </a:p>
                  </a:txBody>
                  <a:tcPr marL="68580" marR="68580" marT="34290" marB="34290"/>
                </a:tc>
                <a:tc>
                  <a:txBody>
                    <a:bodyPr/>
                    <a:lstStyle/>
                    <a:p>
                      <a:pPr algn="l"/>
                      <a:r>
                        <a:rPr lang="en-US" sz="800" dirty="0" smtClean="0"/>
                        <a:t>3d </a:t>
                      </a:r>
                      <a:r>
                        <a:rPr lang="en-US" sz="800" dirty="0" err="1" smtClean="0"/>
                        <a:t>Qtr</a:t>
                      </a:r>
                      <a:r>
                        <a:rPr lang="en-US" sz="800" dirty="0" smtClean="0"/>
                        <a:t>, FY19</a:t>
                      </a:r>
                      <a:endParaRPr lang="en-US" sz="800" dirty="0"/>
                    </a:p>
                  </a:txBody>
                  <a:tcPr marL="68580" marR="68580" marT="34290" marB="34290"/>
                </a:tc>
              </a:tr>
            </a:tbl>
          </a:graphicData>
        </a:graphic>
      </p:graphicFrame>
    </p:spTree>
    <p:extLst>
      <p:ext uri="{BB962C8B-B14F-4D97-AF65-F5344CB8AC3E}">
        <p14:creationId xmlns:p14="http://schemas.microsoft.com/office/powerpoint/2010/main" val="17922756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Construction Continued</a:t>
            </a:r>
            <a:endParaRPr lang="en-US" sz="3200" b="1" dirty="0"/>
          </a:p>
        </p:txBody>
      </p:sp>
      <p:graphicFrame>
        <p:nvGraphicFramePr>
          <p:cNvPr id="8" name="Content Placeholder 7"/>
          <p:cNvGraphicFramePr>
            <a:graphicFrameLocks noGrp="1"/>
          </p:cNvGraphicFramePr>
          <p:nvPr>
            <p:ph idx="1"/>
            <p:extLst/>
          </p:nvPr>
        </p:nvGraphicFramePr>
        <p:xfrm>
          <a:off x="357553" y="1894744"/>
          <a:ext cx="8346831" cy="3784985"/>
        </p:xfrm>
        <a:graphic>
          <a:graphicData uri="http://schemas.openxmlformats.org/drawingml/2006/table">
            <a:tbl>
              <a:tblPr firstRow="1" bandRow="1">
                <a:tableStyleId>{8A107856-5554-42FB-B03E-39F5DBC370BA}</a:tableStyleId>
              </a:tblPr>
              <a:tblGrid>
                <a:gridCol w="2049990"/>
                <a:gridCol w="2098947"/>
                <a:gridCol w="2098947"/>
                <a:gridCol w="2098947"/>
              </a:tblGrid>
              <a:tr h="237477">
                <a:tc>
                  <a:txBody>
                    <a:bodyPr/>
                    <a:lstStyle/>
                    <a:p>
                      <a:r>
                        <a:rPr lang="en-US" sz="800" dirty="0" smtClean="0"/>
                        <a:t>Project</a:t>
                      </a:r>
                      <a:endParaRPr lang="en-US" sz="800" dirty="0"/>
                    </a:p>
                  </a:txBody>
                  <a:tcPr marL="68580" marR="68580" marT="34290" marB="34290"/>
                </a:tc>
                <a:tc>
                  <a:txBody>
                    <a:bodyPr/>
                    <a:lstStyle/>
                    <a:p>
                      <a:r>
                        <a:rPr lang="en-US" sz="800" dirty="0" smtClean="0"/>
                        <a:t>Set-Aside Category</a:t>
                      </a:r>
                      <a:endParaRPr lang="en-US" sz="800" dirty="0"/>
                    </a:p>
                  </a:txBody>
                  <a:tcPr marL="68580" marR="68580" marT="34290" marB="34290"/>
                </a:tc>
                <a:tc>
                  <a:txBody>
                    <a:bodyPr/>
                    <a:lstStyle/>
                    <a:p>
                      <a:r>
                        <a:rPr lang="en-US" sz="800" dirty="0" smtClean="0"/>
                        <a:t>Est. Award</a:t>
                      </a:r>
                      <a:r>
                        <a:rPr lang="en-US" sz="800" baseline="0" dirty="0" smtClean="0"/>
                        <a:t> Value</a:t>
                      </a:r>
                      <a:endParaRPr lang="en-US" sz="800" dirty="0"/>
                    </a:p>
                  </a:txBody>
                  <a:tcPr marL="68580" marR="68580" marT="34290" marB="34290"/>
                </a:tc>
                <a:tc>
                  <a:txBody>
                    <a:bodyPr/>
                    <a:lstStyle/>
                    <a:p>
                      <a:r>
                        <a:rPr lang="en-US" sz="800" dirty="0" smtClean="0"/>
                        <a:t>Projected Advertise</a:t>
                      </a:r>
                      <a:r>
                        <a:rPr lang="en-US" sz="800" baseline="0" dirty="0" smtClean="0"/>
                        <a:t> Date</a:t>
                      </a:r>
                      <a:endParaRPr lang="en-US" sz="800" dirty="0"/>
                    </a:p>
                  </a:txBody>
                  <a:tcPr marL="68580" marR="68580" marT="34290" marB="34290"/>
                </a:tc>
              </a:tr>
              <a:tr h="647224">
                <a:tc>
                  <a:txBody>
                    <a:bodyPr/>
                    <a:lstStyle/>
                    <a:p>
                      <a:pPr algn="l" fontAlgn="b"/>
                      <a:r>
                        <a:rPr lang="en-US" sz="1100" b="0" i="0" u="none" strike="noStrike" dirty="0" smtClean="0">
                          <a:solidFill>
                            <a:srgbClr val="000000"/>
                          </a:solidFill>
                          <a:latin typeface="Arial"/>
                        </a:rPr>
                        <a:t>Aircraft </a:t>
                      </a:r>
                      <a:r>
                        <a:rPr lang="en-US" sz="1100" b="0" i="0" u="none" strike="noStrike" dirty="0" err="1" smtClean="0">
                          <a:solidFill>
                            <a:srgbClr val="000000"/>
                          </a:solidFill>
                          <a:latin typeface="Arial"/>
                        </a:rPr>
                        <a:t>Maint</a:t>
                      </a:r>
                      <a:r>
                        <a:rPr lang="en-US" sz="1100" b="0" i="0" u="none" strike="noStrike" dirty="0" smtClean="0">
                          <a:solidFill>
                            <a:srgbClr val="000000"/>
                          </a:solidFill>
                          <a:latin typeface="Arial"/>
                        </a:rPr>
                        <a:t> Hangar</a:t>
                      </a:r>
                    </a:p>
                    <a:p>
                      <a:pPr algn="l" fontAlgn="b"/>
                      <a:r>
                        <a:rPr lang="en-US" sz="1100" b="0" i="0" u="none" strike="noStrike" dirty="0" smtClean="0">
                          <a:solidFill>
                            <a:srgbClr val="000000"/>
                          </a:solidFill>
                          <a:latin typeface="Arial"/>
                        </a:rPr>
                        <a:t>Soto Cano, Honduras</a:t>
                      </a:r>
                    </a:p>
                    <a:p>
                      <a:pPr algn="l" fontAlgn="b"/>
                      <a:r>
                        <a:rPr lang="en-US" sz="1100" b="0" i="0" u="none" strike="noStrike" dirty="0" smtClean="0">
                          <a:solidFill>
                            <a:srgbClr val="000000"/>
                          </a:solidFill>
                          <a:latin typeface="Arial"/>
                        </a:rPr>
                        <a:t>D-B-B</a:t>
                      </a:r>
                    </a:p>
                    <a:p>
                      <a:pPr algn="l" fontAlgn="b"/>
                      <a:r>
                        <a:rPr lang="en-US" sz="1100" b="0" i="0" u="none" strike="noStrike" dirty="0" smtClean="0">
                          <a:solidFill>
                            <a:srgbClr val="000000"/>
                          </a:solidFill>
                          <a:latin typeface="Arial"/>
                        </a:rPr>
                        <a:t>“C”</a:t>
                      </a:r>
                      <a:r>
                        <a:rPr lang="en-US" sz="1100" b="0" i="0" u="none" strike="noStrike" baseline="0" dirty="0" smtClean="0">
                          <a:solidFill>
                            <a:srgbClr val="000000"/>
                          </a:solidFill>
                          <a:latin typeface="Arial"/>
                        </a:rPr>
                        <a:t> type contract</a:t>
                      </a:r>
                      <a:endParaRPr lang="en-US" sz="1100" b="0" i="0" u="none" strike="noStrike" dirty="0">
                        <a:solidFill>
                          <a:srgbClr val="000000"/>
                        </a:solidFill>
                        <a:latin typeface="Arial"/>
                      </a:endParaRPr>
                    </a:p>
                  </a:txBody>
                  <a:tcPr marL="7144" marR="7144" marT="7144" marB="0" anchor="b"/>
                </a:tc>
                <a:tc>
                  <a:txBody>
                    <a:bodyPr/>
                    <a:lstStyle/>
                    <a:p>
                      <a:pPr algn="l" fontAlgn="b"/>
                      <a:r>
                        <a:rPr lang="en-US" sz="1100" b="0" i="0" u="none" strike="noStrike" dirty="0" smtClean="0">
                          <a:solidFill>
                            <a:srgbClr val="000000"/>
                          </a:solidFill>
                          <a:latin typeface="Arial"/>
                        </a:rPr>
                        <a:t>UR</a:t>
                      </a:r>
                      <a:endParaRPr lang="en-US" sz="1100" b="0" i="0" u="none" strike="noStrike" dirty="0">
                        <a:solidFill>
                          <a:srgbClr val="000000"/>
                        </a:solidFill>
                        <a:latin typeface="Arial"/>
                      </a:endParaRPr>
                    </a:p>
                  </a:txBody>
                  <a:tcPr marL="7144" marR="7144" marT="7144" marB="0"/>
                </a:tc>
                <a:tc>
                  <a:txBody>
                    <a:bodyPr/>
                    <a:lstStyle/>
                    <a:p>
                      <a:pPr algn="l"/>
                      <a:r>
                        <a:rPr lang="en-US" sz="800" dirty="0" smtClean="0"/>
                        <a:t>&gt;$20M</a:t>
                      </a:r>
                      <a:endParaRPr lang="en-US" sz="800" dirty="0"/>
                    </a:p>
                  </a:txBody>
                  <a:tcPr marL="68580" marR="68580" marT="34290" marB="34290"/>
                </a:tc>
                <a:tc>
                  <a:txBody>
                    <a:bodyPr/>
                    <a:lstStyle/>
                    <a:p>
                      <a:pPr algn="l"/>
                      <a:r>
                        <a:rPr lang="en-US" sz="800" dirty="0" smtClean="0"/>
                        <a:t>1</a:t>
                      </a:r>
                      <a:r>
                        <a:rPr lang="en-US" sz="800" baseline="30000" dirty="0" smtClean="0"/>
                        <a:t>st</a:t>
                      </a:r>
                      <a:r>
                        <a:rPr lang="en-US" sz="800" dirty="0" smtClean="0"/>
                        <a:t> </a:t>
                      </a:r>
                      <a:r>
                        <a:rPr lang="en-US" sz="800" dirty="0" err="1" smtClean="0"/>
                        <a:t>Qtr</a:t>
                      </a:r>
                      <a:r>
                        <a:rPr lang="en-US" sz="800" dirty="0" smtClean="0"/>
                        <a:t>, FY20</a:t>
                      </a:r>
                      <a:endParaRPr lang="en-US" sz="800" dirty="0"/>
                    </a:p>
                  </a:txBody>
                  <a:tcPr marL="68580" marR="68580" marT="34290" marB="34290"/>
                </a:tc>
              </a:tr>
              <a:tr h="647224">
                <a:tc>
                  <a:txBody>
                    <a:bodyPr/>
                    <a:lstStyle/>
                    <a:p>
                      <a:pPr algn="l" fontAlgn="b"/>
                      <a:r>
                        <a:rPr lang="en-US" sz="1100" b="0" i="0" u="none" strike="noStrike" dirty="0" err="1" smtClean="0">
                          <a:solidFill>
                            <a:srgbClr val="000000"/>
                          </a:solidFill>
                          <a:latin typeface="Arial"/>
                        </a:rPr>
                        <a:t>Maint</a:t>
                      </a:r>
                      <a:r>
                        <a:rPr lang="en-US" sz="1100" b="0" i="0" u="none" strike="noStrike" baseline="0" dirty="0" smtClean="0">
                          <a:solidFill>
                            <a:srgbClr val="000000"/>
                          </a:solidFill>
                          <a:latin typeface="Arial"/>
                        </a:rPr>
                        <a:t> Facility (TEMF)</a:t>
                      </a:r>
                    </a:p>
                    <a:p>
                      <a:pPr algn="l" fontAlgn="b"/>
                      <a:r>
                        <a:rPr lang="en-US" sz="1100" b="0" i="0" u="none" strike="noStrike" baseline="0" dirty="0" smtClean="0">
                          <a:solidFill>
                            <a:srgbClr val="000000"/>
                          </a:solidFill>
                          <a:latin typeface="Arial"/>
                        </a:rPr>
                        <a:t>Soto Cano, Honduras</a:t>
                      </a:r>
                    </a:p>
                    <a:p>
                      <a:pPr algn="l" fontAlgn="b"/>
                      <a:r>
                        <a:rPr lang="en-US" sz="1100" b="0" i="0" u="none" strike="noStrike" baseline="0" dirty="0" smtClean="0">
                          <a:solidFill>
                            <a:srgbClr val="000000"/>
                          </a:solidFill>
                          <a:latin typeface="Arial"/>
                        </a:rPr>
                        <a:t>D-B-B</a:t>
                      </a:r>
                    </a:p>
                    <a:p>
                      <a:pPr algn="l" fontAlgn="b"/>
                      <a:r>
                        <a:rPr lang="en-US" sz="1100" b="0" i="0" u="none" strike="noStrike" baseline="0" dirty="0" smtClean="0">
                          <a:solidFill>
                            <a:srgbClr val="000000"/>
                          </a:solidFill>
                          <a:latin typeface="Arial"/>
                        </a:rPr>
                        <a:t>“C” type contract</a:t>
                      </a:r>
                      <a:endParaRPr lang="en-US" sz="1100" b="0" i="0" u="none" strike="noStrike" dirty="0">
                        <a:solidFill>
                          <a:srgbClr val="000000"/>
                        </a:solidFill>
                        <a:latin typeface="Arial"/>
                      </a:endParaRPr>
                    </a:p>
                  </a:txBody>
                  <a:tcPr marL="7144" marR="7144" marT="7144" marB="0"/>
                </a:tc>
                <a:tc>
                  <a:txBody>
                    <a:bodyPr/>
                    <a:lstStyle/>
                    <a:p>
                      <a:pPr algn="l" fontAlgn="b"/>
                      <a:r>
                        <a:rPr lang="en-US" sz="1100" b="0" i="0" u="none" strike="noStrike" dirty="0" smtClean="0">
                          <a:solidFill>
                            <a:srgbClr val="000000"/>
                          </a:solidFill>
                          <a:latin typeface="Arial"/>
                        </a:rPr>
                        <a:t>UR</a:t>
                      </a:r>
                      <a:endParaRPr lang="en-US" sz="1100" b="0" i="0" u="none" strike="noStrike" dirty="0">
                        <a:solidFill>
                          <a:srgbClr val="000000"/>
                        </a:solidFill>
                        <a:latin typeface="Arial"/>
                      </a:endParaRPr>
                    </a:p>
                  </a:txBody>
                  <a:tcPr marL="7144" marR="7144" marT="7144" marB="0"/>
                </a:tc>
                <a:tc>
                  <a:txBody>
                    <a:bodyPr/>
                    <a:lstStyle/>
                    <a:p>
                      <a:pPr algn="l"/>
                      <a:r>
                        <a:rPr lang="en-US" sz="800" dirty="0" smtClean="0"/>
                        <a:t>&gt;$10M</a:t>
                      </a:r>
                      <a:endParaRPr lang="en-US" sz="800" dirty="0"/>
                    </a:p>
                  </a:txBody>
                  <a:tcPr marL="68580" marR="68580" marT="34290" marB="34290"/>
                </a:tc>
                <a:tc>
                  <a:txBody>
                    <a:bodyPr/>
                    <a:lstStyle/>
                    <a:p>
                      <a:pPr algn="l"/>
                      <a:r>
                        <a:rPr lang="en-US" sz="800" dirty="0" smtClean="0"/>
                        <a:t>1</a:t>
                      </a:r>
                      <a:r>
                        <a:rPr lang="en-US" sz="800" baseline="30000" dirty="0" smtClean="0"/>
                        <a:t>st</a:t>
                      </a:r>
                      <a:r>
                        <a:rPr lang="en-US" sz="800" dirty="0" smtClean="0"/>
                        <a:t> </a:t>
                      </a:r>
                      <a:r>
                        <a:rPr lang="en-US" sz="800" dirty="0" err="1" smtClean="0"/>
                        <a:t>Qtr</a:t>
                      </a:r>
                      <a:r>
                        <a:rPr lang="en-US" sz="800" dirty="0" smtClean="0"/>
                        <a:t>, FY20</a:t>
                      </a:r>
                      <a:endParaRPr lang="en-US" sz="800" dirty="0"/>
                    </a:p>
                  </a:txBody>
                  <a:tcPr marL="68580" marR="68580" marT="34290" marB="34290"/>
                </a:tc>
              </a:tr>
              <a:tr h="730700">
                <a:tc>
                  <a:txBody>
                    <a:bodyPr/>
                    <a:lstStyle/>
                    <a:p>
                      <a:pPr algn="l" fontAlgn="b"/>
                      <a:r>
                        <a:rPr lang="en-US" sz="1100" b="0" i="0" u="none" strike="noStrike" dirty="0" smtClean="0">
                          <a:solidFill>
                            <a:srgbClr val="000000"/>
                          </a:solidFill>
                          <a:latin typeface="Arial"/>
                        </a:rPr>
                        <a:t>Fire Station</a:t>
                      </a:r>
                    </a:p>
                    <a:p>
                      <a:pPr algn="l" fontAlgn="b"/>
                      <a:r>
                        <a:rPr lang="en-US" sz="1100" b="0" i="0" u="none" strike="noStrike" dirty="0" smtClean="0">
                          <a:solidFill>
                            <a:srgbClr val="000000"/>
                          </a:solidFill>
                          <a:latin typeface="Arial"/>
                        </a:rPr>
                        <a:t>Tyndall AFB, FL</a:t>
                      </a:r>
                    </a:p>
                    <a:p>
                      <a:pPr algn="l" fontAlgn="b"/>
                      <a:r>
                        <a:rPr lang="en-US" sz="1100" b="0" i="0" u="none" strike="noStrike" dirty="0" smtClean="0">
                          <a:solidFill>
                            <a:srgbClr val="000000"/>
                          </a:solidFill>
                          <a:latin typeface="Arial"/>
                        </a:rPr>
                        <a:t>D-B</a:t>
                      </a:r>
                    </a:p>
                    <a:p>
                      <a:pPr algn="l" fontAlgn="b"/>
                      <a:r>
                        <a:rPr lang="en-US" sz="1100" b="0" i="0" u="none" strike="noStrike" dirty="0" smtClean="0">
                          <a:solidFill>
                            <a:srgbClr val="000000"/>
                          </a:solidFill>
                          <a:latin typeface="Arial"/>
                        </a:rPr>
                        <a:t>“C” type contract</a:t>
                      </a:r>
                      <a:endParaRPr lang="en-US" sz="1100" b="0" i="0" u="none" strike="noStrike" dirty="0">
                        <a:solidFill>
                          <a:srgbClr val="000000"/>
                        </a:solidFill>
                        <a:latin typeface="Arial"/>
                      </a:endParaRPr>
                    </a:p>
                  </a:txBody>
                  <a:tcPr marL="7144" marR="7144" marT="7144" marB="0"/>
                </a:tc>
                <a:tc>
                  <a:txBody>
                    <a:bodyPr/>
                    <a:lstStyle/>
                    <a:p>
                      <a:pPr algn="l" fontAlgn="b"/>
                      <a:r>
                        <a:rPr lang="en-US" sz="1100" b="0" i="0" u="none" strike="noStrike" dirty="0" smtClean="0">
                          <a:solidFill>
                            <a:srgbClr val="000000"/>
                          </a:solidFill>
                          <a:latin typeface="Arial"/>
                        </a:rPr>
                        <a:t>SBSA</a:t>
                      </a:r>
                      <a:endParaRPr lang="en-US" sz="1100" b="0" i="0" u="none" strike="noStrike" dirty="0">
                        <a:solidFill>
                          <a:srgbClr val="000000"/>
                        </a:solidFill>
                        <a:latin typeface="Arial"/>
                      </a:endParaRPr>
                    </a:p>
                  </a:txBody>
                  <a:tcPr marL="7144" marR="7144" marT="7144" marB="0"/>
                </a:tc>
                <a:tc>
                  <a:txBody>
                    <a:bodyPr/>
                    <a:lstStyle/>
                    <a:p>
                      <a:pPr algn="l"/>
                      <a:r>
                        <a:rPr lang="en-US" sz="800" dirty="0" smtClean="0"/>
                        <a:t>&lt;$20M</a:t>
                      </a:r>
                      <a:endParaRPr lang="en-US" sz="800" dirty="0"/>
                    </a:p>
                  </a:txBody>
                  <a:tcPr marL="68580" marR="68580" marT="34290" marB="34290"/>
                </a:tc>
                <a:tc>
                  <a:txBody>
                    <a:bodyPr/>
                    <a:lstStyle/>
                    <a:p>
                      <a:pPr algn="l"/>
                      <a:r>
                        <a:rPr lang="en-US" sz="800" dirty="0" smtClean="0"/>
                        <a:t>3d </a:t>
                      </a:r>
                      <a:r>
                        <a:rPr lang="en-US" sz="800" dirty="0" err="1" smtClean="0"/>
                        <a:t>Qtr</a:t>
                      </a:r>
                      <a:r>
                        <a:rPr lang="en-US" sz="800" dirty="0" smtClean="0"/>
                        <a:t>, FY19 W91278-18-R-0082</a:t>
                      </a:r>
                      <a:endParaRPr lang="en-US" sz="800" dirty="0"/>
                    </a:p>
                  </a:txBody>
                  <a:tcPr marL="68580" marR="68580" marT="34290" marB="34290"/>
                </a:tc>
              </a:tr>
              <a:tr h="730700">
                <a:tc>
                  <a:txBody>
                    <a:bodyPr/>
                    <a:lstStyle/>
                    <a:p>
                      <a:pPr algn="l" fontAlgn="b"/>
                      <a:r>
                        <a:rPr lang="en-US" sz="1100" b="0" i="0" u="none" strike="noStrike" dirty="0" smtClean="0">
                          <a:solidFill>
                            <a:srgbClr val="000000"/>
                          </a:solidFill>
                          <a:latin typeface="Arial"/>
                        </a:rPr>
                        <a:t>Training</a:t>
                      </a:r>
                      <a:r>
                        <a:rPr lang="en-US" sz="1100" b="0" i="0" u="none" strike="noStrike" baseline="0" dirty="0" smtClean="0">
                          <a:solidFill>
                            <a:srgbClr val="000000"/>
                          </a:solidFill>
                          <a:latin typeface="Arial"/>
                        </a:rPr>
                        <a:t> Support Facility </a:t>
                      </a:r>
                    </a:p>
                    <a:p>
                      <a:pPr algn="l" fontAlgn="b"/>
                      <a:r>
                        <a:rPr lang="en-US" sz="1100" b="0" i="0" u="none" strike="noStrike" baseline="0" dirty="0" smtClean="0">
                          <a:solidFill>
                            <a:srgbClr val="000000"/>
                          </a:solidFill>
                          <a:latin typeface="Arial"/>
                        </a:rPr>
                        <a:t>Ft. Rucker, AL</a:t>
                      </a:r>
                    </a:p>
                    <a:p>
                      <a:pPr algn="l" fontAlgn="b"/>
                      <a:r>
                        <a:rPr lang="en-US" sz="1100" b="0" i="0" u="none" strike="noStrike" baseline="0" dirty="0" smtClean="0">
                          <a:solidFill>
                            <a:srgbClr val="000000"/>
                          </a:solidFill>
                          <a:latin typeface="+mn-lt"/>
                        </a:rPr>
                        <a:t>D-B-B</a:t>
                      </a:r>
                    </a:p>
                    <a:p>
                      <a:pPr algn="l" fontAlgn="b"/>
                      <a:r>
                        <a:rPr lang="en-US" sz="1100" b="0" i="0" u="none" strike="noStrike" baseline="0" dirty="0" smtClean="0">
                          <a:solidFill>
                            <a:srgbClr val="000000"/>
                          </a:solidFill>
                          <a:latin typeface="+mn-lt"/>
                        </a:rPr>
                        <a:t>“C” type contract</a:t>
                      </a:r>
                      <a:endParaRPr lang="en-US" sz="1100" b="0" i="0" u="none" strike="noStrike" dirty="0">
                        <a:solidFill>
                          <a:srgbClr val="000000"/>
                        </a:solidFill>
                        <a:latin typeface="Arial"/>
                      </a:endParaRPr>
                    </a:p>
                  </a:txBody>
                  <a:tcPr marL="7144" marR="7144" marT="7144" marB="0"/>
                </a:tc>
                <a:tc>
                  <a:txBody>
                    <a:bodyPr/>
                    <a:lstStyle/>
                    <a:p>
                      <a:pPr algn="l" fontAlgn="b"/>
                      <a:r>
                        <a:rPr lang="en-US" sz="1100" b="0" i="0" u="none" strike="noStrike" dirty="0" smtClean="0">
                          <a:solidFill>
                            <a:srgbClr val="000000"/>
                          </a:solidFill>
                          <a:latin typeface="Arial"/>
                        </a:rPr>
                        <a:t>UR</a:t>
                      </a:r>
                      <a:endParaRPr lang="en-US" sz="1100" b="0" i="0" u="none" strike="noStrike" dirty="0">
                        <a:solidFill>
                          <a:srgbClr val="000000"/>
                        </a:solidFill>
                        <a:latin typeface="Arial"/>
                      </a:endParaRPr>
                    </a:p>
                  </a:txBody>
                  <a:tcPr marL="7144" marR="7144" marT="7144" marB="0"/>
                </a:tc>
                <a:tc>
                  <a:txBody>
                    <a:bodyPr/>
                    <a:lstStyle/>
                    <a:p>
                      <a:pPr algn="l"/>
                      <a:r>
                        <a:rPr lang="en-US" sz="800" dirty="0" smtClean="0"/>
                        <a:t>&lt;$50M</a:t>
                      </a:r>
                      <a:endParaRPr lang="en-US" sz="800" dirty="0"/>
                    </a:p>
                  </a:txBody>
                  <a:tcPr marL="68580" marR="68580" marT="34290" marB="34290"/>
                </a:tc>
                <a:tc>
                  <a:txBody>
                    <a:bodyPr/>
                    <a:lstStyle/>
                    <a:p>
                      <a:pPr algn="l"/>
                      <a:r>
                        <a:rPr lang="en-US" sz="800" dirty="0" smtClean="0"/>
                        <a:t>3d</a:t>
                      </a:r>
                      <a:r>
                        <a:rPr lang="en-US" sz="800" baseline="0" dirty="0" smtClean="0"/>
                        <a:t> </a:t>
                      </a:r>
                      <a:r>
                        <a:rPr lang="en-US" sz="800" baseline="0" dirty="0" err="1" smtClean="0"/>
                        <a:t>Qtr</a:t>
                      </a:r>
                      <a:r>
                        <a:rPr lang="en-US" sz="800" baseline="0" dirty="0" smtClean="0"/>
                        <a:t>, </a:t>
                      </a:r>
                      <a:r>
                        <a:rPr lang="en-US" sz="800" dirty="0" smtClean="0"/>
                        <a:t>FY19</a:t>
                      </a:r>
                      <a:endParaRPr lang="en-US" sz="800" dirty="0"/>
                    </a:p>
                  </a:txBody>
                  <a:tcPr marL="68580" marR="68580" marT="34290" marB="34290"/>
                </a:tc>
              </a:tr>
              <a:tr h="730700">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Alterations to PEO STRI Building, Orlando, FL </a:t>
                      </a:r>
                    </a:p>
                    <a:p>
                      <a:pPr marL="0" marR="0" lvl="0" indent="0" algn="l" defTabSz="914377"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D-B-B</a:t>
                      </a:r>
                    </a:p>
                    <a:p>
                      <a:pPr marL="0" marR="0" lvl="0" indent="0" algn="l" defTabSz="914377"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“C” type contract</a:t>
                      </a:r>
                    </a:p>
                  </a:txBody>
                  <a:tcPr marL="7144" marR="7144" marT="7144" marB="0"/>
                </a:tc>
                <a:tc>
                  <a:txBody>
                    <a:bodyPr/>
                    <a:lstStyle/>
                    <a:p>
                      <a:pPr algn="l" fontAlgn="b"/>
                      <a:r>
                        <a:rPr lang="en-US" sz="1100" b="0" i="0" u="none" strike="noStrike" dirty="0" smtClean="0">
                          <a:solidFill>
                            <a:srgbClr val="000000"/>
                          </a:solidFill>
                          <a:latin typeface="Arial"/>
                        </a:rPr>
                        <a:t>UR</a:t>
                      </a:r>
                      <a:endParaRPr lang="en-US" sz="1100" b="0" i="0" u="none" strike="noStrike" dirty="0">
                        <a:solidFill>
                          <a:srgbClr val="000000"/>
                        </a:solidFill>
                        <a:latin typeface="Arial"/>
                      </a:endParaRPr>
                    </a:p>
                  </a:txBody>
                  <a:tcPr marL="7144" marR="7144" marT="7144" marB="0"/>
                </a:tc>
                <a:tc>
                  <a:txBody>
                    <a:bodyPr/>
                    <a:lstStyle/>
                    <a:p>
                      <a:pPr algn="l"/>
                      <a:r>
                        <a:rPr lang="en-US" sz="800" dirty="0" smtClean="0"/>
                        <a:t>&lt;$20M</a:t>
                      </a:r>
                      <a:endParaRPr lang="en-US" sz="800" dirty="0"/>
                    </a:p>
                  </a:txBody>
                  <a:tcPr marL="68580" marR="68580" marT="34290" marB="34290"/>
                </a:tc>
                <a:tc>
                  <a:txBody>
                    <a:bodyPr/>
                    <a:lstStyle/>
                    <a:p>
                      <a:pPr algn="l"/>
                      <a:r>
                        <a:rPr lang="en-US" sz="800" dirty="0" smtClean="0"/>
                        <a:t>W91278-19-R-0004</a:t>
                      </a:r>
                      <a:r>
                        <a:rPr lang="en-US" sz="800" baseline="0" dirty="0" smtClean="0"/>
                        <a:t> Advertised</a:t>
                      </a:r>
                    </a:p>
                    <a:p>
                      <a:pPr algn="l"/>
                      <a:r>
                        <a:rPr lang="en-US" sz="800" dirty="0" smtClean="0"/>
                        <a:t>22 Feb 2019</a:t>
                      </a:r>
                      <a:endParaRPr lang="en-US" sz="800" dirty="0"/>
                    </a:p>
                  </a:txBody>
                  <a:tcPr marL="68580" marR="68580" marT="34290" marB="34290"/>
                </a:tc>
              </a:tr>
            </a:tbl>
          </a:graphicData>
        </a:graphic>
      </p:graphicFrame>
      <p:sp>
        <p:nvSpPr>
          <p:cNvPr id="4" name="Slide Number Placeholder 3"/>
          <p:cNvSpPr>
            <a:spLocks noGrp="1"/>
          </p:cNvSpPr>
          <p:nvPr>
            <p:ph type="sldNum" sz="quarter" idx="11"/>
          </p:nvPr>
        </p:nvSpPr>
        <p:spPr/>
        <p:txBody>
          <a:bodyPr/>
          <a:lstStyle/>
          <a:p>
            <a:fld id="{0D0E9D3B-CB56-40AE-B0A9-8DA5E1AEFDB7}" type="slidenum">
              <a:rPr lang="en-US" smtClean="0">
                <a:solidFill>
                  <a:srgbClr val="000000"/>
                </a:solidFill>
              </a:rPr>
              <a:pPr/>
              <a:t>29</a:t>
            </a:fld>
            <a:endParaRPr lang="en-US" dirty="0">
              <a:solidFill>
                <a:srgbClr val="000000"/>
              </a:solidFill>
            </a:endParaRPr>
          </a:p>
        </p:txBody>
      </p:sp>
    </p:spTree>
    <p:extLst>
      <p:ext uri="{BB962C8B-B14F-4D97-AF65-F5344CB8AC3E}">
        <p14:creationId xmlns:p14="http://schemas.microsoft.com/office/powerpoint/2010/main" val="536249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9A257827-C34C-4251-B995-96C9C233CCC8}" type="slidenum">
              <a:rPr lang="en-US" smtClean="0"/>
              <a:pPr/>
              <a:t>3</a:t>
            </a:fld>
            <a:endParaRPr lang="en-US"/>
          </a:p>
        </p:txBody>
      </p:sp>
      <p:grpSp>
        <p:nvGrpSpPr>
          <p:cNvPr id="5" name="Group 21"/>
          <p:cNvGrpSpPr/>
          <p:nvPr/>
        </p:nvGrpSpPr>
        <p:grpSpPr>
          <a:xfrm>
            <a:off x="445987" y="855629"/>
            <a:ext cx="3785401" cy="4274967"/>
            <a:chOff x="110797" y="478197"/>
            <a:chExt cx="4112721" cy="4833284"/>
          </a:xfrm>
        </p:grpSpPr>
        <p:pic>
          <p:nvPicPr>
            <p:cNvPr id="6" name="Picture 5" descr="SAD_CIV_map.jpg"/>
            <p:cNvPicPr>
              <a:picLocks noChangeAspect="1"/>
            </p:cNvPicPr>
            <p:nvPr/>
          </p:nvPicPr>
          <p:blipFill>
            <a:blip r:embed="rId3" cstate="screen"/>
            <a:stretch>
              <a:fillRect/>
            </a:stretch>
          </p:blipFill>
          <p:spPr>
            <a:xfrm>
              <a:off x="169724" y="968830"/>
              <a:ext cx="3976260" cy="4148356"/>
            </a:xfrm>
            <a:prstGeom prst="rect">
              <a:avLst/>
            </a:prstGeom>
          </p:spPr>
        </p:pic>
        <p:sp>
          <p:nvSpPr>
            <p:cNvPr id="7" name="TextBox 6"/>
            <p:cNvSpPr txBox="1"/>
            <p:nvPr/>
          </p:nvSpPr>
          <p:spPr>
            <a:xfrm>
              <a:off x="186807" y="478197"/>
              <a:ext cx="3989196" cy="528293"/>
            </a:xfrm>
            <a:prstGeom prst="rect">
              <a:avLst/>
            </a:prstGeom>
            <a:noFill/>
          </p:spPr>
          <p:txBody>
            <a:bodyPr wrap="square" lIns="96989" tIns="48494" rIns="96989" bIns="48494" rtlCol="0">
              <a:spAutoFit/>
            </a:bodyPr>
            <a:lstStyle/>
            <a:p>
              <a:pPr algn="ctr"/>
              <a:r>
                <a:rPr lang="en-US" sz="1200" b="1" dirty="0">
                  <a:latin typeface="+mn-lt"/>
                </a:rPr>
                <a:t>MILITARY PROGRAM </a:t>
              </a:r>
              <a:endParaRPr lang="en-US" sz="1200" b="1" dirty="0" smtClean="0">
                <a:latin typeface="+mn-lt"/>
              </a:endParaRPr>
            </a:p>
            <a:p>
              <a:pPr algn="ctr"/>
              <a:r>
                <a:rPr lang="en-US" sz="1200" b="1" dirty="0" smtClean="0">
                  <a:latin typeface="+mn-lt"/>
                </a:rPr>
                <a:t>AREAS </a:t>
              </a:r>
              <a:r>
                <a:rPr lang="en-US" sz="1200" b="1" dirty="0">
                  <a:latin typeface="+mn-lt"/>
                </a:rPr>
                <a:t>OF RESPONSIBILITY</a:t>
              </a:r>
            </a:p>
          </p:txBody>
        </p:sp>
        <p:sp>
          <p:nvSpPr>
            <p:cNvPr id="8" name="Oval 7"/>
            <p:cNvSpPr/>
            <p:nvPr/>
          </p:nvSpPr>
          <p:spPr>
            <a:xfrm>
              <a:off x="1058810" y="2950211"/>
              <a:ext cx="126733" cy="1463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p>
          </p:txBody>
        </p:sp>
        <p:sp>
          <p:nvSpPr>
            <p:cNvPr id="9" name="Oval 8"/>
            <p:cNvSpPr/>
            <p:nvPr/>
          </p:nvSpPr>
          <p:spPr>
            <a:xfrm>
              <a:off x="2623369" y="3156616"/>
              <a:ext cx="126733" cy="1463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p>
          </p:txBody>
        </p:sp>
        <p:sp>
          <p:nvSpPr>
            <p:cNvPr id="10" name="Oval 9"/>
            <p:cNvSpPr/>
            <p:nvPr/>
          </p:nvSpPr>
          <p:spPr>
            <a:xfrm>
              <a:off x="2708043" y="2667370"/>
              <a:ext cx="126733" cy="1463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p>
          </p:txBody>
        </p:sp>
        <p:sp>
          <p:nvSpPr>
            <p:cNvPr id="11" name="Oval 10"/>
            <p:cNvSpPr/>
            <p:nvPr/>
          </p:nvSpPr>
          <p:spPr>
            <a:xfrm>
              <a:off x="2985694" y="2305262"/>
              <a:ext cx="126733" cy="1463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p>
          </p:txBody>
        </p:sp>
        <p:sp>
          <p:nvSpPr>
            <p:cNvPr id="12" name="Oval 11"/>
            <p:cNvSpPr/>
            <p:nvPr/>
          </p:nvSpPr>
          <p:spPr>
            <a:xfrm>
              <a:off x="3443190" y="1724716"/>
              <a:ext cx="144621" cy="1463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p>
          </p:txBody>
        </p:sp>
        <p:sp>
          <p:nvSpPr>
            <p:cNvPr id="13" name="TextBox 12"/>
            <p:cNvSpPr txBox="1"/>
            <p:nvPr/>
          </p:nvSpPr>
          <p:spPr>
            <a:xfrm>
              <a:off x="2864704" y="1096112"/>
              <a:ext cx="1311298" cy="587204"/>
            </a:xfrm>
            <a:prstGeom prst="rect">
              <a:avLst/>
            </a:prstGeom>
            <a:noFill/>
            <a:ln>
              <a:noFill/>
            </a:ln>
          </p:spPr>
          <p:txBody>
            <a:bodyPr wrap="square" lIns="57150" tIns="28575" rIns="57150" bIns="28575" rtlCol="0">
              <a:spAutoFit/>
            </a:bodyPr>
            <a:lstStyle/>
            <a:p>
              <a:pPr algn="ctr"/>
              <a:r>
                <a:rPr lang="en-US" sz="1000" b="1" dirty="0" smtClean="0">
                  <a:solidFill>
                    <a:schemeClr val="bg1"/>
                  </a:solidFill>
                </a:rPr>
                <a:t>Wilmington District</a:t>
              </a:r>
              <a:endParaRPr lang="en-US" sz="1000" b="1" dirty="0">
                <a:solidFill>
                  <a:schemeClr val="bg1"/>
                </a:solidFill>
              </a:endParaRPr>
            </a:p>
            <a:p>
              <a:pPr algn="ctr"/>
              <a:r>
                <a:rPr lang="en-US" sz="1000" b="1" dirty="0">
                  <a:solidFill>
                    <a:schemeClr val="bg1"/>
                  </a:solidFill>
                </a:rPr>
                <a:t>(USASOC/JSOC)</a:t>
              </a:r>
            </a:p>
          </p:txBody>
        </p:sp>
        <p:sp>
          <p:nvSpPr>
            <p:cNvPr id="14" name="TextBox 13"/>
            <p:cNvSpPr txBox="1"/>
            <p:nvPr/>
          </p:nvSpPr>
          <p:spPr>
            <a:xfrm>
              <a:off x="2585793" y="3331673"/>
              <a:ext cx="1175657" cy="173124"/>
            </a:xfrm>
            <a:prstGeom prst="rect">
              <a:avLst/>
            </a:prstGeom>
            <a:noFill/>
            <a:ln>
              <a:noFill/>
            </a:ln>
          </p:spPr>
          <p:txBody>
            <a:bodyPr wrap="square" lIns="57150" tIns="28575" rIns="57150" bIns="28575" rtlCol="0">
              <a:spAutoFit/>
            </a:bodyPr>
            <a:lstStyle/>
            <a:p>
              <a:pPr>
                <a:lnSpc>
                  <a:spcPts val="938"/>
                </a:lnSpc>
              </a:pPr>
              <a:r>
                <a:rPr lang="en-US" sz="1000" b="1" dirty="0" smtClean="0">
                  <a:solidFill>
                    <a:schemeClr val="bg1"/>
                  </a:solidFill>
                </a:rPr>
                <a:t>Jacksonville District</a:t>
              </a:r>
              <a:endParaRPr lang="en-US" sz="1000" b="1" dirty="0">
                <a:solidFill>
                  <a:schemeClr val="bg1"/>
                </a:solidFill>
              </a:endParaRPr>
            </a:p>
          </p:txBody>
        </p:sp>
        <p:sp>
          <p:nvSpPr>
            <p:cNvPr id="15" name="Rectangle 2052"/>
            <p:cNvSpPr txBox="1">
              <a:spLocks noChangeArrowheads="1"/>
            </p:cNvSpPr>
            <p:nvPr/>
          </p:nvSpPr>
          <p:spPr>
            <a:xfrm>
              <a:off x="110797" y="3456071"/>
              <a:ext cx="3225257" cy="1855410"/>
            </a:xfrm>
            <a:prstGeom prst="rect">
              <a:avLst/>
            </a:prstGeom>
          </p:spPr>
          <p:txBody>
            <a:bodyPr lIns="96989" tIns="48494" rIns="96989" bIns="48494"/>
            <a:lstStyle/>
            <a:p>
              <a:pPr marL="363710" indent="-363710" eaLnBrk="0" hangingPunct="0">
                <a:defRPr/>
              </a:pPr>
              <a:r>
                <a:rPr lang="en-US" sz="900" kern="0" dirty="0">
                  <a:solidFill>
                    <a:schemeClr val="bg1"/>
                  </a:solidFill>
                  <a:latin typeface="Arial Black" pitchFamily="34" charset="0"/>
                  <a:cs typeface="Arial" pitchFamily="34" charset="0"/>
                </a:rPr>
                <a:t>MILITARY PROGRAM (MP)</a:t>
              </a:r>
            </a:p>
            <a:p>
              <a:pPr marL="72430" indent="-72430" eaLnBrk="0" hangingPunct="0">
                <a:buFont typeface="Arial" pitchFamily="34" charset="0"/>
                <a:buChar char="•"/>
                <a:defRPr/>
              </a:pPr>
              <a:r>
                <a:rPr lang="en-US" sz="900" b="1" kern="0" dirty="0" smtClean="0">
                  <a:solidFill>
                    <a:schemeClr val="bg1"/>
                  </a:solidFill>
                  <a:latin typeface="Arial" pitchFamily="34" charset="0"/>
                  <a:cs typeface="Arial" pitchFamily="34" charset="0"/>
                </a:rPr>
                <a:t>14 </a:t>
              </a:r>
              <a:r>
                <a:rPr lang="en-US" sz="900" b="1" kern="0" dirty="0">
                  <a:solidFill>
                    <a:schemeClr val="bg1"/>
                  </a:solidFill>
                  <a:latin typeface="Arial" pitchFamily="34" charset="0"/>
                  <a:cs typeface="Arial" pitchFamily="34" charset="0"/>
                </a:rPr>
                <a:t>Major Army </a:t>
              </a:r>
              <a:r>
                <a:rPr lang="en-US" sz="900" b="1" kern="0" dirty="0" smtClean="0">
                  <a:solidFill>
                    <a:schemeClr val="bg1"/>
                  </a:solidFill>
                  <a:latin typeface="Arial" pitchFamily="34" charset="0"/>
                  <a:cs typeface="Arial" pitchFamily="34" charset="0"/>
                </a:rPr>
                <a:t>Installations</a:t>
              </a:r>
              <a:endParaRPr lang="en-US" sz="800" b="1" kern="0" dirty="0">
                <a:solidFill>
                  <a:schemeClr val="bg1"/>
                </a:solidFill>
                <a:latin typeface="Arial" pitchFamily="34" charset="0"/>
                <a:cs typeface="Arial" pitchFamily="34" charset="0"/>
              </a:endParaRPr>
            </a:p>
            <a:p>
              <a:pPr marL="500063" lvl="1" indent="-214313" eaLnBrk="0" hangingPunct="0">
                <a:defRPr/>
              </a:pPr>
              <a:r>
                <a:rPr lang="en-US" sz="800" b="1" kern="0" dirty="0" smtClean="0">
                  <a:solidFill>
                    <a:schemeClr val="bg1"/>
                  </a:solidFill>
                  <a:latin typeface="Arial" pitchFamily="34" charset="0"/>
                  <a:cs typeface="Arial" pitchFamily="34" charset="0"/>
                </a:rPr>
                <a:t>-Including Forts Bragg</a:t>
              </a:r>
              <a:r>
                <a:rPr lang="en-US" sz="800" b="1" kern="0" dirty="0">
                  <a:solidFill>
                    <a:schemeClr val="bg1"/>
                  </a:solidFill>
                  <a:latin typeface="Arial" pitchFamily="34" charset="0"/>
                  <a:cs typeface="Arial" pitchFamily="34" charset="0"/>
                </a:rPr>
                <a:t>, Stewart, </a:t>
              </a:r>
              <a:r>
                <a:rPr lang="en-US" sz="800" b="1" kern="0" dirty="0" smtClean="0">
                  <a:solidFill>
                    <a:schemeClr val="bg1"/>
                  </a:solidFill>
                  <a:latin typeface="Arial" pitchFamily="34" charset="0"/>
                  <a:cs typeface="Arial" pitchFamily="34" charset="0"/>
                </a:rPr>
                <a:t> Benning</a:t>
              </a:r>
              <a:r>
                <a:rPr lang="en-US" sz="800" b="1" kern="0" dirty="0">
                  <a:solidFill>
                    <a:schemeClr val="bg1"/>
                  </a:solidFill>
                  <a:latin typeface="Arial" pitchFamily="34" charset="0"/>
                  <a:cs typeface="Arial" pitchFamily="34" charset="0"/>
                </a:rPr>
                <a:t>, </a:t>
              </a:r>
              <a:r>
                <a:rPr lang="en-US" sz="800" b="1" kern="0" dirty="0" smtClean="0">
                  <a:solidFill>
                    <a:schemeClr val="bg1"/>
                  </a:solidFill>
                  <a:latin typeface="Arial" pitchFamily="34" charset="0"/>
                  <a:cs typeface="Arial" pitchFamily="34" charset="0"/>
                </a:rPr>
                <a:t>Gordon</a:t>
              </a:r>
              <a:r>
                <a:rPr lang="en-US" sz="800" b="1" kern="0" dirty="0">
                  <a:solidFill>
                    <a:schemeClr val="bg1"/>
                  </a:solidFill>
                  <a:latin typeface="Arial" pitchFamily="34" charset="0"/>
                  <a:cs typeface="Arial" pitchFamily="34" charset="0"/>
                </a:rPr>
                <a:t>, Jackson,  </a:t>
              </a:r>
              <a:r>
                <a:rPr lang="en-US" sz="800" b="1" kern="0" dirty="0" smtClean="0">
                  <a:solidFill>
                    <a:schemeClr val="bg1"/>
                  </a:solidFill>
                  <a:latin typeface="Arial" pitchFamily="34" charset="0"/>
                  <a:cs typeface="Arial" pitchFamily="34" charset="0"/>
                </a:rPr>
                <a:t>Rucker, and Redstone Arsenal</a:t>
              </a:r>
              <a:endParaRPr lang="en-US" sz="800" b="1" kern="0" dirty="0">
                <a:solidFill>
                  <a:schemeClr val="bg1"/>
                </a:solidFill>
                <a:latin typeface="Arial" pitchFamily="34" charset="0"/>
                <a:cs typeface="Arial" pitchFamily="34" charset="0"/>
              </a:endParaRPr>
            </a:p>
            <a:p>
              <a:pPr marL="72430" indent="-72430" eaLnBrk="0" hangingPunct="0">
                <a:buFont typeface="Arial" pitchFamily="34" charset="0"/>
                <a:buChar char="•"/>
                <a:defRPr/>
              </a:pPr>
              <a:r>
                <a:rPr lang="en-US" sz="900" b="1" kern="0" dirty="0">
                  <a:solidFill>
                    <a:schemeClr val="bg1"/>
                  </a:solidFill>
                  <a:latin typeface="Arial" pitchFamily="34" charset="0"/>
                  <a:cs typeface="Arial" pitchFamily="34" charset="0"/>
                </a:rPr>
                <a:t>13 Major Air Force </a:t>
              </a:r>
              <a:r>
                <a:rPr lang="en-US" sz="900" b="1" kern="0" dirty="0" smtClean="0">
                  <a:solidFill>
                    <a:schemeClr val="bg1"/>
                  </a:solidFill>
                  <a:latin typeface="Arial" pitchFamily="34" charset="0"/>
                  <a:cs typeface="Arial" pitchFamily="34" charset="0"/>
                </a:rPr>
                <a:t>Bases  </a:t>
              </a:r>
            </a:p>
            <a:p>
              <a:pPr marL="282575" lvl="1" eaLnBrk="0" hangingPunct="0">
                <a:defRPr/>
              </a:pPr>
              <a:r>
                <a:rPr lang="en-US" sz="900" b="1" kern="0" dirty="0" smtClean="0">
                  <a:solidFill>
                    <a:schemeClr val="bg1"/>
                  </a:solidFill>
                  <a:latin typeface="Arial" pitchFamily="34" charset="0"/>
                  <a:cs typeface="Arial" pitchFamily="34" charset="0"/>
                </a:rPr>
                <a:t>-</a:t>
              </a:r>
              <a:r>
                <a:rPr lang="en-US" sz="800" b="1" kern="0" dirty="0" smtClean="0">
                  <a:solidFill>
                    <a:schemeClr val="bg1"/>
                  </a:solidFill>
                  <a:latin typeface="Arial" pitchFamily="34" charset="0"/>
                  <a:cs typeface="Arial" pitchFamily="34" charset="0"/>
                </a:rPr>
                <a:t>Including Eglin, Tyndall, MacDill, Patrick,  Homestead,</a:t>
              </a:r>
            </a:p>
            <a:p>
              <a:pPr marL="282575" lvl="1" eaLnBrk="0" hangingPunct="0">
                <a:defRPr/>
              </a:pPr>
              <a:r>
                <a:rPr lang="en-US" sz="800" b="1" kern="0" dirty="0" smtClean="0">
                  <a:solidFill>
                    <a:schemeClr val="bg1"/>
                  </a:solidFill>
                  <a:latin typeface="Arial" pitchFamily="34" charset="0"/>
                  <a:cs typeface="Arial" pitchFamily="34" charset="0"/>
                </a:rPr>
                <a:t>Seymour Johnson, and Maxwell Air Bases</a:t>
              </a:r>
              <a:endParaRPr lang="en-US" sz="800" b="1" kern="0" dirty="0">
                <a:solidFill>
                  <a:schemeClr val="bg1"/>
                </a:solidFill>
                <a:latin typeface="Arial" pitchFamily="34" charset="0"/>
                <a:cs typeface="Arial" pitchFamily="34" charset="0"/>
              </a:endParaRPr>
            </a:p>
            <a:p>
              <a:pPr marL="72430" indent="-72430" eaLnBrk="0" hangingPunct="0">
                <a:buFont typeface="Arial" pitchFamily="34" charset="0"/>
                <a:buChar char="•"/>
                <a:defRPr/>
              </a:pPr>
              <a:r>
                <a:rPr lang="en-US" sz="900" b="1" kern="0" dirty="0">
                  <a:solidFill>
                    <a:schemeClr val="bg1"/>
                  </a:solidFill>
                  <a:latin typeface="Arial" pitchFamily="34" charset="0"/>
                  <a:cs typeface="Arial" pitchFamily="34" charset="0"/>
                </a:rPr>
                <a:t>6 Major </a:t>
              </a:r>
              <a:r>
                <a:rPr lang="en-US" sz="900" b="1" kern="0" dirty="0" smtClean="0">
                  <a:solidFill>
                    <a:schemeClr val="bg1"/>
                  </a:solidFill>
                  <a:latin typeface="Arial" pitchFamily="34" charset="0"/>
                  <a:cs typeface="Arial" pitchFamily="34" charset="0"/>
                </a:rPr>
                <a:t>Commands</a:t>
              </a:r>
            </a:p>
            <a:p>
              <a:pPr marL="529630" lvl="1" indent="-72430" eaLnBrk="0" hangingPunct="0">
                <a:buFont typeface="Arial" pitchFamily="34" charset="0"/>
                <a:buChar char="•"/>
                <a:defRPr/>
              </a:pPr>
              <a:r>
                <a:rPr lang="en-US" sz="800" b="1" kern="0" dirty="0" smtClean="0">
                  <a:solidFill>
                    <a:schemeClr val="bg1"/>
                  </a:solidFill>
                  <a:latin typeface="Arial" pitchFamily="34" charset="0"/>
                  <a:cs typeface="Arial" pitchFamily="34" charset="0"/>
                </a:rPr>
                <a:t>CENTCOM, SOUTHCOM, SOCOM, </a:t>
              </a:r>
            </a:p>
            <a:p>
              <a:pPr marL="529630" lvl="1" indent="-72430" eaLnBrk="0" hangingPunct="0">
                <a:buFont typeface="Arial" pitchFamily="34" charset="0"/>
                <a:buChar char="•"/>
                <a:defRPr/>
              </a:pPr>
              <a:r>
                <a:rPr lang="en-US" sz="800" b="1" kern="0" dirty="0" smtClean="0">
                  <a:solidFill>
                    <a:schemeClr val="bg1"/>
                  </a:solidFill>
                  <a:latin typeface="Arial" pitchFamily="34" charset="0"/>
                  <a:cs typeface="Arial" pitchFamily="34" charset="0"/>
                </a:rPr>
                <a:t>FORSCOM, AMC, MEDCOM</a:t>
              </a:r>
              <a:endParaRPr lang="en-US" sz="800" b="1" kern="0" dirty="0">
                <a:solidFill>
                  <a:schemeClr val="bg1"/>
                </a:solidFill>
                <a:latin typeface="Arial" pitchFamily="34" charset="0"/>
                <a:cs typeface="Arial" pitchFamily="34" charset="0"/>
              </a:endParaRPr>
            </a:p>
          </p:txBody>
        </p:sp>
        <p:sp>
          <p:nvSpPr>
            <p:cNvPr id="16" name="TextBox 15"/>
            <p:cNvSpPr txBox="1"/>
            <p:nvPr/>
          </p:nvSpPr>
          <p:spPr>
            <a:xfrm>
              <a:off x="2073116" y="2516163"/>
              <a:ext cx="1100505" cy="173124"/>
            </a:xfrm>
            <a:prstGeom prst="rect">
              <a:avLst/>
            </a:prstGeom>
            <a:noFill/>
            <a:ln>
              <a:noFill/>
            </a:ln>
          </p:spPr>
          <p:txBody>
            <a:bodyPr wrap="square" lIns="57150" tIns="28575" rIns="57150" bIns="28575" rtlCol="0">
              <a:spAutoFit/>
            </a:bodyPr>
            <a:lstStyle/>
            <a:p>
              <a:pPr>
                <a:lnSpc>
                  <a:spcPts val="938"/>
                </a:lnSpc>
              </a:pPr>
              <a:r>
                <a:rPr lang="en-US" sz="1000" b="1" dirty="0">
                  <a:solidFill>
                    <a:schemeClr val="bg1"/>
                  </a:solidFill>
                </a:rPr>
                <a:t>Savannah District </a:t>
              </a:r>
            </a:p>
          </p:txBody>
        </p:sp>
        <p:sp>
          <p:nvSpPr>
            <p:cNvPr id="17" name="TextBox 16"/>
            <p:cNvSpPr txBox="1"/>
            <p:nvPr/>
          </p:nvSpPr>
          <p:spPr>
            <a:xfrm>
              <a:off x="724530" y="2626994"/>
              <a:ext cx="922026" cy="173124"/>
            </a:xfrm>
            <a:prstGeom prst="rect">
              <a:avLst/>
            </a:prstGeom>
            <a:noFill/>
            <a:ln>
              <a:noFill/>
            </a:ln>
          </p:spPr>
          <p:txBody>
            <a:bodyPr wrap="square" lIns="57150" tIns="28575" rIns="57150" bIns="28575" rtlCol="0">
              <a:spAutoFit/>
            </a:bodyPr>
            <a:lstStyle/>
            <a:p>
              <a:pPr>
                <a:lnSpc>
                  <a:spcPts val="938"/>
                </a:lnSpc>
              </a:pPr>
              <a:r>
                <a:rPr lang="en-US" sz="1000" b="1" dirty="0">
                  <a:solidFill>
                    <a:schemeClr val="bg1"/>
                  </a:solidFill>
                </a:rPr>
                <a:t>Mobile District</a:t>
              </a:r>
            </a:p>
          </p:txBody>
        </p:sp>
        <p:sp>
          <p:nvSpPr>
            <p:cNvPr id="18" name="TextBox 17"/>
            <p:cNvSpPr txBox="1"/>
            <p:nvPr/>
          </p:nvSpPr>
          <p:spPr>
            <a:xfrm>
              <a:off x="3101183" y="2056466"/>
              <a:ext cx="1122335" cy="173124"/>
            </a:xfrm>
            <a:prstGeom prst="rect">
              <a:avLst/>
            </a:prstGeom>
            <a:noFill/>
            <a:ln>
              <a:noFill/>
            </a:ln>
          </p:spPr>
          <p:txBody>
            <a:bodyPr wrap="square" lIns="57150" tIns="28575" rIns="57150" bIns="28575" rtlCol="0">
              <a:spAutoFit/>
            </a:bodyPr>
            <a:lstStyle/>
            <a:p>
              <a:pPr>
                <a:lnSpc>
                  <a:spcPts val="938"/>
                </a:lnSpc>
              </a:pPr>
              <a:r>
                <a:rPr lang="en-US" sz="1000" b="1" dirty="0">
                  <a:solidFill>
                    <a:schemeClr val="bg1"/>
                  </a:solidFill>
                </a:rPr>
                <a:t>Charleston District </a:t>
              </a:r>
            </a:p>
          </p:txBody>
        </p:sp>
      </p:grpSp>
      <p:grpSp>
        <p:nvGrpSpPr>
          <p:cNvPr id="19" name="Group 18"/>
          <p:cNvGrpSpPr/>
          <p:nvPr/>
        </p:nvGrpSpPr>
        <p:grpSpPr>
          <a:xfrm>
            <a:off x="4677970" y="835332"/>
            <a:ext cx="3923876" cy="4116120"/>
            <a:chOff x="4342283" y="248051"/>
            <a:chExt cx="4686999" cy="4703401"/>
          </a:xfrm>
        </p:grpSpPr>
        <p:pic>
          <p:nvPicPr>
            <p:cNvPr id="20" name="Picture 19" descr="SAD_CIV_map.jpg"/>
            <p:cNvPicPr>
              <a:picLocks noChangeAspect="1"/>
            </p:cNvPicPr>
            <p:nvPr/>
          </p:nvPicPr>
          <p:blipFill>
            <a:blip r:embed="rId4" cstate="screen"/>
            <a:stretch>
              <a:fillRect/>
            </a:stretch>
          </p:blipFill>
          <p:spPr>
            <a:xfrm>
              <a:off x="4714875" y="789362"/>
              <a:ext cx="4314407" cy="4162090"/>
            </a:xfrm>
            <a:prstGeom prst="rect">
              <a:avLst/>
            </a:prstGeom>
          </p:spPr>
        </p:pic>
        <p:sp>
          <p:nvSpPr>
            <p:cNvPr id="21" name="Oval 20"/>
            <p:cNvSpPr/>
            <p:nvPr/>
          </p:nvSpPr>
          <p:spPr>
            <a:xfrm>
              <a:off x="5725376" y="2830237"/>
              <a:ext cx="126733" cy="1463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p>
          </p:txBody>
        </p:sp>
        <p:sp>
          <p:nvSpPr>
            <p:cNvPr id="22" name="Oval 21"/>
            <p:cNvSpPr/>
            <p:nvPr/>
          </p:nvSpPr>
          <p:spPr>
            <a:xfrm>
              <a:off x="7240135" y="3053339"/>
              <a:ext cx="126733" cy="1463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p>
          </p:txBody>
        </p:sp>
        <p:sp>
          <p:nvSpPr>
            <p:cNvPr id="23" name="Oval 22"/>
            <p:cNvSpPr/>
            <p:nvPr/>
          </p:nvSpPr>
          <p:spPr>
            <a:xfrm>
              <a:off x="7331249" y="2575336"/>
              <a:ext cx="126733" cy="1463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p>
          </p:txBody>
        </p:sp>
        <p:sp>
          <p:nvSpPr>
            <p:cNvPr id="24" name="Oval 23"/>
            <p:cNvSpPr/>
            <p:nvPr/>
          </p:nvSpPr>
          <p:spPr>
            <a:xfrm>
              <a:off x="7583599" y="2239147"/>
              <a:ext cx="126733" cy="1463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p>
          </p:txBody>
        </p:sp>
        <p:sp>
          <p:nvSpPr>
            <p:cNvPr id="25" name="Oval 24"/>
            <p:cNvSpPr/>
            <p:nvPr/>
          </p:nvSpPr>
          <p:spPr>
            <a:xfrm>
              <a:off x="8122257" y="1691354"/>
              <a:ext cx="126733" cy="1463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p>
          </p:txBody>
        </p:sp>
        <p:sp>
          <p:nvSpPr>
            <p:cNvPr id="26" name="Rectangle 2052"/>
            <p:cNvSpPr txBox="1">
              <a:spLocks noChangeArrowheads="1"/>
            </p:cNvSpPr>
            <p:nvPr/>
          </p:nvSpPr>
          <p:spPr>
            <a:xfrm>
              <a:off x="5084231" y="3529989"/>
              <a:ext cx="3706420" cy="1367585"/>
            </a:xfrm>
            <a:prstGeom prst="rect">
              <a:avLst/>
            </a:prstGeom>
          </p:spPr>
          <p:txBody>
            <a:bodyPr lIns="96989" tIns="48494" rIns="96989" bIns="48494"/>
            <a:lstStyle/>
            <a:p>
              <a:pPr marL="363710" indent="-363710" eaLnBrk="0" hangingPunct="0">
                <a:defRPr/>
              </a:pPr>
              <a:r>
                <a:rPr lang="en-US" sz="900" kern="0" dirty="0">
                  <a:solidFill>
                    <a:schemeClr val="bg1"/>
                  </a:solidFill>
                  <a:latin typeface="Arial Black" pitchFamily="34" charset="0"/>
                  <a:cs typeface="Arial" pitchFamily="34" charset="0"/>
                </a:rPr>
                <a:t>CIVIL WORKS (CW)</a:t>
              </a:r>
            </a:p>
            <a:p>
              <a:pPr marL="72430" indent="-72430" eaLnBrk="0" hangingPunct="0">
                <a:buFont typeface="Arial" pitchFamily="34" charset="0"/>
                <a:buChar char="•"/>
                <a:defRPr/>
              </a:pPr>
              <a:r>
                <a:rPr lang="en-US" sz="900" b="1" dirty="0">
                  <a:solidFill>
                    <a:schemeClr val="bg1"/>
                  </a:solidFill>
                </a:rPr>
                <a:t>31 </a:t>
              </a:r>
              <a:r>
                <a:rPr lang="en-US" sz="900" b="1" dirty="0" smtClean="0">
                  <a:solidFill>
                    <a:schemeClr val="bg1"/>
                  </a:solidFill>
                </a:rPr>
                <a:t>Reservoirs  </a:t>
              </a:r>
              <a:endParaRPr lang="en-US" sz="900" b="1" dirty="0">
                <a:solidFill>
                  <a:schemeClr val="bg1"/>
                </a:solidFill>
              </a:endParaRPr>
            </a:p>
            <a:p>
              <a:pPr marL="72430" indent="-72430" eaLnBrk="0" hangingPunct="0">
                <a:buFont typeface="Arial" pitchFamily="34" charset="0"/>
                <a:buChar char="•"/>
                <a:defRPr/>
              </a:pPr>
              <a:r>
                <a:rPr lang="en-US" sz="900" b="1" dirty="0" smtClean="0">
                  <a:solidFill>
                    <a:schemeClr val="bg1"/>
                  </a:solidFill>
                </a:rPr>
                <a:t>1323 </a:t>
              </a:r>
              <a:r>
                <a:rPr lang="en-US" sz="900" b="1" dirty="0">
                  <a:solidFill>
                    <a:schemeClr val="bg1"/>
                  </a:solidFill>
                </a:rPr>
                <a:t>Miles of </a:t>
              </a:r>
              <a:r>
                <a:rPr lang="en-US" sz="900" b="1" dirty="0" smtClean="0">
                  <a:solidFill>
                    <a:schemeClr val="bg1"/>
                  </a:solidFill>
                </a:rPr>
                <a:t>Levee</a:t>
              </a:r>
              <a:endParaRPr lang="en-US" sz="900" b="1" dirty="0">
                <a:solidFill>
                  <a:schemeClr val="bg1"/>
                </a:solidFill>
              </a:endParaRPr>
            </a:p>
            <a:p>
              <a:pPr marL="72430" indent="-72430" eaLnBrk="0" hangingPunct="0">
                <a:buFont typeface="Arial" pitchFamily="34" charset="0"/>
                <a:buChar char="•"/>
                <a:defRPr/>
              </a:pPr>
              <a:r>
                <a:rPr lang="en-US" sz="900" b="1" dirty="0">
                  <a:solidFill>
                    <a:schemeClr val="bg1"/>
                  </a:solidFill>
                </a:rPr>
                <a:t>49 Dams </a:t>
              </a:r>
              <a:r>
                <a:rPr lang="en-US" sz="900" b="1" dirty="0" smtClean="0">
                  <a:solidFill>
                    <a:schemeClr val="bg1"/>
                  </a:solidFill>
                </a:rPr>
                <a:t>Total</a:t>
              </a:r>
              <a:endParaRPr lang="en-US" sz="900" b="1" dirty="0">
                <a:solidFill>
                  <a:schemeClr val="bg1"/>
                </a:solidFill>
              </a:endParaRPr>
            </a:p>
            <a:p>
              <a:pPr marL="72430" indent="-72430" eaLnBrk="0" hangingPunct="0">
                <a:buFont typeface="Arial" pitchFamily="34" charset="0"/>
                <a:buChar char="•"/>
                <a:defRPr/>
              </a:pPr>
              <a:r>
                <a:rPr lang="en-US" sz="900" b="1" dirty="0">
                  <a:solidFill>
                    <a:schemeClr val="bg1"/>
                  </a:solidFill>
                </a:rPr>
                <a:t>14 Hydropower </a:t>
              </a:r>
              <a:r>
                <a:rPr lang="en-US" sz="900" b="1" dirty="0" smtClean="0">
                  <a:solidFill>
                    <a:schemeClr val="bg1"/>
                  </a:solidFill>
                </a:rPr>
                <a:t>plants</a:t>
              </a:r>
              <a:endParaRPr lang="en-US" sz="900" b="1" dirty="0">
                <a:solidFill>
                  <a:schemeClr val="bg1"/>
                </a:solidFill>
              </a:endParaRPr>
            </a:p>
            <a:p>
              <a:pPr marL="72430" indent="-72430" eaLnBrk="0" hangingPunct="0">
                <a:buFont typeface="Arial" pitchFamily="34" charset="0"/>
                <a:buChar char="•"/>
                <a:defRPr/>
              </a:pPr>
              <a:r>
                <a:rPr lang="en-US" sz="900" b="1" dirty="0" smtClean="0">
                  <a:solidFill>
                    <a:schemeClr val="bg1"/>
                  </a:solidFill>
                </a:rPr>
                <a:t>35 </a:t>
              </a:r>
              <a:r>
                <a:rPr lang="en-US" sz="900" b="1" dirty="0">
                  <a:solidFill>
                    <a:schemeClr val="bg1"/>
                  </a:solidFill>
                </a:rPr>
                <a:t>Deep Draft </a:t>
              </a:r>
              <a:r>
                <a:rPr lang="en-US" sz="900" b="1" dirty="0" smtClean="0">
                  <a:solidFill>
                    <a:schemeClr val="bg1"/>
                  </a:solidFill>
                </a:rPr>
                <a:t>Harbors</a:t>
              </a:r>
              <a:endParaRPr lang="en-US" sz="900" b="1" dirty="0">
                <a:solidFill>
                  <a:schemeClr val="bg1"/>
                </a:solidFill>
              </a:endParaRPr>
            </a:p>
            <a:p>
              <a:pPr marL="72430" indent="-72430" eaLnBrk="0" hangingPunct="0">
                <a:buFont typeface="Arial" pitchFamily="34" charset="0"/>
                <a:buChar char="•"/>
                <a:defRPr/>
              </a:pPr>
              <a:r>
                <a:rPr lang="en-US" sz="900" b="1" dirty="0">
                  <a:solidFill>
                    <a:schemeClr val="bg1"/>
                  </a:solidFill>
                </a:rPr>
                <a:t>32 </a:t>
              </a:r>
              <a:r>
                <a:rPr lang="en-US" sz="900" b="1" dirty="0" smtClean="0">
                  <a:solidFill>
                    <a:schemeClr val="bg1"/>
                  </a:solidFill>
                </a:rPr>
                <a:t>Locks</a:t>
              </a:r>
              <a:endParaRPr lang="en-US" sz="900" b="1" dirty="0">
                <a:solidFill>
                  <a:schemeClr val="bg1"/>
                </a:solidFill>
              </a:endParaRPr>
            </a:p>
          </p:txBody>
        </p:sp>
        <p:sp>
          <p:nvSpPr>
            <p:cNvPr id="27" name="TextBox 26"/>
            <p:cNvSpPr txBox="1"/>
            <p:nvPr/>
          </p:nvSpPr>
          <p:spPr>
            <a:xfrm>
              <a:off x="6653446" y="2369737"/>
              <a:ext cx="1100452" cy="173124"/>
            </a:xfrm>
            <a:prstGeom prst="rect">
              <a:avLst/>
            </a:prstGeom>
            <a:noFill/>
            <a:ln>
              <a:noFill/>
            </a:ln>
          </p:spPr>
          <p:txBody>
            <a:bodyPr wrap="square" lIns="57150" tIns="28575" rIns="57150" bIns="28575" rtlCol="0">
              <a:spAutoFit/>
            </a:bodyPr>
            <a:lstStyle/>
            <a:p>
              <a:pPr>
                <a:lnSpc>
                  <a:spcPts val="938"/>
                </a:lnSpc>
              </a:pPr>
              <a:r>
                <a:rPr lang="en-US" sz="1000" b="1" dirty="0">
                  <a:solidFill>
                    <a:schemeClr val="bg1"/>
                  </a:solidFill>
                </a:rPr>
                <a:t>Savannah District </a:t>
              </a:r>
            </a:p>
          </p:txBody>
        </p:sp>
        <p:sp>
          <p:nvSpPr>
            <p:cNvPr id="28" name="TextBox 27"/>
            <p:cNvSpPr txBox="1"/>
            <p:nvPr/>
          </p:nvSpPr>
          <p:spPr>
            <a:xfrm>
              <a:off x="7777468" y="2127380"/>
              <a:ext cx="1153309" cy="173124"/>
            </a:xfrm>
            <a:prstGeom prst="rect">
              <a:avLst/>
            </a:prstGeom>
            <a:noFill/>
            <a:ln>
              <a:noFill/>
            </a:ln>
          </p:spPr>
          <p:txBody>
            <a:bodyPr wrap="square" lIns="57150" tIns="28575" rIns="57150" bIns="28575" rtlCol="0">
              <a:spAutoFit/>
            </a:bodyPr>
            <a:lstStyle/>
            <a:p>
              <a:pPr>
                <a:lnSpc>
                  <a:spcPts val="938"/>
                </a:lnSpc>
              </a:pPr>
              <a:r>
                <a:rPr lang="en-US" sz="1000" b="1" dirty="0">
                  <a:solidFill>
                    <a:schemeClr val="bg1"/>
                  </a:solidFill>
                </a:rPr>
                <a:t>Charleston District </a:t>
              </a:r>
            </a:p>
          </p:txBody>
        </p:sp>
        <p:sp>
          <p:nvSpPr>
            <p:cNvPr id="29" name="TextBox 28"/>
            <p:cNvSpPr txBox="1"/>
            <p:nvPr/>
          </p:nvSpPr>
          <p:spPr>
            <a:xfrm>
              <a:off x="7646965" y="1198785"/>
              <a:ext cx="1187770" cy="211596"/>
            </a:xfrm>
            <a:prstGeom prst="rect">
              <a:avLst/>
            </a:prstGeom>
            <a:noFill/>
            <a:ln>
              <a:noFill/>
            </a:ln>
          </p:spPr>
          <p:txBody>
            <a:bodyPr wrap="square" lIns="57150" tIns="28575" rIns="57150" bIns="28575" rtlCol="0">
              <a:spAutoFit/>
            </a:bodyPr>
            <a:lstStyle/>
            <a:p>
              <a:pPr algn="ctr"/>
              <a:r>
                <a:rPr lang="en-US" sz="1000" b="1" dirty="0">
                  <a:solidFill>
                    <a:schemeClr val="bg1"/>
                  </a:solidFill>
                </a:rPr>
                <a:t>Wilmington District</a:t>
              </a:r>
            </a:p>
          </p:txBody>
        </p:sp>
        <p:sp>
          <p:nvSpPr>
            <p:cNvPr id="30" name="TextBox 29"/>
            <p:cNvSpPr txBox="1"/>
            <p:nvPr/>
          </p:nvSpPr>
          <p:spPr>
            <a:xfrm>
              <a:off x="5627818" y="2511328"/>
              <a:ext cx="955098" cy="173124"/>
            </a:xfrm>
            <a:prstGeom prst="rect">
              <a:avLst/>
            </a:prstGeom>
            <a:noFill/>
            <a:ln>
              <a:noFill/>
            </a:ln>
          </p:spPr>
          <p:txBody>
            <a:bodyPr wrap="square" lIns="57150" tIns="28575" rIns="57150" bIns="28575" rtlCol="0">
              <a:spAutoFit/>
            </a:bodyPr>
            <a:lstStyle/>
            <a:p>
              <a:pPr>
                <a:lnSpc>
                  <a:spcPts val="938"/>
                </a:lnSpc>
              </a:pPr>
              <a:r>
                <a:rPr lang="en-US" sz="1000" b="1" dirty="0">
                  <a:solidFill>
                    <a:schemeClr val="bg1"/>
                  </a:solidFill>
                </a:rPr>
                <a:t>Mobile District</a:t>
              </a:r>
            </a:p>
          </p:txBody>
        </p:sp>
        <p:sp>
          <p:nvSpPr>
            <p:cNvPr id="31" name="TextBox 30"/>
            <p:cNvSpPr txBox="1"/>
            <p:nvPr/>
          </p:nvSpPr>
          <p:spPr>
            <a:xfrm>
              <a:off x="6623241" y="3180916"/>
              <a:ext cx="1263268" cy="178126"/>
            </a:xfrm>
            <a:prstGeom prst="rect">
              <a:avLst/>
            </a:prstGeom>
            <a:noFill/>
            <a:ln>
              <a:noFill/>
            </a:ln>
          </p:spPr>
          <p:txBody>
            <a:bodyPr wrap="square" lIns="57150" tIns="28575" rIns="57150" bIns="28575" rtlCol="0">
              <a:spAutoFit/>
            </a:bodyPr>
            <a:lstStyle/>
            <a:p>
              <a:pPr>
                <a:lnSpc>
                  <a:spcPts val="938"/>
                </a:lnSpc>
              </a:pPr>
              <a:r>
                <a:rPr lang="en-US" sz="1000" b="1" dirty="0">
                  <a:solidFill>
                    <a:schemeClr val="bg1"/>
                  </a:solidFill>
                </a:rPr>
                <a:t>Jacksonville District</a:t>
              </a:r>
            </a:p>
          </p:txBody>
        </p:sp>
        <p:sp>
          <p:nvSpPr>
            <p:cNvPr id="32" name="TextBox 31"/>
            <p:cNvSpPr txBox="1"/>
            <p:nvPr/>
          </p:nvSpPr>
          <p:spPr>
            <a:xfrm>
              <a:off x="4342283" y="248051"/>
              <a:ext cx="4007655" cy="533936"/>
            </a:xfrm>
            <a:prstGeom prst="rect">
              <a:avLst/>
            </a:prstGeom>
            <a:noFill/>
          </p:spPr>
          <p:txBody>
            <a:bodyPr wrap="square" lIns="96989" tIns="48494" rIns="96989" bIns="48494" rtlCol="0">
              <a:spAutoFit/>
            </a:bodyPr>
            <a:lstStyle/>
            <a:p>
              <a:pPr algn="ctr"/>
              <a:r>
                <a:rPr lang="en-US" sz="1200" b="1" dirty="0">
                  <a:latin typeface="+mn-lt"/>
                </a:rPr>
                <a:t>CIVIL WORKS </a:t>
              </a:r>
              <a:endParaRPr lang="en-US" sz="1200" b="1" dirty="0" smtClean="0">
                <a:latin typeface="+mn-lt"/>
              </a:endParaRPr>
            </a:p>
            <a:p>
              <a:pPr algn="ctr"/>
              <a:r>
                <a:rPr lang="en-US" sz="1200" b="1" dirty="0" smtClean="0">
                  <a:latin typeface="+mn-lt"/>
                </a:rPr>
                <a:t>AREAS </a:t>
              </a:r>
              <a:r>
                <a:rPr lang="en-US" sz="1200" b="1" dirty="0">
                  <a:latin typeface="+mn-lt"/>
                </a:rPr>
                <a:t>OF RESPONSIBILITY</a:t>
              </a:r>
            </a:p>
          </p:txBody>
        </p:sp>
      </p:grpSp>
      <p:sp>
        <p:nvSpPr>
          <p:cNvPr id="33" name="TextBox 32"/>
          <p:cNvSpPr txBox="1"/>
          <p:nvPr/>
        </p:nvSpPr>
        <p:spPr>
          <a:xfrm>
            <a:off x="6434539" y="2010435"/>
            <a:ext cx="698333" cy="273152"/>
          </a:xfrm>
          <a:prstGeom prst="rect">
            <a:avLst/>
          </a:prstGeom>
          <a:noFill/>
          <a:ln>
            <a:noFill/>
          </a:ln>
        </p:spPr>
        <p:txBody>
          <a:bodyPr wrap="none" lIns="57150" tIns="28575" rIns="57150" bIns="28575" rtlCol="0">
            <a:spAutoFit/>
          </a:bodyPr>
          <a:lstStyle/>
          <a:p>
            <a:pPr algn="ctr"/>
            <a:r>
              <a:rPr lang="en-US" sz="1400" b="1" dirty="0">
                <a:solidFill>
                  <a:schemeClr val="bg1"/>
                </a:solidFill>
              </a:rPr>
              <a:t>SAD HQ</a:t>
            </a:r>
          </a:p>
        </p:txBody>
      </p:sp>
      <p:pic>
        <p:nvPicPr>
          <p:cNvPr id="34" name="Picture 4"/>
          <p:cNvPicPr>
            <a:picLocks noChangeAspect="1" noChangeArrowheads="1"/>
          </p:cNvPicPr>
          <p:nvPr/>
        </p:nvPicPr>
        <p:blipFill>
          <a:blip r:embed="rId5" cstate="screen"/>
          <a:srcRect/>
          <a:stretch>
            <a:fillRect/>
          </a:stretch>
        </p:blipFill>
        <p:spPr bwMode="auto">
          <a:xfrm>
            <a:off x="3988887" y="2813539"/>
            <a:ext cx="1125725" cy="586696"/>
          </a:xfrm>
          <a:prstGeom prst="rect">
            <a:avLst/>
          </a:prstGeom>
          <a:noFill/>
          <a:ln w="38100">
            <a:solidFill>
              <a:schemeClr val="bg1"/>
            </a:solidFill>
            <a:miter lim="800000"/>
            <a:headEnd/>
            <a:tailEnd/>
          </a:ln>
          <a:effectLst/>
        </p:spPr>
      </p:pic>
      <p:pic>
        <p:nvPicPr>
          <p:cNvPr id="35" name="Picture 5"/>
          <p:cNvPicPr>
            <a:picLocks noChangeArrowheads="1"/>
          </p:cNvPicPr>
          <p:nvPr/>
        </p:nvPicPr>
        <p:blipFill>
          <a:blip r:embed="rId6" cstate="screen"/>
          <a:srcRect/>
          <a:stretch>
            <a:fillRect/>
          </a:stretch>
        </p:blipFill>
        <p:spPr bwMode="auto">
          <a:xfrm>
            <a:off x="3988886" y="3432711"/>
            <a:ext cx="1128492" cy="1524529"/>
          </a:xfrm>
          <a:prstGeom prst="rect">
            <a:avLst/>
          </a:prstGeom>
          <a:noFill/>
          <a:ln w="38100">
            <a:solidFill>
              <a:schemeClr val="bg1"/>
            </a:solidFill>
            <a:miter lim="800000"/>
            <a:headEnd/>
            <a:tailEnd/>
          </a:ln>
          <a:effectLst/>
        </p:spPr>
      </p:pic>
      <p:sp>
        <p:nvSpPr>
          <p:cNvPr id="36" name="Text Box 3380"/>
          <p:cNvSpPr txBox="1">
            <a:spLocks noChangeArrowheads="1"/>
          </p:cNvSpPr>
          <p:nvPr/>
        </p:nvSpPr>
        <p:spPr bwMode="auto">
          <a:xfrm>
            <a:off x="3985526" y="3893857"/>
            <a:ext cx="1140599" cy="333769"/>
          </a:xfrm>
          <a:prstGeom prst="rect">
            <a:avLst/>
          </a:prstGeom>
          <a:noFill/>
          <a:ln w="38100">
            <a:noFill/>
            <a:miter lim="800000"/>
            <a:headEnd/>
            <a:tailEnd/>
          </a:ln>
        </p:spPr>
        <p:txBody>
          <a:bodyPr wrap="square" lIns="96989" tIns="48494" rIns="96989" bIns="48494" anchor="ctr">
            <a:spAutoFit/>
          </a:bodyPr>
          <a:lstStyle/>
          <a:p>
            <a:pPr algn="ctr">
              <a:lnSpc>
                <a:spcPts val="938"/>
              </a:lnSpc>
            </a:pPr>
            <a:r>
              <a:rPr lang="en-US" sz="1000" b="1" dirty="0">
                <a:solidFill>
                  <a:schemeClr val="bg1"/>
                </a:solidFill>
              </a:rPr>
              <a:t>Central &amp; South America</a:t>
            </a:r>
          </a:p>
        </p:txBody>
      </p:sp>
      <p:sp>
        <p:nvSpPr>
          <p:cNvPr id="37" name="Text Box 3410"/>
          <p:cNvSpPr txBox="1">
            <a:spLocks noChangeArrowheads="1"/>
          </p:cNvSpPr>
          <p:nvPr/>
        </p:nvSpPr>
        <p:spPr bwMode="auto">
          <a:xfrm>
            <a:off x="4031501" y="2893702"/>
            <a:ext cx="1020709" cy="444184"/>
          </a:xfrm>
          <a:prstGeom prst="rect">
            <a:avLst/>
          </a:prstGeom>
          <a:noFill/>
          <a:ln w="9525">
            <a:noFill/>
            <a:miter lim="800000"/>
            <a:headEnd/>
            <a:tailEnd/>
          </a:ln>
        </p:spPr>
        <p:txBody>
          <a:bodyPr lIns="96989" tIns="48494" rIns="96989" bIns="48494" anchor="ctr">
            <a:spAutoFit/>
          </a:bodyPr>
          <a:lstStyle/>
          <a:p>
            <a:pPr algn="ctr">
              <a:lnSpc>
                <a:spcPts val="938"/>
              </a:lnSpc>
            </a:pPr>
            <a:r>
              <a:rPr lang="en-US" sz="1000" b="1" dirty="0">
                <a:solidFill>
                  <a:schemeClr val="bg1"/>
                </a:solidFill>
              </a:rPr>
              <a:t>Puerto Rico &amp;</a:t>
            </a:r>
          </a:p>
          <a:p>
            <a:pPr algn="ctr">
              <a:lnSpc>
                <a:spcPts val="938"/>
              </a:lnSpc>
            </a:pPr>
            <a:r>
              <a:rPr lang="en-US" sz="1000" b="1" dirty="0">
                <a:solidFill>
                  <a:schemeClr val="bg1"/>
                </a:solidFill>
              </a:rPr>
              <a:t>US Virgin Islands</a:t>
            </a:r>
          </a:p>
        </p:txBody>
      </p:sp>
      <p:grpSp>
        <p:nvGrpSpPr>
          <p:cNvPr id="38" name="Group 73"/>
          <p:cNvGrpSpPr/>
          <p:nvPr/>
        </p:nvGrpSpPr>
        <p:grpSpPr>
          <a:xfrm>
            <a:off x="6480454" y="1819209"/>
            <a:ext cx="342796" cy="266956"/>
            <a:chOff x="1968305" y="1669034"/>
            <a:chExt cx="342796" cy="266956"/>
          </a:xfrm>
        </p:grpSpPr>
        <p:sp>
          <p:nvSpPr>
            <p:cNvPr id="39" name="Oval 38"/>
            <p:cNvSpPr/>
            <p:nvPr/>
          </p:nvSpPr>
          <p:spPr>
            <a:xfrm flipH="1">
              <a:off x="2090037" y="1728323"/>
              <a:ext cx="130629" cy="84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p>
          </p:txBody>
        </p:sp>
        <p:pic>
          <p:nvPicPr>
            <p:cNvPr id="40" name="Picture 39" descr="1-star-flag.jpg"/>
            <p:cNvPicPr>
              <a:picLocks noChangeAspect="1"/>
            </p:cNvPicPr>
            <p:nvPr/>
          </p:nvPicPr>
          <p:blipFill>
            <a:blip r:embed="rId7" cstate="screen">
              <a:clrChange>
                <a:clrFrom>
                  <a:srgbClr val="FFFFFF"/>
                </a:clrFrom>
                <a:clrTo>
                  <a:srgbClr val="FFFFFF">
                    <a:alpha val="0"/>
                  </a:srgbClr>
                </a:clrTo>
              </a:clrChange>
            </a:blip>
            <a:stretch>
              <a:fillRect/>
            </a:stretch>
          </p:blipFill>
          <p:spPr>
            <a:xfrm>
              <a:off x="1968305" y="1669034"/>
              <a:ext cx="342796" cy="266956"/>
            </a:xfrm>
            <a:prstGeom prst="rect">
              <a:avLst/>
            </a:prstGeom>
          </p:spPr>
        </p:pic>
      </p:grpSp>
      <p:sp>
        <p:nvSpPr>
          <p:cNvPr id="41" name="TextBox 40"/>
          <p:cNvSpPr txBox="1"/>
          <p:nvPr/>
        </p:nvSpPr>
        <p:spPr>
          <a:xfrm>
            <a:off x="1735527" y="4991085"/>
            <a:ext cx="1687058" cy="156147"/>
          </a:xfrm>
          <a:prstGeom prst="rect">
            <a:avLst/>
          </a:prstGeom>
          <a:noFill/>
        </p:spPr>
        <p:txBody>
          <a:bodyPr wrap="square" lIns="0" tIns="0" rIns="0" bIns="0" rtlCol="0">
            <a:spAutoFit/>
          </a:bodyPr>
          <a:lstStyle/>
          <a:p>
            <a:pPr algn="ctr">
              <a:lnSpc>
                <a:spcPts val="1200"/>
              </a:lnSpc>
            </a:pPr>
            <a:r>
              <a:rPr lang="en-US" sz="1200" b="1" dirty="0" smtClean="0">
                <a:latin typeface="Arial Narrow" pitchFamily="34" charset="0"/>
                <a:cs typeface="Arial" pitchFamily="34" charset="0"/>
              </a:rPr>
              <a:t>Command Sergeant Major </a:t>
            </a:r>
            <a:endParaRPr lang="en-US" sz="1200" b="1" dirty="0">
              <a:latin typeface="Arial Narrow" pitchFamily="34" charset="0"/>
              <a:cs typeface="Arial" pitchFamily="34" charset="0"/>
            </a:endParaRPr>
          </a:p>
        </p:txBody>
      </p:sp>
      <p:sp>
        <p:nvSpPr>
          <p:cNvPr id="42" name="TextBox 41"/>
          <p:cNvSpPr txBox="1"/>
          <p:nvPr/>
        </p:nvSpPr>
        <p:spPr>
          <a:xfrm>
            <a:off x="3709894" y="4984208"/>
            <a:ext cx="1204044" cy="154316"/>
          </a:xfrm>
          <a:prstGeom prst="rect">
            <a:avLst/>
          </a:prstGeom>
          <a:noFill/>
        </p:spPr>
        <p:txBody>
          <a:bodyPr wrap="square" lIns="0" tIns="0" rIns="0" bIns="0" rtlCol="0">
            <a:spAutoFit/>
          </a:bodyPr>
          <a:lstStyle/>
          <a:p>
            <a:pPr algn="ctr">
              <a:lnSpc>
                <a:spcPts val="1200"/>
              </a:lnSpc>
            </a:pPr>
            <a:r>
              <a:rPr lang="en-US" sz="1200" b="1" dirty="0" smtClean="0">
                <a:latin typeface="Arial Narrow" pitchFamily="34" charset="0"/>
                <a:cs typeface="Arial" pitchFamily="34" charset="0"/>
              </a:rPr>
              <a:t>Deputy Commander</a:t>
            </a:r>
            <a:endParaRPr lang="en-US" sz="1200" b="1" dirty="0">
              <a:latin typeface="Arial Narrow" pitchFamily="34" charset="0"/>
              <a:cs typeface="Arial" pitchFamily="34" charset="0"/>
            </a:endParaRPr>
          </a:p>
        </p:txBody>
      </p:sp>
      <p:sp>
        <p:nvSpPr>
          <p:cNvPr id="43" name="TextBox 42"/>
          <p:cNvSpPr txBox="1"/>
          <p:nvPr/>
        </p:nvSpPr>
        <p:spPr>
          <a:xfrm>
            <a:off x="5409225" y="4984422"/>
            <a:ext cx="1386647" cy="153888"/>
          </a:xfrm>
          <a:prstGeom prst="rect">
            <a:avLst/>
          </a:prstGeom>
          <a:noFill/>
        </p:spPr>
        <p:txBody>
          <a:bodyPr wrap="square" lIns="0" tIns="0" rIns="0" bIns="0" rtlCol="0">
            <a:spAutoFit/>
          </a:bodyPr>
          <a:lstStyle/>
          <a:p>
            <a:pPr algn="ctr">
              <a:lnSpc>
                <a:spcPts val="1200"/>
              </a:lnSpc>
            </a:pPr>
            <a:r>
              <a:rPr lang="en-US" sz="1200" b="1" dirty="0" smtClean="0">
                <a:latin typeface="Arial Narrow" pitchFamily="34" charset="0"/>
                <a:cs typeface="Arial" pitchFamily="34" charset="0"/>
              </a:rPr>
              <a:t> Director of Programs</a:t>
            </a:r>
            <a:endParaRPr lang="en-US" sz="1200" b="1" dirty="0">
              <a:latin typeface="Arial Narrow" pitchFamily="34" charset="0"/>
              <a:cs typeface="Arial" pitchFamily="34" charset="0"/>
            </a:endParaRPr>
          </a:p>
        </p:txBody>
      </p:sp>
      <p:sp>
        <p:nvSpPr>
          <p:cNvPr id="44" name="TextBox 43"/>
          <p:cNvSpPr txBox="1"/>
          <p:nvPr/>
        </p:nvSpPr>
        <p:spPr>
          <a:xfrm>
            <a:off x="6850593" y="5008975"/>
            <a:ext cx="2123558" cy="128240"/>
          </a:xfrm>
          <a:prstGeom prst="rect">
            <a:avLst/>
          </a:prstGeom>
          <a:noFill/>
        </p:spPr>
        <p:txBody>
          <a:bodyPr wrap="square" lIns="0" tIns="0" rIns="0" bIns="0" rtlCol="0">
            <a:spAutoFit/>
          </a:bodyPr>
          <a:lstStyle/>
          <a:p>
            <a:pPr algn="ctr">
              <a:lnSpc>
                <a:spcPts val="1000"/>
              </a:lnSpc>
            </a:pPr>
            <a:r>
              <a:rPr lang="en-US" sz="1200" b="1" dirty="0" smtClean="0">
                <a:latin typeface="Arial Narrow" pitchFamily="34" charset="0"/>
                <a:cs typeface="Arial" pitchFamily="34" charset="0"/>
              </a:rPr>
              <a:t>Director of Regional Business</a:t>
            </a:r>
            <a:endParaRPr lang="en-US" sz="1200" b="1" dirty="0">
              <a:latin typeface="Arial Narrow" pitchFamily="34" charset="0"/>
              <a:cs typeface="Arial" pitchFamily="34" charset="0"/>
            </a:endParaRPr>
          </a:p>
        </p:txBody>
      </p:sp>
      <p:sp>
        <p:nvSpPr>
          <p:cNvPr id="45" name="TextBox 44"/>
          <p:cNvSpPr txBox="1"/>
          <p:nvPr/>
        </p:nvSpPr>
        <p:spPr>
          <a:xfrm>
            <a:off x="282208" y="4985552"/>
            <a:ext cx="915065" cy="153888"/>
          </a:xfrm>
          <a:prstGeom prst="rect">
            <a:avLst/>
          </a:prstGeom>
          <a:noFill/>
        </p:spPr>
        <p:txBody>
          <a:bodyPr wrap="square" lIns="0" tIns="0" rIns="0" bIns="0" rtlCol="0">
            <a:spAutoFit/>
          </a:bodyPr>
          <a:lstStyle/>
          <a:p>
            <a:pPr algn="ctr">
              <a:lnSpc>
                <a:spcPts val="1200"/>
              </a:lnSpc>
            </a:pPr>
            <a:r>
              <a:rPr lang="en-US" sz="1200" b="1" dirty="0" smtClean="0">
                <a:latin typeface="Arial Narrow" pitchFamily="34" charset="0"/>
                <a:cs typeface="Arial" pitchFamily="34" charset="0"/>
              </a:rPr>
              <a:t>Commander</a:t>
            </a:r>
            <a:endParaRPr lang="en-US" sz="1200" b="1" dirty="0">
              <a:latin typeface="Arial Narrow" pitchFamily="34" charset="0"/>
              <a:cs typeface="Arial" pitchFamily="34" charset="0"/>
            </a:endParaRPr>
          </a:p>
        </p:txBody>
      </p:sp>
      <p:pic>
        <p:nvPicPr>
          <p:cNvPr id="46" name="Picture 3"/>
          <p:cNvPicPr>
            <a:picLocks noChangeArrowheads="1"/>
          </p:cNvPicPr>
          <p:nvPr/>
        </p:nvPicPr>
        <p:blipFill>
          <a:blip r:embed="rId8" cstate="print"/>
          <a:stretch>
            <a:fillRect/>
          </a:stretch>
        </p:blipFill>
        <p:spPr bwMode="auto">
          <a:xfrm>
            <a:off x="5581142" y="5123379"/>
            <a:ext cx="1051560" cy="1271016"/>
          </a:xfrm>
          <a:prstGeom prst="rect">
            <a:avLst/>
          </a:prstGeom>
          <a:noFill/>
          <a:ln w="9525">
            <a:noFill/>
            <a:miter lim="800000"/>
            <a:headEnd/>
            <a:tailEnd/>
          </a:ln>
          <a:effectLst>
            <a:outerShdw blurRad="101600" dist="38100" dir="2700000" algn="tl" rotWithShape="0">
              <a:prstClr val="black">
                <a:alpha val="70000"/>
              </a:prstClr>
            </a:outerShdw>
          </a:effectLst>
        </p:spPr>
      </p:pic>
      <p:sp>
        <p:nvSpPr>
          <p:cNvPr id="47" name="TextBox 46"/>
          <p:cNvSpPr txBox="1"/>
          <p:nvPr/>
        </p:nvSpPr>
        <p:spPr>
          <a:xfrm>
            <a:off x="1933569" y="6456408"/>
            <a:ext cx="1304659" cy="153888"/>
          </a:xfrm>
          <a:prstGeom prst="rect">
            <a:avLst/>
          </a:prstGeom>
          <a:noFill/>
        </p:spPr>
        <p:txBody>
          <a:bodyPr wrap="square" lIns="0" tIns="0" rIns="0" bIns="0" rtlCol="0">
            <a:spAutoFit/>
          </a:bodyPr>
          <a:lstStyle/>
          <a:p>
            <a:pPr algn="ctr">
              <a:lnSpc>
                <a:spcPts val="1200"/>
              </a:lnSpc>
            </a:pPr>
            <a:r>
              <a:rPr lang="en-US" sz="1200" b="1" dirty="0" smtClean="0">
                <a:latin typeface="Arial Narrow" pitchFamily="34" charset="0"/>
                <a:cs typeface="Arial" pitchFamily="34" charset="0"/>
              </a:rPr>
              <a:t>CSM Douglas Padgett</a:t>
            </a:r>
            <a:endParaRPr lang="en-US" sz="1200" b="1" dirty="0">
              <a:latin typeface="Arial Narrow" pitchFamily="34" charset="0"/>
              <a:cs typeface="Arial" pitchFamily="34" charset="0"/>
            </a:endParaRPr>
          </a:p>
        </p:txBody>
      </p:sp>
      <p:sp>
        <p:nvSpPr>
          <p:cNvPr id="48" name="TextBox 47"/>
          <p:cNvSpPr txBox="1"/>
          <p:nvPr/>
        </p:nvSpPr>
        <p:spPr>
          <a:xfrm>
            <a:off x="3646275" y="6445093"/>
            <a:ext cx="1528161" cy="153888"/>
          </a:xfrm>
          <a:prstGeom prst="rect">
            <a:avLst/>
          </a:prstGeom>
          <a:noFill/>
        </p:spPr>
        <p:txBody>
          <a:bodyPr wrap="square" lIns="0" tIns="0" rIns="0" bIns="0" rtlCol="0">
            <a:spAutoFit/>
          </a:bodyPr>
          <a:lstStyle/>
          <a:p>
            <a:pPr algn="ctr">
              <a:lnSpc>
                <a:spcPts val="1200"/>
              </a:lnSpc>
            </a:pPr>
            <a:r>
              <a:rPr lang="en-US" sz="1200" b="1" dirty="0" smtClean="0">
                <a:latin typeface="Arial Narrow" pitchFamily="34" charset="0"/>
                <a:cs typeface="Arial" pitchFamily="34" charset="0"/>
              </a:rPr>
              <a:t>COL Patrick Hogeboom</a:t>
            </a:r>
            <a:endParaRPr lang="en-US" sz="1200" b="1" dirty="0">
              <a:latin typeface="Arial Narrow" pitchFamily="34" charset="0"/>
              <a:cs typeface="Arial" pitchFamily="34" charset="0"/>
            </a:endParaRPr>
          </a:p>
        </p:txBody>
      </p:sp>
      <p:sp>
        <p:nvSpPr>
          <p:cNvPr id="49" name="TextBox 48"/>
          <p:cNvSpPr txBox="1"/>
          <p:nvPr/>
        </p:nvSpPr>
        <p:spPr>
          <a:xfrm>
            <a:off x="5433767" y="6456408"/>
            <a:ext cx="1266670" cy="153888"/>
          </a:xfrm>
          <a:prstGeom prst="rect">
            <a:avLst/>
          </a:prstGeom>
          <a:noFill/>
        </p:spPr>
        <p:txBody>
          <a:bodyPr wrap="square" lIns="0" tIns="0" rIns="0" bIns="0" rtlCol="0">
            <a:spAutoFit/>
          </a:bodyPr>
          <a:lstStyle/>
          <a:p>
            <a:pPr algn="ctr">
              <a:lnSpc>
                <a:spcPts val="1200"/>
              </a:lnSpc>
            </a:pPr>
            <a:r>
              <a:rPr lang="en-US" sz="1200" b="1" dirty="0" smtClean="0">
                <a:latin typeface="Arial Narrow" pitchFamily="34" charset="0"/>
                <a:cs typeface="Arial" pitchFamily="34" charset="0"/>
              </a:rPr>
              <a:t>Mr. Al Lee</a:t>
            </a:r>
            <a:endParaRPr lang="en-US" sz="1200" b="1" dirty="0">
              <a:latin typeface="Arial Narrow" pitchFamily="34" charset="0"/>
              <a:cs typeface="Arial" pitchFamily="34" charset="0"/>
            </a:endParaRPr>
          </a:p>
        </p:txBody>
      </p:sp>
      <p:sp>
        <p:nvSpPr>
          <p:cNvPr id="50" name="TextBox 49"/>
          <p:cNvSpPr txBox="1"/>
          <p:nvPr/>
        </p:nvSpPr>
        <p:spPr>
          <a:xfrm>
            <a:off x="221269" y="6445747"/>
            <a:ext cx="1097281" cy="153888"/>
          </a:xfrm>
          <a:prstGeom prst="rect">
            <a:avLst/>
          </a:prstGeom>
          <a:noFill/>
        </p:spPr>
        <p:txBody>
          <a:bodyPr wrap="square" lIns="0" tIns="0" rIns="0" bIns="0" rtlCol="0">
            <a:spAutoFit/>
          </a:bodyPr>
          <a:lstStyle/>
          <a:p>
            <a:pPr algn="ctr">
              <a:lnSpc>
                <a:spcPts val="1200"/>
              </a:lnSpc>
            </a:pPr>
            <a:r>
              <a:rPr lang="en-US" sz="1200" b="1" dirty="0" smtClean="0">
                <a:latin typeface="Arial Narrow" pitchFamily="34" charset="0"/>
                <a:cs typeface="Arial" pitchFamily="34" charset="0"/>
              </a:rPr>
              <a:t>BG Diana Holland</a:t>
            </a:r>
            <a:endParaRPr lang="en-US" sz="1200" b="1" dirty="0">
              <a:latin typeface="Arial Narrow" pitchFamily="34" charset="0"/>
              <a:cs typeface="Arial" pitchFamily="34" charset="0"/>
            </a:endParaRPr>
          </a:p>
        </p:txBody>
      </p:sp>
      <p:pic>
        <p:nvPicPr>
          <p:cNvPr id="51" name="Picture 50" descr="36th Engineer Commanding Sergeant Majo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60119" y="5137215"/>
            <a:ext cx="1051560" cy="1271016"/>
          </a:xfrm>
          <a:prstGeom prst="rect">
            <a:avLst/>
          </a:prstGeom>
          <a:noFill/>
          <a:ln>
            <a:noFill/>
          </a:ln>
        </p:spPr>
      </p:pic>
      <p:pic>
        <p:nvPicPr>
          <p:cNvPr id="52" name="Picture 51"/>
          <p:cNvPicPr>
            <a:picLocks/>
          </p:cNvPicPr>
          <p:nvPr/>
        </p:nvPicPr>
        <p:blipFill>
          <a:blip r:embed="rId10" cstate="print">
            <a:extLst>
              <a:ext uri="{28A0092B-C50C-407E-A947-70E740481C1C}">
                <a14:useLocalDpi xmlns:a14="http://schemas.microsoft.com/office/drawing/2010/main" val="0"/>
              </a:ext>
            </a:extLst>
          </a:blip>
          <a:stretch>
            <a:fillRect/>
          </a:stretch>
        </p:blipFill>
        <p:spPr>
          <a:xfrm flipH="1">
            <a:off x="255211" y="5115198"/>
            <a:ext cx="1055223" cy="1267235"/>
          </a:xfrm>
          <a:prstGeom prst="rect">
            <a:avLst/>
          </a:prstGeom>
        </p:spPr>
      </p:pic>
      <p:pic>
        <p:nvPicPr>
          <p:cNvPr id="53" name="Picture 52"/>
          <p:cNvPicPr>
            <a:picLocks/>
          </p:cNvPicPr>
          <p:nvPr/>
        </p:nvPicPr>
        <p:blipFill>
          <a:blip r:embed="rId11"/>
          <a:stretch>
            <a:fillRect/>
          </a:stretch>
        </p:blipFill>
        <p:spPr>
          <a:xfrm>
            <a:off x="3776919" y="5130596"/>
            <a:ext cx="1051560" cy="1271016"/>
          </a:xfrm>
          <a:prstGeom prst="rect">
            <a:avLst/>
          </a:prstGeom>
        </p:spPr>
      </p:pic>
      <p:sp>
        <p:nvSpPr>
          <p:cNvPr id="54" name="TextBox 53"/>
          <p:cNvSpPr txBox="1"/>
          <p:nvPr/>
        </p:nvSpPr>
        <p:spPr>
          <a:xfrm>
            <a:off x="7315266" y="6464941"/>
            <a:ext cx="1266670" cy="153888"/>
          </a:xfrm>
          <a:prstGeom prst="rect">
            <a:avLst/>
          </a:prstGeom>
          <a:noFill/>
        </p:spPr>
        <p:txBody>
          <a:bodyPr wrap="square" lIns="0" tIns="0" rIns="0" bIns="0" rtlCol="0">
            <a:spAutoFit/>
          </a:bodyPr>
          <a:lstStyle/>
          <a:p>
            <a:pPr algn="ctr">
              <a:lnSpc>
                <a:spcPts val="1200"/>
              </a:lnSpc>
            </a:pPr>
            <a:r>
              <a:rPr lang="en-US" sz="1200" b="1" dirty="0" smtClean="0">
                <a:latin typeface="Arial Narrow" pitchFamily="34" charset="0"/>
                <a:cs typeface="Arial" pitchFamily="34" charset="0"/>
              </a:rPr>
              <a:t>Mr. Theodore Brown</a:t>
            </a:r>
            <a:endParaRPr lang="en-US" sz="1200" b="1" dirty="0">
              <a:latin typeface="Arial Narrow" pitchFamily="34" charset="0"/>
              <a:cs typeface="Arial" pitchFamily="34" charset="0"/>
            </a:endParaRPr>
          </a:p>
        </p:txBody>
      </p:sp>
      <p:sp>
        <p:nvSpPr>
          <p:cNvPr id="55" name="TextBox 54"/>
          <p:cNvSpPr txBox="1"/>
          <p:nvPr/>
        </p:nvSpPr>
        <p:spPr>
          <a:xfrm>
            <a:off x="1972391" y="1865118"/>
            <a:ext cx="698333" cy="273152"/>
          </a:xfrm>
          <a:prstGeom prst="rect">
            <a:avLst/>
          </a:prstGeom>
          <a:noFill/>
          <a:ln>
            <a:noFill/>
          </a:ln>
        </p:spPr>
        <p:txBody>
          <a:bodyPr wrap="none" lIns="57150" tIns="28575" rIns="57150" bIns="28575" rtlCol="0">
            <a:spAutoFit/>
          </a:bodyPr>
          <a:lstStyle/>
          <a:p>
            <a:pPr algn="ctr"/>
            <a:r>
              <a:rPr lang="en-US" sz="1400" b="1" dirty="0">
                <a:solidFill>
                  <a:schemeClr val="bg1"/>
                </a:solidFill>
              </a:rPr>
              <a:t>SAD HQ</a:t>
            </a:r>
          </a:p>
        </p:txBody>
      </p:sp>
      <p:grpSp>
        <p:nvGrpSpPr>
          <p:cNvPr id="56" name="Group 73"/>
          <p:cNvGrpSpPr/>
          <p:nvPr/>
        </p:nvGrpSpPr>
        <p:grpSpPr>
          <a:xfrm>
            <a:off x="2018306" y="1673892"/>
            <a:ext cx="342796" cy="266956"/>
            <a:chOff x="1968305" y="1669034"/>
            <a:chExt cx="342796" cy="266956"/>
          </a:xfrm>
        </p:grpSpPr>
        <p:sp>
          <p:nvSpPr>
            <p:cNvPr id="57" name="Oval 56"/>
            <p:cNvSpPr/>
            <p:nvPr/>
          </p:nvSpPr>
          <p:spPr>
            <a:xfrm flipH="1">
              <a:off x="2090037" y="1728323"/>
              <a:ext cx="130629" cy="841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p>
          </p:txBody>
        </p:sp>
        <p:pic>
          <p:nvPicPr>
            <p:cNvPr id="58" name="Picture 57" descr="1-star-flag.jpg"/>
            <p:cNvPicPr>
              <a:picLocks noChangeAspect="1"/>
            </p:cNvPicPr>
            <p:nvPr/>
          </p:nvPicPr>
          <p:blipFill>
            <a:blip r:embed="rId7" cstate="screen">
              <a:clrChange>
                <a:clrFrom>
                  <a:srgbClr val="FFFFFF"/>
                </a:clrFrom>
                <a:clrTo>
                  <a:srgbClr val="FFFFFF">
                    <a:alpha val="0"/>
                  </a:srgbClr>
                </a:clrTo>
              </a:clrChange>
            </a:blip>
            <a:stretch>
              <a:fillRect/>
            </a:stretch>
          </p:blipFill>
          <p:spPr>
            <a:xfrm>
              <a:off x="1968305" y="1669034"/>
              <a:ext cx="342796" cy="266956"/>
            </a:xfrm>
            <a:prstGeom prst="rect">
              <a:avLst/>
            </a:prstGeom>
          </p:spPr>
        </p:pic>
      </p:grpSp>
      <p:pic>
        <p:nvPicPr>
          <p:cNvPr id="59" name="Picture 58"/>
          <p:cNvPicPr>
            <a:picLocks noChangeAspect="1"/>
          </p:cNvPicPr>
          <p:nvPr/>
        </p:nvPicPr>
        <p:blipFill>
          <a:blip r:embed="rId12"/>
          <a:stretch>
            <a:fillRect/>
          </a:stretch>
        </p:blipFill>
        <p:spPr>
          <a:xfrm>
            <a:off x="7444595" y="5135362"/>
            <a:ext cx="993014" cy="1274721"/>
          </a:xfrm>
          <a:prstGeom prst="rect">
            <a:avLst/>
          </a:prstGeom>
        </p:spPr>
      </p:pic>
      <p:sp>
        <p:nvSpPr>
          <p:cNvPr id="60" name="Title 21"/>
          <p:cNvSpPr>
            <a:spLocks noGrp="1"/>
          </p:cNvSpPr>
          <p:nvPr>
            <p:ph type="title"/>
          </p:nvPr>
        </p:nvSpPr>
        <p:spPr>
          <a:xfrm>
            <a:off x="440655" y="222771"/>
            <a:ext cx="8686800" cy="636417"/>
          </a:xfrm>
        </p:spPr>
        <p:txBody>
          <a:bodyPr>
            <a:normAutofit/>
          </a:bodyPr>
          <a:lstStyle/>
          <a:p>
            <a:r>
              <a:rPr lang="en-US" sz="2400" b="1" dirty="0" smtClean="0">
                <a:solidFill>
                  <a:schemeClr val="tx1"/>
                </a:solidFill>
              </a:rPr>
              <a:t>USACE South </a:t>
            </a:r>
            <a:r>
              <a:rPr lang="en-US" sz="2400" b="1" dirty="0" smtClean="0">
                <a:solidFill>
                  <a:schemeClr val="tx1"/>
                </a:solidFill>
              </a:rPr>
              <a:t>Atlantic </a:t>
            </a:r>
            <a:r>
              <a:rPr lang="en-US" sz="2400" b="1" dirty="0" smtClean="0">
                <a:solidFill>
                  <a:schemeClr val="tx1"/>
                </a:solidFill>
              </a:rPr>
              <a:t>Division </a:t>
            </a:r>
            <a:r>
              <a:rPr lang="en-US" sz="2400" b="1" dirty="0" smtClean="0">
                <a:solidFill>
                  <a:schemeClr val="tx1"/>
                </a:solidFill>
              </a:rPr>
              <a:t>(SAD)</a:t>
            </a:r>
            <a:endParaRPr lang="en-US" sz="2400" b="1" dirty="0">
              <a:solidFill>
                <a:schemeClr val="tx1"/>
              </a:solidFill>
            </a:endParaRPr>
          </a:p>
        </p:txBody>
      </p:sp>
    </p:spTree>
    <p:extLst>
      <p:ext uri="{BB962C8B-B14F-4D97-AF65-F5344CB8AC3E}">
        <p14:creationId xmlns:p14="http://schemas.microsoft.com/office/powerpoint/2010/main" val="361029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Construction Continued</a:t>
            </a:r>
            <a:endParaRPr lang="en-US" sz="3600" b="1" dirty="0"/>
          </a:p>
        </p:txBody>
      </p:sp>
      <p:graphicFrame>
        <p:nvGraphicFramePr>
          <p:cNvPr id="8" name="Content Placeholder 7"/>
          <p:cNvGraphicFramePr>
            <a:graphicFrameLocks noGrp="1"/>
          </p:cNvGraphicFramePr>
          <p:nvPr>
            <p:ph idx="1"/>
            <p:extLst/>
          </p:nvPr>
        </p:nvGraphicFramePr>
        <p:xfrm>
          <a:off x="511442" y="1920820"/>
          <a:ext cx="7794365" cy="3806718"/>
        </p:xfrm>
        <a:graphic>
          <a:graphicData uri="http://schemas.openxmlformats.org/drawingml/2006/table">
            <a:tbl>
              <a:tblPr firstRow="1" bandRow="1">
                <a:tableStyleId>{8A107856-5554-42FB-B03E-39F5DBC370BA}</a:tableStyleId>
              </a:tblPr>
              <a:tblGrid>
                <a:gridCol w="1940786"/>
                <a:gridCol w="1956397"/>
                <a:gridCol w="1948591"/>
                <a:gridCol w="1948591"/>
              </a:tblGrid>
              <a:tr h="220852">
                <a:tc>
                  <a:txBody>
                    <a:bodyPr/>
                    <a:lstStyle/>
                    <a:p>
                      <a:r>
                        <a:rPr lang="en-US" sz="800" dirty="0" smtClean="0"/>
                        <a:t>Project</a:t>
                      </a:r>
                      <a:endParaRPr lang="en-US" sz="800" dirty="0"/>
                    </a:p>
                  </a:txBody>
                  <a:tcPr marL="68580" marR="68580" marT="34290" marB="34290"/>
                </a:tc>
                <a:tc>
                  <a:txBody>
                    <a:bodyPr/>
                    <a:lstStyle/>
                    <a:p>
                      <a:r>
                        <a:rPr lang="en-US" sz="800" dirty="0" smtClean="0"/>
                        <a:t>Set-Aside Category</a:t>
                      </a:r>
                      <a:endParaRPr lang="en-US" sz="800" dirty="0"/>
                    </a:p>
                  </a:txBody>
                  <a:tcPr marL="68580" marR="68580" marT="34290" marB="34290"/>
                </a:tc>
                <a:tc>
                  <a:txBody>
                    <a:bodyPr/>
                    <a:lstStyle/>
                    <a:p>
                      <a:r>
                        <a:rPr lang="en-US" sz="800" dirty="0" smtClean="0"/>
                        <a:t>Est. Award</a:t>
                      </a:r>
                      <a:r>
                        <a:rPr lang="en-US" sz="800" baseline="0" dirty="0" smtClean="0"/>
                        <a:t> Value</a:t>
                      </a:r>
                      <a:endParaRPr lang="en-US" sz="800" dirty="0"/>
                    </a:p>
                  </a:txBody>
                  <a:tcPr marL="68580" marR="68580" marT="34290" marB="34290"/>
                </a:tc>
                <a:tc>
                  <a:txBody>
                    <a:bodyPr/>
                    <a:lstStyle/>
                    <a:p>
                      <a:r>
                        <a:rPr lang="en-US" sz="800" dirty="0" smtClean="0"/>
                        <a:t>Projected Advertise</a:t>
                      </a:r>
                      <a:r>
                        <a:rPr lang="en-US" sz="800" baseline="0" dirty="0" smtClean="0"/>
                        <a:t> Date</a:t>
                      </a:r>
                      <a:endParaRPr lang="en-US" sz="800" dirty="0"/>
                    </a:p>
                  </a:txBody>
                  <a:tcPr marL="68580" marR="68580" marT="34290" marB="34290"/>
                </a:tc>
              </a:tr>
              <a:tr h="658351">
                <a:tc>
                  <a:txBody>
                    <a:bodyPr/>
                    <a:lstStyle/>
                    <a:p>
                      <a:pPr algn="l" fontAlgn="b"/>
                      <a:r>
                        <a:rPr lang="en-US" sz="1100" b="0" i="0" u="none" strike="noStrike" dirty="0" smtClean="0">
                          <a:solidFill>
                            <a:srgbClr val="000000"/>
                          </a:solidFill>
                          <a:latin typeface="Arial"/>
                        </a:rPr>
                        <a:t>F35A ITCA</a:t>
                      </a:r>
                    </a:p>
                    <a:p>
                      <a:pPr algn="l" fontAlgn="b"/>
                      <a:r>
                        <a:rPr lang="en-US" sz="1100" b="0" i="0" u="none" strike="noStrike" dirty="0" smtClean="0">
                          <a:solidFill>
                            <a:srgbClr val="000000"/>
                          </a:solidFill>
                          <a:latin typeface="Arial"/>
                        </a:rPr>
                        <a:t>Eglin AFB, FL</a:t>
                      </a:r>
                    </a:p>
                    <a:p>
                      <a:pPr algn="l" fontAlgn="b"/>
                      <a:r>
                        <a:rPr lang="en-US" sz="1100" b="0" i="0" u="none" strike="noStrike" baseline="0" dirty="0" smtClean="0">
                          <a:solidFill>
                            <a:srgbClr val="000000"/>
                          </a:solidFill>
                          <a:latin typeface="+mn-lt"/>
                        </a:rPr>
                        <a:t>D-B-B</a:t>
                      </a:r>
                    </a:p>
                    <a:p>
                      <a:pPr algn="l" fontAlgn="b"/>
                      <a:r>
                        <a:rPr lang="en-US" sz="1100" b="0" i="0" u="none" strike="noStrike" baseline="0" dirty="0" smtClean="0">
                          <a:solidFill>
                            <a:srgbClr val="000000"/>
                          </a:solidFill>
                          <a:latin typeface="+mn-lt"/>
                        </a:rPr>
                        <a:t>“C” type contract</a:t>
                      </a:r>
                      <a:endParaRPr lang="en-US" sz="1100" b="0" i="0" u="none" strike="noStrike" dirty="0">
                        <a:solidFill>
                          <a:srgbClr val="000000"/>
                        </a:solidFill>
                        <a:latin typeface="Arial"/>
                      </a:endParaRPr>
                    </a:p>
                  </a:txBody>
                  <a:tcPr marL="7144" marR="7144" marT="7144" marB="0"/>
                </a:tc>
                <a:tc>
                  <a:txBody>
                    <a:bodyPr/>
                    <a:lstStyle/>
                    <a:p>
                      <a:pPr algn="l" fontAlgn="b"/>
                      <a:r>
                        <a:rPr lang="en-US" sz="1100" b="0" i="0" u="none" strike="noStrike" dirty="0" smtClean="0">
                          <a:solidFill>
                            <a:srgbClr val="000000"/>
                          </a:solidFill>
                          <a:latin typeface="Arial"/>
                        </a:rPr>
                        <a:t>UR</a:t>
                      </a:r>
                      <a:endParaRPr lang="en-US" sz="1100" b="0" i="0" u="none" strike="noStrike" dirty="0">
                        <a:solidFill>
                          <a:srgbClr val="000000"/>
                        </a:solidFill>
                        <a:latin typeface="Arial"/>
                      </a:endParaRPr>
                    </a:p>
                  </a:txBody>
                  <a:tcPr marL="7144" marR="7144" marT="7144" marB="0"/>
                </a:tc>
                <a:tc>
                  <a:txBody>
                    <a:bodyPr/>
                    <a:lstStyle/>
                    <a:p>
                      <a:pPr algn="l"/>
                      <a:r>
                        <a:rPr lang="en-US" sz="800" dirty="0" smtClean="0"/>
                        <a:t>&lt;$50M</a:t>
                      </a:r>
                      <a:endParaRPr lang="en-US" sz="800" dirty="0"/>
                    </a:p>
                  </a:txBody>
                  <a:tcPr marL="68580" marR="68580" marT="34290" marB="34290"/>
                </a:tc>
                <a:tc>
                  <a:txBody>
                    <a:bodyPr/>
                    <a:lstStyle/>
                    <a:p>
                      <a:pPr algn="l"/>
                      <a:r>
                        <a:rPr lang="en-US" sz="800" dirty="0" smtClean="0"/>
                        <a:t>2d </a:t>
                      </a:r>
                      <a:r>
                        <a:rPr lang="en-US" sz="800" dirty="0" err="1" smtClean="0"/>
                        <a:t>Qtr</a:t>
                      </a:r>
                      <a:r>
                        <a:rPr lang="en-US" sz="800" dirty="0" smtClean="0"/>
                        <a:t>, FY19 </a:t>
                      </a:r>
                    </a:p>
                    <a:p>
                      <a:pPr algn="l"/>
                      <a:r>
                        <a:rPr lang="en-US" sz="800" smtClean="0"/>
                        <a:t>W91278-19-R-0014</a:t>
                      </a:r>
                      <a:r>
                        <a:rPr lang="en-US" sz="800" baseline="0" smtClean="0"/>
                        <a:t> closes 28 Feb 2019.</a:t>
                      </a:r>
                      <a:endParaRPr lang="en-US" sz="800" dirty="0"/>
                    </a:p>
                  </a:txBody>
                  <a:tcPr marL="68580" marR="68580" marT="34290" marB="34290"/>
                </a:tc>
              </a:tr>
              <a:tr h="807244">
                <a:tc>
                  <a:txBody>
                    <a:bodyPr/>
                    <a:lstStyle/>
                    <a:p>
                      <a:pPr algn="l" fontAlgn="b"/>
                      <a:r>
                        <a:rPr lang="en-US" sz="1100" b="0" i="0" u="none" strike="noStrike" dirty="0" smtClean="0">
                          <a:solidFill>
                            <a:srgbClr val="000000"/>
                          </a:solidFill>
                          <a:latin typeface="Arial"/>
                        </a:rPr>
                        <a:t>Replace</a:t>
                      </a:r>
                      <a:r>
                        <a:rPr lang="en-US" sz="1100" b="0" i="0" u="none" strike="noStrike" baseline="0" dirty="0" smtClean="0">
                          <a:solidFill>
                            <a:srgbClr val="000000"/>
                          </a:solidFill>
                          <a:latin typeface="Arial"/>
                        </a:rPr>
                        <a:t> Dorm 19 </a:t>
                      </a:r>
                    </a:p>
                    <a:p>
                      <a:pPr algn="l" fontAlgn="b"/>
                      <a:r>
                        <a:rPr lang="en-US" sz="1100" b="0" i="0" u="none" strike="noStrike" baseline="0" dirty="0" smtClean="0">
                          <a:solidFill>
                            <a:srgbClr val="000000"/>
                          </a:solidFill>
                          <a:latin typeface="Arial"/>
                        </a:rPr>
                        <a:t>Eglin AFB, FL</a:t>
                      </a:r>
                    </a:p>
                    <a:p>
                      <a:pPr algn="l" fontAlgn="b"/>
                      <a:r>
                        <a:rPr lang="en-US" sz="1100" b="0" i="0" u="none" strike="noStrike" baseline="0" dirty="0" smtClean="0">
                          <a:solidFill>
                            <a:srgbClr val="000000"/>
                          </a:solidFill>
                          <a:latin typeface="+mn-lt"/>
                        </a:rPr>
                        <a:t>D-B-B </a:t>
                      </a:r>
                    </a:p>
                    <a:p>
                      <a:pPr algn="l" fontAlgn="b"/>
                      <a:r>
                        <a:rPr lang="en-US" sz="1100" b="0" i="0" u="none" strike="noStrike" baseline="0" dirty="0" smtClean="0">
                          <a:solidFill>
                            <a:srgbClr val="000000"/>
                          </a:solidFill>
                          <a:latin typeface="+mn-lt"/>
                        </a:rPr>
                        <a:t>“C” type contract</a:t>
                      </a:r>
                      <a:endParaRPr lang="en-US" sz="1100" b="0" i="0" u="none" strike="noStrike" dirty="0" smtClean="0">
                        <a:solidFill>
                          <a:srgbClr val="000000"/>
                        </a:solidFill>
                        <a:latin typeface="+mn-lt"/>
                      </a:endParaRPr>
                    </a:p>
                    <a:p>
                      <a:pPr algn="l" fontAlgn="b"/>
                      <a:endParaRPr lang="en-US" sz="1100" b="0" i="0" u="none" strike="noStrike" dirty="0">
                        <a:solidFill>
                          <a:srgbClr val="000000"/>
                        </a:solidFill>
                        <a:latin typeface="Arial"/>
                      </a:endParaRPr>
                    </a:p>
                  </a:txBody>
                  <a:tcPr marL="7144" marR="7144" marT="7144" marB="0"/>
                </a:tc>
                <a:tc>
                  <a:txBody>
                    <a:bodyPr/>
                    <a:lstStyle/>
                    <a:p>
                      <a:pPr algn="l" fontAlgn="b"/>
                      <a:r>
                        <a:rPr lang="en-US" sz="1100" b="0" i="0" u="none" strike="noStrike" dirty="0" smtClean="0">
                          <a:solidFill>
                            <a:srgbClr val="000000"/>
                          </a:solidFill>
                          <a:latin typeface="Arial"/>
                        </a:rPr>
                        <a:t>UR</a:t>
                      </a:r>
                      <a:endParaRPr lang="en-US" sz="1100" b="0" i="0" u="none" strike="noStrike" dirty="0">
                        <a:solidFill>
                          <a:srgbClr val="000000"/>
                        </a:solidFill>
                        <a:latin typeface="Arial"/>
                      </a:endParaRPr>
                    </a:p>
                  </a:txBody>
                  <a:tcPr marL="7144" marR="7144" marT="7144" marB="0"/>
                </a:tc>
                <a:tc>
                  <a:txBody>
                    <a:bodyPr/>
                    <a:lstStyle/>
                    <a:p>
                      <a:pPr algn="l"/>
                      <a:r>
                        <a:rPr lang="en-US" sz="800" dirty="0" smtClean="0"/>
                        <a:t>&lt;$50M</a:t>
                      </a:r>
                      <a:endParaRPr lang="en-US" sz="800" dirty="0"/>
                    </a:p>
                  </a:txBody>
                  <a:tcPr marL="68580" marR="68580" marT="34290" marB="34290"/>
                </a:tc>
                <a:tc>
                  <a:txBody>
                    <a:bodyPr/>
                    <a:lstStyle/>
                    <a:p>
                      <a:pPr algn="l"/>
                      <a:r>
                        <a:rPr lang="en-US" sz="800" dirty="0" smtClean="0"/>
                        <a:t>2d </a:t>
                      </a:r>
                      <a:r>
                        <a:rPr lang="en-US" sz="800" dirty="0" err="1" smtClean="0"/>
                        <a:t>Qtr</a:t>
                      </a:r>
                      <a:r>
                        <a:rPr lang="en-US" sz="800" dirty="0" smtClean="0"/>
                        <a:t>,</a:t>
                      </a:r>
                      <a:r>
                        <a:rPr lang="en-US" sz="800" baseline="0" dirty="0" smtClean="0"/>
                        <a:t> FY19</a:t>
                      </a:r>
                      <a:endParaRPr lang="en-US" sz="800" dirty="0"/>
                    </a:p>
                  </a:txBody>
                  <a:tcPr marL="68580" marR="68580" marT="34290" marB="34290"/>
                </a:tc>
              </a:tr>
              <a:tr h="687606">
                <a:tc>
                  <a:txBody>
                    <a:bodyPr/>
                    <a:lstStyle/>
                    <a:p>
                      <a:pPr algn="l" fontAlgn="b"/>
                      <a:r>
                        <a:rPr lang="en-US" sz="1100" b="0" i="0" u="none" strike="noStrike" dirty="0" smtClean="0">
                          <a:solidFill>
                            <a:srgbClr val="000000"/>
                          </a:solidFill>
                          <a:latin typeface="Arial"/>
                        </a:rPr>
                        <a:t>Long</a:t>
                      </a:r>
                      <a:r>
                        <a:rPr lang="en-US" sz="1100" b="0" i="0" u="none" strike="noStrike" baseline="0" dirty="0" smtClean="0">
                          <a:solidFill>
                            <a:srgbClr val="000000"/>
                          </a:solidFill>
                          <a:latin typeface="Arial"/>
                        </a:rPr>
                        <a:t> Range Standoff Facility Eglin AFB, FL</a:t>
                      </a:r>
                    </a:p>
                    <a:p>
                      <a:pPr algn="l" fontAlgn="b"/>
                      <a:r>
                        <a:rPr lang="en-US" sz="1100" b="0" i="0" u="none" strike="noStrike" baseline="0" dirty="0" smtClean="0">
                          <a:solidFill>
                            <a:srgbClr val="000000"/>
                          </a:solidFill>
                          <a:latin typeface="+mn-lt"/>
                        </a:rPr>
                        <a:t>D-B </a:t>
                      </a:r>
                    </a:p>
                    <a:p>
                      <a:pPr algn="l" fontAlgn="b"/>
                      <a:r>
                        <a:rPr lang="en-US" sz="1100" b="0" i="0" u="none" strike="noStrike" baseline="0" dirty="0" smtClean="0">
                          <a:solidFill>
                            <a:srgbClr val="000000"/>
                          </a:solidFill>
                          <a:latin typeface="+mn-lt"/>
                        </a:rPr>
                        <a:t>“C” type contract</a:t>
                      </a:r>
                      <a:endParaRPr lang="en-US" sz="1100" b="0" i="0" u="none" strike="noStrike" dirty="0" smtClean="0">
                        <a:solidFill>
                          <a:srgbClr val="000000"/>
                        </a:solidFill>
                        <a:latin typeface="+mn-lt"/>
                      </a:endParaRPr>
                    </a:p>
                  </a:txBody>
                  <a:tcPr marL="7144" marR="7144" marT="7144" marB="0"/>
                </a:tc>
                <a:tc>
                  <a:txBody>
                    <a:bodyPr/>
                    <a:lstStyle/>
                    <a:p>
                      <a:pPr algn="l" fontAlgn="b"/>
                      <a:r>
                        <a:rPr lang="en-US" sz="1100" b="0" i="0" u="none" strike="noStrike" dirty="0" smtClean="0">
                          <a:solidFill>
                            <a:srgbClr val="000000"/>
                          </a:solidFill>
                          <a:latin typeface="Arial"/>
                        </a:rPr>
                        <a:t>UR</a:t>
                      </a:r>
                      <a:endParaRPr lang="en-US" sz="1100" b="0" i="0" u="none" strike="noStrike" dirty="0">
                        <a:solidFill>
                          <a:srgbClr val="000000"/>
                        </a:solidFill>
                        <a:latin typeface="Arial"/>
                      </a:endParaRPr>
                    </a:p>
                  </a:txBody>
                  <a:tcPr marL="7144" marR="7144" marT="7144" marB="0"/>
                </a:tc>
                <a:tc>
                  <a:txBody>
                    <a:bodyPr/>
                    <a:lstStyle/>
                    <a:p>
                      <a:pPr algn="l"/>
                      <a:r>
                        <a:rPr lang="en-US" sz="800" dirty="0" smtClean="0"/>
                        <a:t>&lt;$50M</a:t>
                      </a:r>
                      <a:endParaRPr lang="en-US" sz="800" dirty="0"/>
                    </a:p>
                  </a:txBody>
                  <a:tcPr marL="68580" marR="68580" marT="34290" marB="34290"/>
                </a:tc>
                <a:tc>
                  <a:txBody>
                    <a:bodyPr/>
                    <a:lstStyle/>
                    <a:p>
                      <a:pPr algn="l"/>
                      <a:r>
                        <a:rPr lang="en-US" sz="800" dirty="0" smtClean="0"/>
                        <a:t>3d </a:t>
                      </a:r>
                      <a:r>
                        <a:rPr lang="en-US" sz="800" dirty="0" err="1" smtClean="0"/>
                        <a:t>Qtr</a:t>
                      </a:r>
                      <a:r>
                        <a:rPr lang="en-US" sz="800" dirty="0" smtClean="0"/>
                        <a:t>, FY19</a:t>
                      </a:r>
                      <a:endParaRPr lang="en-US" sz="800" dirty="0"/>
                    </a:p>
                  </a:txBody>
                  <a:tcPr marL="68580" marR="68580" marT="34290" marB="34290"/>
                </a:tc>
              </a:tr>
              <a:tr h="687606">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US" sz="1100" b="0" i="0" u="none" strike="noStrike" dirty="0" err="1" smtClean="0">
                          <a:solidFill>
                            <a:srgbClr val="000000"/>
                          </a:solidFill>
                          <a:latin typeface="+mn-lt"/>
                        </a:rPr>
                        <a:t>Maint</a:t>
                      </a:r>
                      <a:r>
                        <a:rPr lang="en-US" sz="1100" b="0" i="0" u="none" strike="noStrike" dirty="0" smtClean="0">
                          <a:solidFill>
                            <a:srgbClr val="000000"/>
                          </a:solidFill>
                          <a:latin typeface="+mn-lt"/>
                        </a:rPr>
                        <a:t> Training</a:t>
                      </a:r>
                      <a:r>
                        <a:rPr lang="en-US" sz="1100" b="0" i="0" u="none" strike="noStrike" baseline="0" dirty="0" smtClean="0">
                          <a:solidFill>
                            <a:srgbClr val="000000"/>
                          </a:solidFill>
                          <a:latin typeface="+mn-lt"/>
                        </a:rPr>
                        <a:t> Facility</a:t>
                      </a:r>
                    </a:p>
                    <a:p>
                      <a:pPr marL="0" marR="0" lvl="0" indent="0" algn="l" defTabSz="914377" rtl="0" eaLnBrk="1" fontAlgn="b" latinLnBrk="0" hangingPunct="1">
                        <a:lnSpc>
                          <a:spcPct val="100000"/>
                        </a:lnSpc>
                        <a:spcBef>
                          <a:spcPts val="0"/>
                        </a:spcBef>
                        <a:spcAft>
                          <a:spcPts val="0"/>
                        </a:spcAft>
                        <a:buClrTx/>
                        <a:buSzTx/>
                        <a:buFontTx/>
                        <a:buNone/>
                        <a:tabLst/>
                        <a:defRPr/>
                      </a:pPr>
                      <a:r>
                        <a:rPr lang="en-US" sz="1100" b="0" i="0" u="none" strike="noStrike" baseline="0" dirty="0" smtClean="0">
                          <a:solidFill>
                            <a:srgbClr val="000000"/>
                          </a:solidFill>
                          <a:latin typeface="+mn-lt"/>
                        </a:rPr>
                        <a:t>Hurlburt Field, FL</a:t>
                      </a:r>
                    </a:p>
                    <a:p>
                      <a:pPr marL="0" marR="0" lvl="0" indent="0" algn="l" defTabSz="914377" rtl="0" eaLnBrk="1" fontAlgn="b" latinLnBrk="0" hangingPunct="1">
                        <a:lnSpc>
                          <a:spcPct val="100000"/>
                        </a:lnSpc>
                        <a:spcBef>
                          <a:spcPts val="0"/>
                        </a:spcBef>
                        <a:spcAft>
                          <a:spcPts val="0"/>
                        </a:spcAft>
                        <a:buClrTx/>
                        <a:buSzTx/>
                        <a:buFontTx/>
                        <a:buNone/>
                        <a:tabLst/>
                        <a:defRPr/>
                      </a:pPr>
                      <a:r>
                        <a:rPr lang="en-US" sz="1100" b="0" i="0" u="none" strike="noStrike" baseline="0" dirty="0" smtClean="0">
                          <a:solidFill>
                            <a:srgbClr val="000000"/>
                          </a:solidFill>
                          <a:latin typeface="+mn-lt"/>
                        </a:rPr>
                        <a:t>D-B-B</a:t>
                      </a:r>
                    </a:p>
                    <a:p>
                      <a:pPr marL="0" marR="0" lvl="0" indent="0" algn="l" defTabSz="914377" rtl="0" eaLnBrk="1" fontAlgn="b" latinLnBrk="0" hangingPunct="1">
                        <a:lnSpc>
                          <a:spcPct val="100000"/>
                        </a:lnSpc>
                        <a:spcBef>
                          <a:spcPts val="0"/>
                        </a:spcBef>
                        <a:spcAft>
                          <a:spcPts val="0"/>
                        </a:spcAft>
                        <a:buClrTx/>
                        <a:buSzTx/>
                        <a:buFontTx/>
                        <a:buNone/>
                        <a:tabLst/>
                        <a:defRPr/>
                      </a:pPr>
                      <a:r>
                        <a:rPr lang="en-US" sz="1100" b="0" i="0" u="none" strike="noStrike" baseline="0" dirty="0" smtClean="0">
                          <a:solidFill>
                            <a:srgbClr val="000000"/>
                          </a:solidFill>
                          <a:latin typeface="+mn-lt"/>
                        </a:rPr>
                        <a:t>“C” type contract</a:t>
                      </a:r>
                      <a:endParaRPr lang="en-US" sz="1100" b="0" i="0" u="none" strike="noStrike" dirty="0" smtClean="0">
                        <a:solidFill>
                          <a:srgbClr val="000000"/>
                        </a:solidFill>
                        <a:latin typeface="+mn-lt"/>
                      </a:endParaRPr>
                    </a:p>
                  </a:txBody>
                  <a:tcPr marL="7144" marR="7144" marT="7144" marB="0"/>
                </a:tc>
                <a:tc>
                  <a:txBody>
                    <a:bodyPr/>
                    <a:lstStyle/>
                    <a:p>
                      <a:pPr algn="l" fontAlgn="b"/>
                      <a:r>
                        <a:rPr lang="en-US" sz="1100" b="0" i="0" u="none" strike="noStrike" dirty="0" smtClean="0">
                          <a:solidFill>
                            <a:srgbClr val="000000"/>
                          </a:solidFill>
                          <a:latin typeface="Arial"/>
                        </a:rPr>
                        <a:t>UR or SB</a:t>
                      </a:r>
                      <a:endParaRPr lang="en-US" sz="1100" b="0" i="0" u="none" strike="noStrike" dirty="0">
                        <a:solidFill>
                          <a:srgbClr val="000000"/>
                        </a:solidFill>
                        <a:latin typeface="Arial"/>
                      </a:endParaRPr>
                    </a:p>
                  </a:txBody>
                  <a:tcPr marL="7144" marR="7144" marT="7144" marB="0"/>
                </a:tc>
                <a:tc>
                  <a:txBody>
                    <a:bodyPr/>
                    <a:lstStyle/>
                    <a:p>
                      <a:pPr algn="l"/>
                      <a:r>
                        <a:rPr lang="en-US" sz="800" dirty="0" smtClean="0"/>
                        <a:t>&lt;$20M</a:t>
                      </a:r>
                      <a:endParaRPr lang="en-US" sz="800" dirty="0"/>
                    </a:p>
                  </a:txBody>
                  <a:tcPr marL="68580" marR="68580" marT="34290" marB="34290"/>
                </a:tc>
                <a:tc>
                  <a:txBody>
                    <a:bodyPr/>
                    <a:lstStyle/>
                    <a:p>
                      <a:pPr algn="l"/>
                      <a:r>
                        <a:rPr lang="en-US" sz="800" dirty="0" smtClean="0"/>
                        <a:t>3d </a:t>
                      </a:r>
                      <a:r>
                        <a:rPr lang="en-US" sz="800" dirty="0" err="1" smtClean="0"/>
                        <a:t>Qtr</a:t>
                      </a:r>
                      <a:r>
                        <a:rPr lang="en-US" sz="800" dirty="0" smtClean="0"/>
                        <a:t>, FY19</a:t>
                      </a:r>
                      <a:endParaRPr lang="en-US" sz="800" dirty="0"/>
                    </a:p>
                  </a:txBody>
                  <a:tcPr marL="68580" marR="68580" marT="34290" marB="34290"/>
                </a:tc>
              </a:tr>
              <a:tr h="687606">
                <a:tc>
                  <a:txBody>
                    <a:bodyPr/>
                    <a:lstStyle/>
                    <a:p>
                      <a:pPr algn="l" fontAlgn="b"/>
                      <a:r>
                        <a:rPr lang="en-US" sz="1100" b="0" i="0" u="none" strike="noStrike" dirty="0" smtClean="0">
                          <a:solidFill>
                            <a:srgbClr val="000000"/>
                          </a:solidFill>
                          <a:latin typeface="Arial"/>
                        </a:rPr>
                        <a:t>Combat Parking</a:t>
                      </a:r>
                      <a:r>
                        <a:rPr lang="en-US" sz="1100" b="0" i="0" u="none" strike="noStrike" baseline="0" dirty="0" smtClean="0">
                          <a:solidFill>
                            <a:srgbClr val="000000"/>
                          </a:solidFill>
                          <a:latin typeface="Arial"/>
                        </a:rPr>
                        <a:t> Apron</a:t>
                      </a:r>
                    </a:p>
                    <a:p>
                      <a:pPr algn="l" fontAlgn="b"/>
                      <a:r>
                        <a:rPr lang="en-US" sz="1100" b="0" i="0" u="none" strike="noStrike" baseline="0" dirty="0" smtClean="0">
                          <a:solidFill>
                            <a:srgbClr val="000000"/>
                          </a:solidFill>
                          <a:latin typeface="Arial"/>
                        </a:rPr>
                        <a:t>Hurlburt Field, FL</a:t>
                      </a:r>
                    </a:p>
                    <a:p>
                      <a:pPr algn="l" fontAlgn="b"/>
                      <a:r>
                        <a:rPr lang="en-US" sz="1100" b="0" i="0" u="none" strike="noStrike" baseline="0" dirty="0" smtClean="0">
                          <a:solidFill>
                            <a:srgbClr val="000000"/>
                          </a:solidFill>
                          <a:latin typeface="Arial"/>
                        </a:rPr>
                        <a:t>D-B-B</a:t>
                      </a:r>
                    </a:p>
                    <a:p>
                      <a:pPr algn="l" fontAlgn="b"/>
                      <a:r>
                        <a:rPr lang="en-US" sz="1100" b="0" i="0" u="none" strike="noStrike" baseline="0" dirty="0" smtClean="0">
                          <a:solidFill>
                            <a:srgbClr val="000000"/>
                          </a:solidFill>
                          <a:latin typeface="Arial"/>
                        </a:rPr>
                        <a:t>“C” type contract</a:t>
                      </a:r>
                      <a:endParaRPr lang="en-US" sz="1100" b="0" i="0" u="none" strike="noStrike" dirty="0">
                        <a:solidFill>
                          <a:srgbClr val="000000"/>
                        </a:solidFill>
                        <a:latin typeface="Arial"/>
                      </a:endParaRPr>
                    </a:p>
                  </a:txBody>
                  <a:tcPr marL="7144" marR="7144" marT="7144" marB="0"/>
                </a:tc>
                <a:tc>
                  <a:txBody>
                    <a:bodyPr/>
                    <a:lstStyle/>
                    <a:p>
                      <a:pPr algn="l" fontAlgn="b"/>
                      <a:r>
                        <a:rPr lang="en-US" sz="1100" b="0" i="0" u="none" strike="noStrike" dirty="0" smtClean="0">
                          <a:solidFill>
                            <a:srgbClr val="000000"/>
                          </a:solidFill>
                          <a:latin typeface="Arial"/>
                        </a:rPr>
                        <a:t>UR</a:t>
                      </a:r>
                      <a:endParaRPr lang="en-US" sz="1100" b="0" i="0" u="none" strike="noStrike" dirty="0">
                        <a:solidFill>
                          <a:srgbClr val="000000"/>
                        </a:solidFill>
                        <a:latin typeface="Arial"/>
                      </a:endParaRPr>
                    </a:p>
                  </a:txBody>
                  <a:tcPr marL="7144" marR="7144" marT="7144" marB="0"/>
                </a:tc>
                <a:tc>
                  <a:txBody>
                    <a:bodyPr/>
                    <a:lstStyle/>
                    <a:p>
                      <a:pPr algn="l"/>
                      <a:r>
                        <a:rPr lang="en-US" sz="800" dirty="0" smtClean="0"/>
                        <a:t>&lt;$50M</a:t>
                      </a:r>
                      <a:endParaRPr lang="en-US" sz="800" dirty="0"/>
                    </a:p>
                  </a:txBody>
                  <a:tcPr marL="68580" marR="68580" marT="34290" marB="34290"/>
                </a:tc>
                <a:tc>
                  <a:txBody>
                    <a:bodyPr/>
                    <a:lstStyle/>
                    <a:p>
                      <a:pPr algn="l"/>
                      <a:r>
                        <a:rPr lang="en-US" sz="800" dirty="0" smtClean="0"/>
                        <a:t>3d </a:t>
                      </a:r>
                      <a:r>
                        <a:rPr lang="en-US" sz="800" dirty="0" err="1" smtClean="0"/>
                        <a:t>Qtr</a:t>
                      </a:r>
                      <a:r>
                        <a:rPr lang="en-US" sz="800" dirty="0" smtClean="0"/>
                        <a:t>, FY19</a:t>
                      </a:r>
                      <a:endParaRPr lang="en-US" sz="800" dirty="0"/>
                    </a:p>
                  </a:txBody>
                  <a:tcPr marL="68580" marR="68580" marT="34290" marB="34290"/>
                </a:tc>
              </a:tr>
            </a:tbl>
          </a:graphicData>
        </a:graphic>
      </p:graphicFrame>
      <p:sp>
        <p:nvSpPr>
          <p:cNvPr id="4" name="Slide Number Placeholder 3"/>
          <p:cNvSpPr>
            <a:spLocks noGrp="1"/>
          </p:cNvSpPr>
          <p:nvPr>
            <p:ph type="sldNum" sz="quarter" idx="11"/>
          </p:nvPr>
        </p:nvSpPr>
        <p:spPr/>
        <p:txBody>
          <a:bodyPr/>
          <a:lstStyle/>
          <a:p>
            <a:fld id="{0D0E9D3B-CB56-40AE-B0A9-8DA5E1AEFDB7}" type="slidenum">
              <a:rPr lang="en-US" smtClean="0">
                <a:solidFill>
                  <a:srgbClr val="000000"/>
                </a:solidFill>
              </a:rPr>
              <a:pPr/>
              <a:t>30</a:t>
            </a:fld>
            <a:endParaRPr lang="en-US" dirty="0">
              <a:solidFill>
                <a:srgbClr val="000000"/>
              </a:solidFill>
            </a:endParaRPr>
          </a:p>
        </p:txBody>
      </p:sp>
    </p:spTree>
    <p:extLst>
      <p:ext uri="{BB962C8B-B14F-4D97-AF65-F5344CB8AC3E}">
        <p14:creationId xmlns:p14="http://schemas.microsoft.com/office/powerpoint/2010/main" val="1753969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Construction Continued</a:t>
            </a:r>
            <a:endParaRPr lang="en-US" sz="3600" b="1" dirty="0"/>
          </a:p>
        </p:txBody>
      </p:sp>
      <p:graphicFrame>
        <p:nvGraphicFramePr>
          <p:cNvPr id="8" name="Content Placeholder 7"/>
          <p:cNvGraphicFramePr>
            <a:graphicFrameLocks noGrp="1"/>
          </p:cNvGraphicFramePr>
          <p:nvPr>
            <p:ph idx="1"/>
            <p:extLst/>
          </p:nvPr>
        </p:nvGraphicFramePr>
        <p:xfrm>
          <a:off x="521677" y="1920820"/>
          <a:ext cx="7784129" cy="2616612"/>
        </p:xfrm>
        <a:graphic>
          <a:graphicData uri="http://schemas.openxmlformats.org/drawingml/2006/table">
            <a:tbl>
              <a:tblPr firstRow="1" bandRow="1">
                <a:tableStyleId>{8A107856-5554-42FB-B03E-39F5DBC370BA}</a:tableStyleId>
              </a:tblPr>
              <a:tblGrid>
                <a:gridCol w="1930550"/>
                <a:gridCol w="1956397"/>
                <a:gridCol w="1948591"/>
                <a:gridCol w="1948591"/>
              </a:tblGrid>
              <a:tr h="220852">
                <a:tc>
                  <a:txBody>
                    <a:bodyPr/>
                    <a:lstStyle/>
                    <a:p>
                      <a:r>
                        <a:rPr lang="en-US" sz="800" dirty="0" smtClean="0"/>
                        <a:t>Project</a:t>
                      </a:r>
                      <a:endParaRPr lang="en-US" sz="800" dirty="0"/>
                    </a:p>
                  </a:txBody>
                  <a:tcPr marL="68580" marR="68580" marT="34290" marB="34290"/>
                </a:tc>
                <a:tc>
                  <a:txBody>
                    <a:bodyPr/>
                    <a:lstStyle/>
                    <a:p>
                      <a:r>
                        <a:rPr lang="en-US" sz="800" dirty="0" smtClean="0"/>
                        <a:t>Set-Aside Category</a:t>
                      </a:r>
                      <a:endParaRPr lang="en-US" sz="800" dirty="0"/>
                    </a:p>
                  </a:txBody>
                  <a:tcPr marL="68580" marR="68580" marT="34290" marB="34290"/>
                </a:tc>
                <a:tc>
                  <a:txBody>
                    <a:bodyPr/>
                    <a:lstStyle/>
                    <a:p>
                      <a:r>
                        <a:rPr lang="en-US" sz="800" dirty="0" smtClean="0"/>
                        <a:t>Est. Award</a:t>
                      </a:r>
                      <a:r>
                        <a:rPr lang="en-US" sz="800" baseline="0" dirty="0" smtClean="0"/>
                        <a:t> Value</a:t>
                      </a:r>
                      <a:endParaRPr lang="en-US" sz="800" dirty="0"/>
                    </a:p>
                  </a:txBody>
                  <a:tcPr marL="68580" marR="68580" marT="34290" marB="34290"/>
                </a:tc>
                <a:tc>
                  <a:txBody>
                    <a:bodyPr/>
                    <a:lstStyle/>
                    <a:p>
                      <a:r>
                        <a:rPr lang="en-US" sz="800" dirty="0" smtClean="0"/>
                        <a:t>Projected Advertise</a:t>
                      </a:r>
                      <a:r>
                        <a:rPr lang="en-US" sz="800" baseline="0" dirty="0" smtClean="0"/>
                        <a:t> Date</a:t>
                      </a:r>
                      <a:endParaRPr lang="en-US" sz="800" dirty="0"/>
                    </a:p>
                  </a:txBody>
                  <a:tcPr marL="68580" marR="68580" marT="34290" marB="34290"/>
                </a:tc>
              </a:tr>
              <a:tr h="775208">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MSCIP Barrier</a:t>
                      </a:r>
                      <a:r>
                        <a:rPr lang="en-US" sz="1100" b="0" i="0" u="none" strike="noStrike" baseline="0" dirty="0" smtClean="0">
                          <a:solidFill>
                            <a:srgbClr val="000000"/>
                          </a:solidFill>
                          <a:latin typeface="+mn-lt"/>
                        </a:rPr>
                        <a:t> Islands Phases III/IV (Dredging) (NAICS 237990)</a:t>
                      </a:r>
                    </a:p>
                    <a:p>
                      <a:pPr marL="0" marR="0" lvl="0" indent="0" algn="l" defTabSz="914377" rtl="0" eaLnBrk="1" fontAlgn="b" latinLnBrk="0" hangingPunct="1">
                        <a:lnSpc>
                          <a:spcPct val="100000"/>
                        </a:lnSpc>
                        <a:spcBef>
                          <a:spcPts val="0"/>
                        </a:spcBef>
                        <a:spcAft>
                          <a:spcPts val="0"/>
                        </a:spcAft>
                        <a:buClrTx/>
                        <a:buSzTx/>
                        <a:buFontTx/>
                        <a:buNone/>
                        <a:tabLst/>
                        <a:defRPr/>
                      </a:pPr>
                      <a:r>
                        <a:rPr lang="en-US" sz="1100" b="0" i="0" u="none" strike="noStrike" baseline="0" dirty="0" smtClean="0">
                          <a:solidFill>
                            <a:srgbClr val="000000"/>
                          </a:solidFill>
                          <a:latin typeface="+mn-lt"/>
                        </a:rPr>
                        <a:t>IFB</a:t>
                      </a:r>
                      <a:endParaRPr lang="en-US" sz="1100" b="0" i="0" u="none" strike="noStrike" dirty="0" smtClean="0">
                        <a:solidFill>
                          <a:srgbClr val="000000"/>
                        </a:solidFill>
                        <a:latin typeface="+mn-lt"/>
                      </a:endParaRPr>
                    </a:p>
                  </a:txBody>
                  <a:tcPr marL="7144" marR="7144" marT="7144" marB="0"/>
                </a:tc>
                <a:tc>
                  <a:txBody>
                    <a:bodyPr/>
                    <a:lstStyle/>
                    <a:p>
                      <a:pPr algn="l" fontAlgn="b"/>
                      <a:r>
                        <a:rPr lang="en-US" sz="1100" b="0" i="0" u="none" strike="noStrike" dirty="0" smtClean="0">
                          <a:solidFill>
                            <a:srgbClr val="000000"/>
                          </a:solidFill>
                          <a:latin typeface="Arial"/>
                        </a:rPr>
                        <a:t>UR</a:t>
                      </a:r>
                      <a:endParaRPr lang="en-US" sz="1100" b="0" i="0" u="none" strike="noStrike" dirty="0">
                        <a:solidFill>
                          <a:srgbClr val="000000"/>
                        </a:solidFill>
                        <a:latin typeface="Arial"/>
                      </a:endParaRPr>
                    </a:p>
                  </a:txBody>
                  <a:tcPr marL="7144" marR="7144" marT="7144" marB="0"/>
                </a:tc>
                <a:tc>
                  <a:txBody>
                    <a:bodyPr/>
                    <a:lstStyle/>
                    <a:p>
                      <a:pPr algn="l"/>
                      <a:r>
                        <a:rPr lang="en-US" sz="800" dirty="0" smtClean="0"/>
                        <a:t>&gt;$50M</a:t>
                      </a:r>
                      <a:endParaRPr lang="en-US" sz="800" dirty="0"/>
                    </a:p>
                  </a:txBody>
                  <a:tcPr marL="68580" marR="68580" marT="34290" marB="34290"/>
                </a:tc>
                <a:tc>
                  <a:txBody>
                    <a:bodyPr/>
                    <a:lstStyle/>
                    <a:p>
                      <a:pPr algn="l"/>
                      <a:r>
                        <a:rPr lang="en-US" sz="800" dirty="0" smtClean="0"/>
                        <a:t>2d </a:t>
                      </a:r>
                      <a:r>
                        <a:rPr lang="en-US" sz="800" dirty="0" err="1" smtClean="0"/>
                        <a:t>Qtr</a:t>
                      </a:r>
                      <a:r>
                        <a:rPr lang="en-US" sz="800" dirty="0" smtClean="0"/>
                        <a:t>, FY20</a:t>
                      </a:r>
                      <a:endParaRPr lang="en-US" sz="800" dirty="0"/>
                    </a:p>
                  </a:txBody>
                  <a:tcPr marL="68580" marR="68580" marT="34290" marB="34290"/>
                </a:tc>
              </a:tr>
              <a:tr h="775208">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Vertical Construction MATOC</a:t>
                      </a:r>
                    </a:p>
                    <a:p>
                      <a:pPr marL="0" marR="0" lvl="0" indent="0" algn="l" defTabSz="914377"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To</a:t>
                      </a:r>
                      <a:r>
                        <a:rPr lang="en-US" sz="1100" b="0" i="0" u="none" strike="noStrike" baseline="0" dirty="0" smtClean="0">
                          <a:solidFill>
                            <a:srgbClr val="000000"/>
                          </a:solidFill>
                          <a:latin typeface="+mn-lt"/>
                        </a:rPr>
                        <a:t> support Operations Division</a:t>
                      </a:r>
                    </a:p>
                    <a:p>
                      <a:pPr marL="0" marR="0" lvl="0" indent="0" algn="l" defTabSz="914377" rtl="0" eaLnBrk="1" fontAlgn="b" latinLnBrk="0" hangingPunct="1">
                        <a:lnSpc>
                          <a:spcPct val="100000"/>
                        </a:lnSpc>
                        <a:spcBef>
                          <a:spcPts val="0"/>
                        </a:spcBef>
                        <a:spcAft>
                          <a:spcPts val="0"/>
                        </a:spcAft>
                        <a:buClrTx/>
                        <a:buSzTx/>
                        <a:buFontTx/>
                        <a:buNone/>
                        <a:tabLst/>
                        <a:defRPr/>
                      </a:pPr>
                      <a:r>
                        <a:rPr lang="en-US" sz="1100" b="0" i="0" u="none" strike="noStrike" baseline="0" dirty="0" smtClean="0">
                          <a:solidFill>
                            <a:srgbClr val="000000"/>
                          </a:solidFill>
                          <a:latin typeface="+mn-lt"/>
                        </a:rPr>
                        <a:t>Projects</a:t>
                      </a:r>
                      <a:endParaRPr lang="en-US" sz="1100" b="0" i="0" u="none" strike="noStrike" dirty="0" smtClean="0">
                        <a:solidFill>
                          <a:srgbClr val="000000"/>
                        </a:solidFill>
                        <a:latin typeface="+mn-lt"/>
                      </a:endParaRPr>
                    </a:p>
                  </a:txBody>
                  <a:tcPr marL="7144" marR="7144" marT="7144" marB="0"/>
                </a:tc>
                <a:tc>
                  <a:txBody>
                    <a:bodyPr/>
                    <a:lstStyle/>
                    <a:p>
                      <a:pPr algn="l" fontAlgn="b"/>
                      <a:r>
                        <a:rPr lang="en-US" sz="1100" b="0" i="0" u="none" strike="noStrike" dirty="0" err="1" smtClean="0">
                          <a:solidFill>
                            <a:srgbClr val="000000"/>
                          </a:solidFill>
                          <a:latin typeface="Arial"/>
                        </a:rPr>
                        <a:t>Hubzone</a:t>
                      </a:r>
                      <a:endParaRPr lang="en-US" sz="1100" b="0" i="0" u="none" strike="noStrike" dirty="0">
                        <a:solidFill>
                          <a:srgbClr val="000000"/>
                        </a:solidFill>
                        <a:latin typeface="Arial"/>
                      </a:endParaRPr>
                    </a:p>
                  </a:txBody>
                  <a:tcPr marL="7144" marR="7144" marT="7144" marB="0"/>
                </a:tc>
                <a:tc>
                  <a:txBody>
                    <a:bodyPr/>
                    <a:lstStyle/>
                    <a:p>
                      <a:pPr algn="l"/>
                      <a:r>
                        <a:rPr lang="en-US" sz="800" dirty="0" smtClean="0"/>
                        <a:t>$1.9m</a:t>
                      </a:r>
                      <a:endParaRPr lang="en-US" sz="800" dirty="0"/>
                    </a:p>
                  </a:txBody>
                  <a:tcPr marL="68580" marR="68580" marT="34290" marB="34290"/>
                </a:tc>
                <a:tc>
                  <a:txBody>
                    <a:bodyPr/>
                    <a:lstStyle/>
                    <a:p>
                      <a:pPr algn="l"/>
                      <a:r>
                        <a:rPr lang="en-US" sz="800" dirty="0" smtClean="0"/>
                        <a:t>1</a:t>
                      </a:r>
                      <a:r>
                        <a:rPr lang="en-US" sz="800" baseline="0" dirty="0" smtClean="0"/>
                        <a:t> Mar 2019</a:t>
                      </a:r>
                      <a:endParaRPr lang="en-US" sz="800" dirty="0"/>
                    </a:p>
                  </a:txBody>
                  <a:tcPr marL="68580" marR="68580" marT="34290" marB="34290"/>
                </a:tc>
              </a:tr>
              <a:tr h="775208">
                <a:tc>
                  <a:txBody>
                    <a:bodyPr/>
                    <a:lstStyle/>
                    <a:p>
                      <a:pPr marL="0" marR="0" lvl="0" indent="0" algn="l" defTabSz="914377"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Horizontal Construction MATOC</a:t>
                      </a:r>
                    </a:p>
                    <a:p>
                      <a:pPr marL="0" marR="0" lvl="0" indent="0" algn="l" defTabSz="914377"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latin typeface="+mn-lt"/>
                        </a:rPr>
                        <a:t>To support Operations Division </a:t>
                      </a:r>
                    </a:p>
                    <a:p>
                      <a:pPr marL="0" marR="0" lvl="0" indent="0" algn="l" defTabSz="914377" rtl="0" eaLnBrk="1" fontAlgn="b" latinLnBrk="0" hangingPunct="1">
                        <a:lnSpc>
                          <a:spcPct val="100000"/>
                        </a:lnSpc>
                        <a:spcBef>
                          <a:spcPts val="0"/>
                        </a:spcBef>
                        <a:spcAft>
                          <a:spcPts val="0"/>
                        </a:spcAft>
                        <a:buClrTx/>
                        <a:buSzTx/>
                        <a:buFontTx/>
                        <a:buNone/>
                        <a:tabLst/>
                        <a:defRPr/>
                      </a:pPr>
                      <a:r>
                        <a:rPr lang="en-US" sz="1100" b="0" i="0" u="none" strike="noStrike" smtClean="0">
                          <a:solidFill>
                            <a:srgbClr val="000000"/>
                          </a:solidFill>
                          <a:latin typeface="+mn-lt"/>
                        </a:rPr>
                        <a:t>Projects NAICS -237990</a:t>
                      </a:r>
                      <a:endParaRPr lang="en-US" sz="1100" b="0" i="0" u="none" strike="noStrike" dirty="0" smtClean="0">
                        <a:solidFill>
                          <a:srgbClr val="000000"/>
                        </a:solidFill>
                        <a:latin typeface="+mn-lt"/>
                      </a:endParaRPr>
                    </a:p>
                  </a:txBody>
                  <a:tcPr marL="7144" marR="7144" marT="7144" marB="0"/>
                </a:tc>
                <a:tc>
                  <a:txBody>
                    <a:bodyPr/>
                    <a:lstStyle/>
                    <a:p>
                      <a:pPr algn="l" fontAlgn="b"/>
                      <a:r>
                        <a:rPr lang="en-US" sz="1100" b="0" i="0" u="none" strike="noStrike" dirty="0" smtClean="0">
                          <a:solidFill>
                            <a:srgbClr val="000000"/>
                          </a:solidFill>
                          <a:latin typeface="Arial"/>
                        </a:rPr>
                        <a:t>WOSB</a:t>
                      </a:r>
                      <a:endParaRPr lang="en-US" sz="1100" b="0" i="0" u="none" strike="noStrike" dirty="0">
                        <a:solidFill>
                          <a:srgbClr val="000000"/>
                        </a:solidFill>
                        <a:latin typeface="Arial"/>
                      </a:endParaRPr>
                    </a:p>
                  </a:txBody>
                  <a:tcPr marL="7144" marR="7144" marT="7144" marB="0"/>
                </a:tc>
                <a:tc>
                  <a:txBody>
                    <a:bodyPr/>
                    <a:lstStyle/>
                    <a:p>
                      <a:pPr algn="l"/>
                      <a:r>
                        <a:rPr lang="en-US" sz="800" dirty="0" smtClean="0"/>
                        <a:t>$1.9m</a:t>
                      </a:r>
                      <a:endParaRPr lang="en-US" sz="800" dirty="0"/>
                    </a:p>
                  </a:txBody>
                  <a:tcPr marL="68580" marR="68580" marT="34290" marB="34290"/>
                </a:tc>
                <a:tc>
                  <a:txBody>
                    <a:bodyPr/>
                    <a:lstStyle/>
                    <a:p>
                      <a:pPr algn="l"/>
                      <a:r>
                        <a:rPr lang="en-US" sz="800" dirty="0" smtClean="0"/>
                        <a:t>1 Mar 2019</a:t>
                      </a:r>
                      <a:endParaRPr lang="en-US" sz="800" dirty="0"/>
                    </a:p>
                  </a:txBody>
                  <a:tcPr marL="68580" marR="68580" marT="34290" marB="34290"/>
                </a:tc>
              </a:tr>
            </a:tbl>
          </a:graphicData>
        </a:graphic>
      </p:graphicFrame>
      <p:sp>
        <p:nvSpPr>
          <p:cNvPr id="4" name="Slide Number Placeholder 3"/>
          <p:cNvSpPr>
            <a:spLocks noGrp="1"/>
          </p:cNvSpPr>
          <p:nvPr>
            <p:ph type="sldNum" sz="quarter" idx="11"/>
          </p:nvPr>
        </p:nvSpPr>
        <p:spPr/>
        <p:txBody>
          <a:bodyPr/>
          <a:lstStyle/>
          <a:p>
            <a:fld id="{0D0E9D3B-CB56-40AE-B0A9-8DA5E1AEFDB7}" type="slidenum">
              <a:rPr lang="en-US" smtClean="0">
                <a:solidFill>
                  <a:srgbClr val="000000"/>
                </a:solidFill>
              </a:rPr>
              <a:pPr/>
              <a:t>31</a:t>
            </a:fld>
            <a:endParaRPr lang="en-US" dirty="0">
              <a:solidFill>
                <a:srgbClr val="000000"/>
              </a:solidFill>
            </a:endParaRPr>
          </a:p>
        </p:txBody>
      </p:sp>
    </p:spTree>
    <p:extLst>
      <p:ext uri="{BB962C8B-B14F-4D97-AF65-F5344CB8AC3E}">
        <p14:creationId xmlns:p14="http://schemas.microsoft.com/office/powerpoint/2010/main" val="1763041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860" y="228924"/>
            <a:ext cx="6880860" cy="928040"/>
          </a:xfrm>
        </p:spPr>
        <p:txBody>
          <a:bodyPr/>
          <a:lstStyle/>
          <a:p>
            <a:r>
              <a:rPr lang="en-US" sz="3600" b="1" dirty="0" smtClean="0"/>
              <a:t>For More </a:t>
            </a:r>
            <a:r>
              <a:rPr lang="en-US" sz="3600" b="1" dirty="0" smtClean="0"/>
              <a:t>Information</a:t>
            </a:r>
            <a:endParaRPr lang="en-US" sz="3600" b="1" dirty="0"/>
          </a:p>
        </p:txBody>
      </p:sp>
      <p:sp>
        <p:nvSpPr>
          <p:cNvPr id="4" name="Slide Number Placeholder 3"/>
          <p:cNvSpPr>
            <a:spLocks noGrp="1"/>
          </p:cNvSpPr>
          <p:nvPr>
            <p:ph type="sldNum" sz="quarter" idx="11"/>
          </p:nvPr>
        </p:nvSpPr>
        <p:spPr/>
        <p:txBody>
          <a:bodyPr/>
          <a:lstStyle/>
          <a:p>
            <a:fld id="{9A257827-C34C-4251-B995-96C9C233CCC8}" type="slidenum">
              <a:rPr lang="en-US" smtClean="0">
                <a:solidFill>
                  <a:srgbClr val="000000"/>
                </a:solidFill>
              </a:rPr>
              <a:pPr/>
              <a:t>32</a:t>
            </a:fld>
            <a:endParaRPr lang="en-US">
              <a:solidFill>
                <a:srgbClr val="000000"/>
              </a:solidFill>
            </a:endParaRPr>
          </a:p>
        </p:txBody>
      </p:sp>
      <p:sp>
        <p:nvSpPr>
          <p:cNvPr id="5" name="Rectangle 4"/>
          <p:cNvSpPr/>
          <p:nvPr/>
        </p:nvSpPr>
        <p:spPr>
          <a:xfrm>
            <a:off x="1197244" y="1732383"/>
            <a:ext cx="6172199" cy="2031325"/>
          </a:xfrm>
          <a:prstGeom prst="rect">
            <a:avLst/>
          </a:prstGeom>
        </p:spPr>
        <p:txBody>
          <a:bodyPr wrap="square">
            <a:spAutoFit/>
          </a:bodyPr>
          <a:lstStyle/>
          <a:p>
            <a:pPr algn="ctr"/>
            <a:r>
              <a:rPr lang="en-US" dirty="0">
                <a:solidFill>
                  <a:srgbClr val="000000"/>
                </a:solidFill>
                <a:latin typeface="Arial" pitchFamily="34" charset="0"/>
                <a:ea typeface="ＭＳ Ｐゴシック" pitchFamily="34" charset="-128"/>
              </a:rPr>
              <a:t>Linda.L.Spadaro@usace.army.mil</a:t>
            </a:r>
          </a:p>
          <a:p>
            <a:pPr algn="ctr"/>
            <a:r>
              <a:rPr lang="en-US" dirty="0">
                <a:solidFill>
                  <a:srgbClr val="000000"/>
                </a:solidFill>
                <a:latin typeface="Arial" pitchFamily="34" charset="0"/>
                <a:ea typeface="ＭＳ Ｐゴシック" pitchFamily="34" charset="-128"/>
              </a:rPr>
              <a:t>Office of Small Business Programs, Mobile District</a:t>
            </a:r>
          </a:p>
          <a:p>
            <a:pPr algn="ctr"/>
            <a:r>
              <a:rPr lang="en-US" dirty="0">
                <a:solidFill>
                  <a:srgbClr val="000000"/>
                </a:solidFill>
                <a:latin typeface="Arial" pitchFamily="34" charset="0"/>
                <a:ea typeface="ＭＳ Ｐゴシック" pitchFamily="34" charset="-128"/>
              </a:rPr>
              <a:t>251-690-3597</a:t>
            </a:r>
          </a:p>
          <a:p>
            <a:pPr algn="ctr"/>
            <a:r>
              <a:rPr lang="en-US" dirty="0">
                <a:solidFill>
                  <a:srgbClr val="000000"/>
                </a:solidFill>
                <a:latin typeface="Arial" pitchFamily="34" charset="0"/>
                <a:ea typeface="ＭＳ Ｐゴシック" pitchFamily="34" charset="-128"/>
                <a:hlinkClick r:id="rId2"/>
              </a:rPr>
              <a:t>www.sam.usace.army.mil</a:t>
            </a:r>
            <a:endParaRPr lang="en-US" dirty="0">
              <a:solidFill>
                <a:srgbClr val="000000"/>
              </a:solidFill>
              <a:latin typeface="Arial" pitchFamily="34" charset="0"/>
              <a:ea typeface="ＭＳ Ｐゴシック" pitchFamily="34" charset="-128"/>
            </a:endParaRPr>
          </a:p>
          <a:p>
            <a:pPr algn="ctr"/>
            <a:endParaRPr lang="en-US" dirty="0">
              <a:solidFill>
                <a:srgbClr val="000000"/>
              </a:solidFill>
              <a:latin typeface="Arial" pitchFamily="34" charset="0"/>
              <a:ea typeface="ＭＳ Ｐゴシック" pitchFamily="34" charset="-128"/>
            </a:endParaRPr>
          </a:p>
          <a:p>
            <a:pPr algn="ctr"/>
            <a:endParaRPr lang="en-US" dirty="0">
              <a:solidFill>
                <a:srgbClr val="000000"/>
              </a:solidFill>
              <a:latin typeface="Arial" pitchFamily="34" charset="0"/>
              <a:ea typeface="ＭＳ Ｐゴシック" pitchFamily="34" charset="-128"/>
            </a:endParaRPr>
          </a:p>
          <a:p>
            <a:pPr algn="ctr"/>
            <a:endParaRPr lang="en-US" dirty="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3243018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35202" y="1906279"/>
            <a:ext cx="4274408" cy="3769656"/>
          </a:xfrm>
          <a:prstGeom prst="roundRect">
            <a:avLst>
              <a:gd name="adj" fmla="val 2553"/>
            </a:avLst>
          </a:prstGeom>
          <a:solidFill>
            <a:srgbClr val="D8D8D8"/>
          </a:solidFill>
          <a:ln w="12700" cap="flat" cmpd="sng" algn="ctr">
            <a:noFill/>
            <a:prstDash val="solid"/>
            <a:miter lim="800000"/>
          </a:ln>
          <a:effectLst/>
        </p:spPr>
        <p:txBody>
          <a:bodyPr rtlCol="0" anchor="ctr"/>
          <a:lstStyle/>
          <a:p>
            <a:pPr algn="ctr" defTabSz="685783" fontAlgn="auto">
              <a:spcBef>
                <a:spcPts val="0"/>
              </a:spcBef>
              <a:spcAft>
                <a:spcPts val="0"/>
              </a:spcAft>
              <a:defRPr/>
            </a:pPr>
            <a:endParaRPr lang="en-US" kern="0">
              <a:solidFill>
                <a:srgbClr val="FFFFFF"/>
              </a:solidFill>
              <a:latin typeface="Calibri" panose="020F0502020204030204"/>
              <a:ea typeface="ＭＳ Ｐゴシック" pitchFamily="34" charset="-128"/>
            </a:endParaRPr>
          </a:p>
        </p:txBody>
      </p:sp>
      <p:sp>
        <p:nvSpPr>
          <p:cNvPr id="4" name="Title 10"/>
          <p:cNvSpPr>
            <a:spLocks noGrp="1"/>
          </p:cNvSpPr>
          <p:nvPr>
            <p:ph type="title"/>
          </p:nvPr>
        </p:nvSpPr>
        <p:spPr>
          <a:xfrm>
            <a:off x="304800" y="533061"/>
            <a:ext cx="8382000" cy="439169"/>
          </a:xfrm>
        </p:spPr>
        <p:txBody>
          <a:bodyPr/>
          <a:lstStyle/>
          <a:p>
            <a:r>
              <a:rPr lang="en-US" sz="3600" b="1" dirty="0"/>
              <a:t>Mobile District Contacts</a:t>
            </a: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62" y="2477024"/>
            <a:ext cx="568910" cy="516180"/>
          </a:xfrm>
          <a:prstGeom prst="rect">
            <a:avLst/>
          </a:prstGeom>
        </p:spPr>
      </p:pic>
      <p:sp>
        <p:nvSpPr>
          <p:cNvPr id="6" name="TextBox 5"/>
          <p:cNvSpPr txBox="1"/>
          <p:nvPr/>
        </p:nvSpPr>
        <p:spPr>
          <a:xfrm>
            <a:off x="1118915" y="2527106"/>
            <a:ext cx="2222907" cy="369332"/>
          </a:xfrm>
          <a:prstGeom prst="rect">
            <a:avLst/>
          </a:prstGeom>
          <a:noFill/>
        </p:spPr>
        <p:txBody>
          <a:bodyPr wrap="square" rtlCol="0">
            <a:spAutoFit/>
          </a:bodyPr>
          <a:lstStyle/>
          <a:p>
            <a:r>
              <a:rPr lang="en-US" dirty="0">
                <a:solidFill>
                  <a:srgbClr val="000000"/>
                </a:solidFill>
                <a:latin typeface="Arial" pitchFamily="34" charset="0"/>
                <a:ea typeface="ＭＳ Ｐゴシック" pitchFamily="34" charset="-128"/>
              </a:rPr>
              <a:t>sam.usace.army.mil</a:t>
            </a:r>
          </a:p>
        </p:txBody>
      </p:sp>
      <p:sp>
        <p:nvSpPr>
          <p:cNvPr id="7" name="TextBox 6"/>
          <p:cNvSpPr txBox="1"/>
          <p:nvPr/>
        </p:nvSpPr>
        <p:spPr>
          <a:xfrm>
            <a:off x="1096683" y="3671117"/>
            <a:ext cx="3075194" cy="369332"/>
          </a:xfrm>
          <a:prstGeom prst="rect">
            <a:avLst/>
          </a:prstGeom>
          <a:noFill/>
        </p:spPr>
        <p:txBody>
          <a:bodyPr wrap="square" rtlCol="0">
            <a:spAutoFit/>
          </a:bodyPr>
          <a:lstStyle/>
          <a:p>
            <a:r>
              <a:rPr lang="en-US" dirty="0">
                <a:solidFill>
                  <a:srgbClr val="000000"/>
                </a:solidFill>
                <a:latin typeface="Arial" pitchFamily="34" charset="0"/>
                <a:ea typeface="ＭＳ Ｐゴシック" pitchFamily="34" charset="-128"/>
              </a:rPr>
              <a:t>twitter.com/</a:t>
            </a:r>
            <a:r>
              <a:rPr lang="en-US" b="1" dirty="0" err="1">
                <a:solidFill>
                  <a:srgbClr val="000000"/>
                </a:solidFill>
                <a:latin typeface="Arial" pitchFamily="34" charset="0"/>
                <a:ea typeface="ＭＳ Ｐゴシック" pitchFamily="34" charset="-128"/>
              </a:rPr>
              <a:t>usacemobile</a:t>
            </a:r>
            <a:endParaRPr lang="en-US" b="1" dirty="0">
              <a:solidFill>
                <a:srgbClr val="000000"/>
              </a:solidFill>
              <a:latin typeface="Arial" pitchFamily="34" charset="0"/>
              <a:ea typeface="ＭＳ Ｐゴシック" pitchFamily="34" charset="-128"/>
            </a:endParaRPr>
          </a:p>
        </p:txBody>
      </p:sp>
      <p:sp>
        <p:nvSpPr>
          <p:cNvPr id="8" name="TextBox 7"/>
          <p:cNvSpPr txBox="1"/>
          <p:nvPr/>
        </p:nvSpPr>
        <p:spPr>
          <a:xfrm>
            <a:off x="1165174" y="4381325"/>
            <a:ext cx="3330626" cy="369332"/>
          </a:xfrm>
          <a:prstGeom prst="rect">
            <a:avLst/>
          </a:prstGeom>
          <a:noFill/>
        </p:spPr>
        <p:txBody>
          <a:bodyPr wrap="square" rtlCol="0">
            <a:spAutoFit/>
          </a:bodyPr>
          <a:lstStyle/>
          <a:p>
            <a:r>
              <a:rPr lang="en-US" dirty="0">
                <a:solidFill>
                  <a:srgbClr val="000000"/>
                </a:solidFill>
                <a:latin typeface="Arial" pitchFamily="34" charset="0"/>
                <a:ea typeface="ＭＳ Ｐゴシック" pitchFamily="34" charset="-128"/>
              </a:rPr>
              <a:t>Instagram.com/</a:t>
            </a:r>
            <a:r>
              <a:rPr lang="en-US" b="1" dirty="0" err="1">
                <a:solidFill>
                  <a:srgbClr val="000000"/>
                </a:solidFill>
                <a:latin typeface="Arial" pitchFamily="34" charset="0"/>
                <a:ea typeface="ＭＳ Ｐゴシック" pitchFamily="34" charset="-128"/>
              </a:rPr>
              <a:t>usacemobile</a:t>
            </a:r>
            <a:endParaRPr lang="en-US" b="1" dirty="0">
              <a:solidFill>
                <a:srgbClr val="000000"/>
              </a:solidFill>
              <a:latin typeface="Arial" pitchFamily="34" charset="0"/>
              <a:ea typeface="ＭＳ Ｐゴシック" pitchFamily="34" charset="-128"/>
            </a:endParaRPr>
          </a:p>
        </p:txBody>
      </p:sp>
      <p:sp>
        <p:nvSpPr>
          <p:cNvPr id="9" name="TextBox 8"/>
          <p:cNvSpPr txBox="1"/>
          <p:nvPr/>
        </p:nvSpPr>
        <p:spPr>
          <a:xfrm>
            <a:off x="1194553" y="5069020"/>
            <a:ext cx="3433327" cy="369332"/>
          </a:xfrm>
          <a:prstGeom prst="rect">
            <a:avLst/>
          </a:prstGeom>
          <a:noFill/>
        </p:spPr>
        <p:txBody>
          <a:bodyPr wrap="square" rtlCol="0">
            <a:spAutoFit/>
          </a:bodyPr>
          <a:lstStyle/>
          <a:p>
            <a:r>
              <a:rPr lang="en-US" dirty="0">
                <a:solidFill>
                  <a:srgbClr val="000000"/>
                </a:solidFill>
                <a:latin typeface="Arial" pitchFamily="34" charset="0"/>
                <a:ea typeface="ＭＳ Ｐゴシック" pitchFamily="34" charset="-128"/>
              </a:rPr>
              <a:t>flickr.com/photos/</a:t>
            </a:r>
            <a:r>
              <a:rPr lang="en-US" b="1" dirty="0" err="1">
                <a:solidFill>
                  <a:srgbClr val="000000"/>
                </a:solidFill>
                <a:latin typeface="Arial" pitchFamily="34" charset="0"/>
                <a:ea typeface="ＭＳ Ｐゴシック" pitchFamily="34" charset="-128"/>
              </a:rPr>
              <a:t>usacemobile</a:t>
            </a:r>
            <a:endParaRPr lang="en-US" b="1" dirty="0">
              <a:solidFill>
                <a:srgbClr val="000000"/>
              </a:solidFill>
              <a:latin typeface="Arial" pitchFamily="34" charset="0"/>
              <a:ea typeface="ＭＳ Ｐゴシック" pitchFamily="34" charset="-128"/>
            </a:endParaRPr>
          </a:p>
        </p:txBody>
      </p:sp>
      <p:sp>
        <p:nvSpPr>
          <p:cNvPr id="10" name="TextBox 9"/>
          <p:cNvSpPr txBox="1"/>
          <p:nvPr/>
        </p:nvSpPr>
        <p:spPr>
          <a:xfrm>
            <a:off x="1118916" y="3013622"/>
            <a:ext cx="3249884" cy="369332"/>
          </a:xfrm>
          <a:prstGeom prst="rect">
            <a:avLst/>
          </a:prstGeom>
          <a:noFill/>
        </p:spPr>
        <p:txBody>
          <a:bodyPr wrap="square" rtlCol="0">
            <a:spAutoFit/>
          </a:bodyPr>
          <a:lstStyle/>
          <a:p>
            <a:r>
              <a:rPr lang="en-US" dirty="0">
                <a:solidFill>
                  <a:srgbClr val="000000"/>
                </a:solidFill>
                <a:latin typeface="Arial" pitchFamily="34" charset="0"/>
                <a:ea typeface="ＭＳ Ｐゴシック" pitchFamily="34" charset="-128"/>
              </a:rPr>
              <a:t>facebook.com/</a:t>
            </a:r>
            <a:r>
              <a:rPr lang="en-US" b="1" dirty="0" err="1">
                <a:solidFill>
                  <a:srgbClr val="000000"/>
                </a:solidFill>
                <a:latin typeface="Arial" pitchFamily="34" charset="0"/>
                <a:ea typeface="ＭＳ Ｐゴシック" pitchFamily="34" charset="-128"/>
              </a:rPr>
              <a:t>usacemobile</a:t>
            </a:r>
            <a:endParaRPr lang="en-US" b="1" dirty="0">
              <a:solidFill>
                <a:srgbClr val="000000"/>
              </a:solidFill>
              <a:latin typeface="Arial" pitchFamily="34" charset="0"/>
              <a:ea typeface="ＭＳ Ｐゴシック" pitchFamily="34" charset="-128"/>
            </a:endParaRPr>
          </a:p>
        </p:txBody>
      </p:sp>
      <p:sp>
        <p:nvSpPr>
          <p:cNvPr id="11" name="Rounded Rectangle 10"/>
          <p:cNvSpPr/>
          <p:nvPr/>
        </p:nvSpPr>
        <p:spPr>
          <a:xfrm>
            <a:off x="4709610" y="1906280"/>
            <a:ext cx="3977191" cy="3769656"/>
          </a:xfrm>
          <a:prstGeom prst="roundRect">
            <a:avLst>
              <a:gd name="adj" fmla="val 2553"/>
            </a:avLst>
          </a:prstGeom>
          <a:solidFill>
            <a:srgbClr val="D8D8D8"/>
          </a:solidFill>
          <a:ln w="12700" cap="flat" cmpd="sng" algn="ctr">
            <a:noFill/>
            <a:prstDash val="solid"/>
            <a:miter lim="800000"/>
          </a:ln>
          <a:effectLst/>
        </p:spPr>
        <p:txBody>
          <a:bodyPr rtlCol="0" anchor="ctr"/>
          <a:lstStyle/>
          <a:p>
            <a:pPr algn="ctr" defTabSz="685783" fontAlgn="auto">
              <a:spcBef>
                <a:spcPts val="0"/>
              </a:spcBef>
              <a:spcAft>
                <a:spcPts val="0"/>
              </a:spcAft>
              <a:defRPr/>
            </a:pPr>
            <a:endParaRPr lang="en-US" kern="0">
              <a:solidFill>
                <a:srgbClr val="FFFFFF"/>
              </a:solidFill>
              <a:latin typeface="Calibri" panose="020F0502020204030204"/>
              <a:ea typeface="ＭＳ Ｐゴシック" pitchFamily="34" charset="-128"/>
            </a:endParaRPr>
          </a:p>
        </p:txBody>
      </p:sp>
      <p:sp>
        <p:nvSpPr>
          <p:cNvPr id="12" name="Rectangle 11"/>
          <p:cNvSpPr/>
          <p:nvPr/>
        </p:nvSpPr>
        <p:spPr>
          <a:xfrm>
            <a:off x="4989250" y="2395023"/>
            <a:ext cx="3697550" cy="2862322"/>
          </a:xfrm>
          <a:prstGeom prst="rect">
            <a:avLst/>
          </a:prstGeom>
        </p:spPr>
        <p:txBody>
          <a:bodyPr wrap="square">
            <a:spAutoFit/>
          </a:bodyPr>
          <a:lstStyle/>
          <a:p>
            <a:r>
              <a:rPr lang="en-US" b="1" dirty="0">
                <a:solidFill>
                  <a:srgbClr val="000000"/>
                </a:solidFill>
                <a:latin typeface="Arial" pitchFamily="34" charset="0"/>
                <a:ea typeface="ＭＳ Ｐゴシック" pitchFamily="34" charset="-128"/>
              </a:rPr>
              <a:t>Public Affairs Office (General Information)</a:t>
            </a:r>
          </a:p>
          <a:p>
            <a:r>
              <a:rPr lang="en-US" b="1" dirty="0">
                <a:solidFill>
                  <a:srgbClr val="000000"/>
                </a:solidFill>
                <a:latin typeface="Arial" pitchFamily="34" charset="0"/>
                <a:ea typeface="ＭＳ Ｐゴシック" pitchFamily="34" charset="-128"/>
              </a:rPr>
              <a:t>(251) 690-2505</a:t>
            </a:r>
          </a:p>
          <a:p>
            <a:endParaRPr lang="en-US" b="1" dirty="0">
              <a:solidFill>
                <a:srgbClr val="000000"/>
              </a:solidFill>
              <a:latin typeface="Arial" pitchFamily="34" charset="0"/>
              <a:ea typeface="ＭＳ Ｐゴシック" pitchFamily="34" charset="-128"/>
            </a:endParaRPr>
          </a:p>
          <a:p>
            <a:endParaRPr lang="en-US" b="1" dirty="0">
              <a:solidFill>
                <a:srgbClr val="000000"/>
              </a:solidFill>
              <a:latin typeface="Arial" pitchFamily="34" charset="0"/>
              <a:ea typeface="ＭＳ Ｐゴシック" pitchFamily="34" charset="-128"/>
            </a:endParaRPr>
          </a:p>
          <a:p>
            <a:endParaRPr lang="en-US" b="1" dirty="0">
              <a:solidFill>
                <a:srgbClr val="000000"/>
              </a:solidFill>
              <a:latin typeface="Arial" pitchFamily="34" charset="0"/>
              <a:ea typeface="ＭＳ Ｐゴシック" pitchFamily="34" charset="-128"/>
            </a:endParaRPr>
          </a:p>
          <a:p>
            <a:r>
              <a:rPr lang="en-US" b="1" dirty="0">
                <a:solidFill>
                  <a:srgbClr val="000000"/>
                </a:solidFill>
                <a:latin typeface="Arial" pitchFamily="34" charset="0"/>
                <a:ea typeface="ＭＳ Ｐゴシック" pitchFamily="34" charset="-128"/>
              </a:rPr>
              <a:t>U.S. Army Corps of Engineers </a:t>
            </a:r>
          </a:p>
          <a:p>
            <a:r>
              <a:rPr lang="en-US" b="1" dirty="0">
                <a:solidFill>
                  <a:srgbClr val="000000"/>
                </a:solidFill>
                <a:latin typeface="Arial" pitchFamily="34" charset="0"/>
                <a:ea typeface="ＭＳ Ｐゴシック" pitchFamily="34" charset="-128"/>
              </a:rPr>
              <a:t>Mobile District </a:t>
            </a:r>
          </a:p>
          <a:p>
            <a:r>
              <a:rPr lang="en-US" b="1" dirty="0">
                <a:solidFill>
                  <a:srgbClr val="000000"/>
                </a:solidFill>
                <a:latin typeface="Arial" pitchFamily="34" charset="0"/>
                <a:ea typeface="ＭＳ Ｐゴシック" pitchFamily="34" charset="-128"/>
              </a:rPr>
              <a:t>P.O. Box 2288 </a:t>
            </a:r>
          </a:p>
          <a:p>
            <a:r>
              <a:rPr lang="en-US" b="1" dirty="0">
                <a:solidFill>
                  <a:srgbClr val="000000"/>
                </a:solidFill>
                <a:latin typeface="Arial" pitchFamily="34" charset="0"/>
                <a:ea typeface="ＭＳ Ｐゴシック" pitchFamily="34" charset="-128"/>
              </a:rPr>
              <a:t>Mobile, AL 36628-0001</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7180" t="5062" r="34017" b="49166"/>
          <a:stretch/>
        </p:blipFill>
        <p:spPr>
          <a:xfrm>
            <a:off x="549547" y="3648994"/>
            <a:ext cx="495301" cy="472065"/>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65885" t="7720" r="4314" b="48757"/>
          <a:stretch/>
        </p:blipFill>
        <p:spPr>
          <a:xfrm>
            <a:off x="594847" y="4339283"/>
            <a:ext cx="512445" cy="448884"/>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66265" t="50724" r="4274" b="6331"/>
          <a:stretch/>
        </p:blipFill>
        <p:spPr>
          <a:xfrm>
            <a:off x="549547" y="3082717"/>
            <a:ext cx="459137" cy="442903"/>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2308" y="4932457"/>
            <a:ext cx="642245" cy="568394"/>
          </a:xfrm>
          <a:prstGeom prst="rect">
            <a:avLst/>
          </a:prstGeom>
          <a:effectLst>
            <a:outerShdw blurRad="50800" dist="38100" dir="2700000" algn="tl" rotWithShape="0">
              <a:prstClr val="black">
                <a:alpha val="40000"/>
              </a:prstClr>
            </a:outerShdw>
          </a:effectLst>
        </p:spPr>
      </p:pic>
      <p:sp>
        <p:nvSpPr>
          <p:cNvPr id="17" name="Round Same Side Corner Rectangle 16"/>
          <p:cNvSpPr/>
          <p:nvPr/>
        </p:nvSpPr>
        <p:spPr>
          <a:xfrm>
            <a:off x="494662" y="1906279"/>
            <a:ext cx="4214948" cy="417294"/>
          </a:xfrm>
          <a:prstGeom prst="round2SameRect">
            <a:avLst>
              <a:gd name="adj1" fmla="val 17767"/>
              <a:gd name="adj2" fmla="val 0"/>
            </a:avLst>
          </a:prstGeom>
          <a:solidFill>
            <a:srgbClr val="55555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Internet and Social Media</a:t>
            </a:r>
            <a:endParaRPr lang="en-US" sz="1200" dirty="0">
              <a:solidFill>
                <a:srgbClr val="FFFFFF"/>
              </a:solidFill>
            </a:endParaRPr>
          </a:p>
        </p:txBody>
      </p:sp>
      <p:sp>
        <p:nvSpPr>
          <p:cNvPr id="18" name="Round Same Side Corner Rectangle 17"/>
          <p:cNvSpPr/>
          <p:nvPr/>
        </p:nvSpPr>
        <p:spPr>
          <a:xfrm>
            <a:off x="4709609" y="1918946"/>
            <a:ext cx="4017186" cy="404627"/>
          </a:xfrm>
          <a:prstGeom prst="round2SameRect">
            <a:avLst>
              <a:gd name="adj1" fmla="val 17767"/>
              <a:gd name="adj2" fmla="val 0"/>
            </a:avLst>
          </a:prstGeom>
          <a:solidFill>
            <a:srgbClr val="55555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Phone</a:t>
            </a:r>
            <a:r>
              <a:rPr lang="en-US" sz="1200" dirty="0">
                <a:solidFill>
                  <a:srgbClr val="FFFFFF"/>
                </a:solidFill>
              </a:rPr>
              <a:t> </a:t>
            </a:r>
            <a:r>
              <a:rPr lang="en-US" dirty="0">
                <a:solidFill>
                  <a:srgbClr val="FFFFFF"/>
                </a:solidFill>
              </a:rPr>
              <a:t>&amp;</a:t>
            </a:r>
            <a:r>
              <a:rPr lang="en-US" b="1" dirty="0">
                <a:solidFill>
                  <a:srgbClr val="FFFFFF"/>
                </a:solidFill>
              </a:rPr>
              <a:t> Mailing Address</a:t>
            </a:r>
            <a:endParaRPr lang="en-US" sz="1200" dirty="0">
              <a:solidFill>
                <a:srgbClr val="FFFFFF"/>
              </a:solidFill>
            </a:endParaRPr>
          </a:p>
        </p:txBody>
      </p:sp>
    </p:spTree>
    <p:extLst>
      <p:ext uri="{BB962C8B-B14F-4D97-AF65-F5344CB8AC3E}">
        <p14:creationId xmlns:p14="http://schemas.microsoft.com/office/powerpoint/2010/main" val="2120965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90600" y="92857"/>
            <a:ext cx="7264400" cy="928040"/>
          </a:xfrm>
        </p:spPr>
        <p:txBody>
          <a:bodyPr/>
          <a:lstStyle/>
          <a:p>
            <a:r>
              <a:rPr lang="en-US" sz="3200" b="1" dirty="0"/>
              <a:t>Jacksonville District </a:t>
            </a:r>
            <a:r>
              <a:rPr lang="en-US" sz="3200" b="1" dirty="0" smtClean="0"/>
              <a:t>FY2019 </a:t>
            </a:r>
            <a:r>
              <a:rPr lang="en-US" sz="3200" b="1" dirty="0"/>
              <a:t>&amp; </a:t>
            </a:r>
            <a:r>
              <a:rPr lang="en-US" sz="3200" b="1" dirty="0" smtClean="0"/>
              <a:t>Beyond </a:t>
            </a:r>
            <a:r>
              <a:rPr lang="en-US" sz="3200" b="1" dirty="0" smtClean="0"/>
              <a:t>Contracting </a:t>
            </a:r>
            <a:r>
              <a:rPr lang="en-US" sz="3200" b="1" dirty="0"/>
              <a:t>Opportunities </a:t>
            </a:r>
          </a:p>
        </p:txBody>
      </p:sp>
      <p:sp>
        <p:nvSpPr>
          <p:cNvPr id="5" name="Slide Number Placeholder 4"/>
          <p:cNvSpPr>
            <a:spLocks noGrp="1"/>
          </p:cNvSpPr>
          <p:nvPr>
            <p:ph type="sldNum" sz="quarter" idx="11"/>
          </p:nvPr>
        </p:nvSpPr>
        <p:spPr/>
        <p:txBody>
          <a:bodyPr/>
          <a:lstStyle/>
          <a:p>
            <a:fld id="{3B773CDB-7973-454B-9699-5CCFA043586B}" type="slidenum">
              <a:rPr lang="en-US" smtClean="0"/>
              <a:pPr/>
              <a:t>34</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2740134577"/>
              </p:ext>
            </p:extLst>
          </p:nvPr>
        </p:nvGraphicFramePr>
        <p:xfrm>
          <a:off x="370827" y="1528073"/>
          <a:ext cx="8382000" cy="3728942"/>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60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u="none" strike="noStrike" dirty="0" smtClean="0">
                          <a:solidFill>
                            <a:schemeClr val="tx1"/>
                          </a:solidFill>
                        </a:rPr>
                        <a:t>Fiscal Year</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Title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Location</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Projected Advertise Date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Type Work</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Estimated Award </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Set-Aside Category</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Procurement Method</a:t>
                      </a:r>
                      <a:endParaRPr lang="en-US" sz="1100" b="1" i="0" u="none" strike="noStrike" dirty="0">
                        <a:solidFill>
                          <a:schemeClr val="tx1"/>
                        </a:solidFill>
                        <a:latin typeface="Arial"/>
                      </a:endParaRPr>
                    </a:p>
                  </a:txBody>
                  <a:tcPr marL="7145" marR="7145" marT="7145" marB="0" anchor="ctr"/>
                </a:tc>
              </a:tr>
              <a:tr h="646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u="none" strike="noStrike" dirty="0" err="1" smtClean="0">
                          <a:effectLst/>
                        </a:rPr>
                        <a:t>Jax</a:t>
                      </a:r>
                      <a:r>
                        <a:rPr lang="en-US" sz="1050" u="none" strike="noStrike" dirty="0" smtClean="0">
                          <a:effectLst/>
                        </a:rPr>
                        <a:t> Harbor Deepening  Contract C</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a:effectLst/>
                        </a:rPr>
                        <a:t>Duval </a:t>
                      </a:r>
                      <a:r>
                        <a:rPr lang="en-US" sz="1050" u="none" strike="noStrike" dirty="0" err="1">
                          <a:effectLst/>
                        </a:rPr>
                        <a:t>County,FL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May  2020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a:effectLst/>
                        </a:rPr>
                        <a:t>DREDGING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a:effectLst/>
                        </a:rPr>
                        <a:t>$180,000,000 -$225,000,000</a:t>
                      </a:r>
                      <a:endParaRPr lang="en-US" sz="1050" b="0" i="0" u="none" strike="noStrike">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u="none" strike="noStrike" dirty="0" smtClean="0">
                          <a:effectLst/>
                        </a:rPr>
                        <a:t>            RFP</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2021</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u="none" strike="noStrike" dirty="0" err="1" smtClean="0">
                          <a:effectLst/>
                        </a:rPr>
                        <a:t>Jax</a:t>
                      </a:r>
                      <a:r>
                        <a:rPr lang="en-US" sz="1050" u="none" strike="noStrike" dirty="0" smtClean="0">
                          <a:effectLst/>
                        </a:rPr>
                        <a:t> Harbor Deepening  Contract D</a:t>
                      </a:r>
                      <a:endParaRPr lang="en-US" sz="1050" b="0" i="0" u="none" strike="noStrike" dirty="0" smtClean="0">
                        <a:solidFill>
                          <a:srgbClr val="000000"/>
                        </a:solidFill>
                        <a:effectLst/>
                        <a:latin typeface="Arial" panose="020B0604020202020204" pitchFamily="34" charset="0"/>
                      </a:endParaRPr>
                    </a:p>
                    <a:p>
                      <a:pPr algn="l"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a:effectLst/>
                        </a:rPr>
                        <a:t>Duval County,FL</a:t>
                      </a:r>
                      <a:endParaRPr lang="en-US" sz="1050" b="0" i="0" u="none" strike="noStrike">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dk1"/>
                          </a:solidFill>
                          <a:effectLst/>
                          <a:latin typeface="Arial"/>
                        </a:rPr>
                        <a:t>May</a:t>
                      </a:r>
                      <a:r>
                        <a:rPr lang="en-US" sz="1050" b="0" i="0" u="none" strike="noStrike" baseline="0" dirty="0" smtClean="0">
                          <a:solidFill>
                            <a:schemeClr val="dk1"/>
                          </a:solidFill>
                          <a:effectLst/>
                          <a:latin typeface="Arial"/>
                        </a:rPr>
                        <a:t> 2021</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a:effectLst/>
                        </a:rPr>
                        <a:t>DREDGING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$100,000,000 - $150,000,000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a:effectLst/>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Kings Bay Entrance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Nassau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Jun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rPr>
                        <a:t>DREDGING      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$15,000,000</a:t>
                      </a:r>
                      <a:r>
                        <a:rPr lang="en-US" sz="1050" b="0" i="0" u="none" strike="noStrike" baseline="0" dirty="0" smtClean="0">
                          <a:solidFill>
                            <a:srgbClr val="000000"/>
                          </a:solidFill>
                          <a:effectLst/>
                          <a:latin typeface="Arial" panose="020B0604020202020204" pitchFamily="34" charset="0"/>
                        </a:rPr>
                        <a:t> - $25,000,000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Kings Bay Inner Channel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Camden County, FL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Nov 2019</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rPr>
                        <a:t>DREDGING      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$10,000,000</a:t>
                      </a:r>
                      <a:r>
                        <a:rPr lang="en-US" sz="1050" b="0" i="0" u="none" strike="noStrike" baseline="0" dirty="0" smtClean="0">
                          <a:solidFill>
                            <a:srgbClr val="000000"/>
                          </a:solidFill>
                          <a:effectLst/>
                          <a:latin typeface="Arial" panose="020B0604020202020204" pitchFamily="34" charset="0"/>
                        </a:rPr>
                        <a:t> - $15,000,000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1" marR="7621" marT="7620" marB="0" anchor="ctr"/>
                </a:tc>
              </a:tr>
              <a:tr h="591565">
                <a:tc>
                  <a:txBody>
                    <a:bodyPr/>
                    <a:lstStyle/>
                    <a:p>
                      <a:pPr algn="ctr" fontAlgn="ctr"/>
                      <a:r>
                        <a:rPr lang="en-US" sz="1050" b="0" i="0" u="none" strike="noStrike" dirty="0" smtClean="0">
                          <a:solidFill>
                            <a:schemeClr val="tx1"/>
                          </a:solidFill>
                          <a:effectLst/>
                          <a:latin typeface="Arial" panose="020B0604020202020204" pitchFamily="34" charset="0"/>
                        </a:rPr>
                        <a:t>2019</a:t>
                      </a:r>
                      <a:endParaRPr lang="en-US" sz="1050" b="0" i="0" u="none" strike="noStrike" dirty="0">
                        <a:solidFill>
                          <a:schemeClr val="tx1"/>
                        </a:solidFill>
                        <a:effectLst/>
                        <a:latin typeface="Arial" panose="020B0604020202020204" pitchFamily="34" charset="0"/>
                      </a:endParaRPr>
                    </a:p>
                  </a:txBody>
                  <a:tcPr marL="7621" marR="7621" marT="7620" marB="0" anchor="ctr"/>
                </a:tc>
                <a:tc>
                  <a:txBody>
                    <a:bodyPr/>
                    <a:lstStyle/>
                    <a:p>
                      <a:pPr algn="l" fontAlgn="ctr"/>
                      <a:r>
                        <a:rPr lang="en-US" sz="1050" b="0" i="0" u="none" strike="noStrike" dirty="0" smtClean="0">
                          <a:solidFill>
                            <a:srgbClr val="000000"/>
                          </a:solidFill>
                          <a:effectLst/>
                          <a:latin typeface="Arial" panose="020B0604020202020204" pitchFamily="34" charset="0"/>
                        </a:rPr>
                        <a:t>Palm Beach Harbor, Jetty  Repairs</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p>
                      <a:pPr algn="ctr" fontAlgn="ctr"/>
                      <a:r>
                        <a:rPr lang="en-US" sz="1050" b="0" i="0" u="none" strike="noStrike" dirty="0" smtClean="0">
                          <a:solidFill>
                            <a:srgbClr val="000000"/>
                          </a:solidFill>
                          <a:effectLst/>
                          <a:latin typeface="Arial" panose="020B0604020202020204" pitchFamily="34" charset="0"/>
                        </a:rPr>
                        <a:t>Volusia County, FL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p>
                      <a:pPr algn="ctr" fontAlgn="ctr"/>
                      <a:r>
                        <a:rPr lang="en-US" sz="1050" b="0" i="0" u="none" strike="noStrike" dirty="0" smtClean="0">
                          <a:solidFill>
                            <a:srgbClr val="000000"/>
                          </a:solidFill>
                          <a:effectLst/>
                          <a:latin typeface="Arial" panose="020B0604020202020204" pitchFamily="34" charset="0"/>
                        </a:rPr>
                        <a:t>May 2019</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p>
                      <a:pPr algn="ctr" fontAlgn="ctr"/>
                      <a:r>
                        <a:rPr lang="en-US" sz="1050" b="0" i="0" u="none" strike="noStrike" dirty="0" smtClean="0">
                          <a:solidFill>
                            <a:srgbClr val="000000"/>
                          </a:solidFill>
                          <a:effectLst/>
                          <a:latin typeface="Arial" panose="020B0604020202020204" pitchFamily="34" charset="0"/>
                        </a:rPr>
                        <a:t>Heavy Civil Works &amp; Construction 237990</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a:t>
                      </a:r>
                      <a:r>
                        <a:rPr lang="en-US" sz="1050" b="0" i="0" u="none" strike="noStrike" baseline="0" dirty="0" smtClean="0">
                          <a:solidFill>
                            <a:srgbClr val="000000"/>
                          </a:solidFill>
                          <a:effectLst/>
                          <a:latin typeface="Arial" panose="020B0604020202020204" pitchFamily="34" charset="0"/>
                        </a:rPr>
                        <a:t> - $5,000,000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p>
                      <a:pPr algn="ctr" fontAlgn="ctr"/>
                      <a:r>
                        <a:rPr lang="en-US" sz="1050" b="0" i="0" u="none" strike="noStrike" dirty="0" smtClean="0">
                          <a:solidFill>
                            <a:srgbClr val="000000"/>
                          </a:solidFill>
                          <a:effectLst/>
                          <a:latin typeface="Arial" panose="020B0604020202020204" pitchFamily="34" charset="0"/>
                        </a:rPr>
                        <a:t>TBD Based on Market Research</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1" marR="7621" marT="7620" marB="0" anchor="ctr"/>
                </a:tc>
              </a:tr>
            </a:tbl>
          </a:graphicData>
        </a:graphic>
      </p:graphicFrame>
      <p:sp>
        <p:nvSpPr>
          <p:cNvPr id="10" name="TextBox 2"/>
          <p:cNvSpPr txBox="1">
            <a:spLocks noChangeArrowheads="1"/>
          </p:cNvSpPr>
          <p:nvPr/>
        </p:nvSpPr>
        <p:spPr bwMode="auto">
          <a:xfrm>
            <a:off x="1252683" y="5764191"/>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Tree>
    <p:extLst>
      <p:ext uri="{BB962C8B-B14F-4D97-AF65-F5344CB8AC3E}">
        <p14:creationId xmlns:p14="http://schemas.microsoft.com/office/powerpoint/2010/main" val="13821880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B773CDB-7973-454B-9699-5CCFA043586B}" type="slidenum">
              <a:rPr lang="en-US" smtClean="0"/>
              <a:pPr/>
              <a:t>35</a:t>
            </a:fld>
            <a:endParaRPr lang="en-US"/>
          </a:p>
        </p:txBody>
      </p:sp>
      <p:graphicFrame>
        <p:nvGraphicFramePr>
          <p:cNvPr id="8" name="Content Placeholder 3"/>
          <p:cNvGraphicFramePr>
            <a:graphicFrameLocks/>
          </p:cNvGraphicFramePr>
          <p:nvPr>
            <p:extLst>
              <p:ext uri="{D42A27DB-BD31-4B8C-83A1-F6EECF244321}">
                <p14:modId xmlns:p14="http://schemas.microsoft.com/office/powerpoint/2010/main" val="3247850164"/>
              </p:ext>
            </p:extLst>
          </p:nvPr>
        </p:nvGraphicFramePr>
        <p:xfrm>
          <a:off x="294048" y="1339654"/>
          <a:ext cx="8505568" cy="4264377"/>
        </p:xfrm>
        <a:graphic>
          <a:graphicData uri="http://schemas.openxmlformats.org/drawingml/2006/table">
            <a:tbl>
              <a:tblPr firstRow="1" bandRow="1">
                <a:tableStyleId>{BC89EF96-8CEA-46FF-86C4-4CE0E7609802}</a:tableStyleId>
              </a:tblPr>
              <a:tblGrid>
                <a:gridCol w="606055"/>
                <a:gridCol w="1914074"/>
                <a:gridCol w="1024872"/>
                <a:gridCol w="896764"/>
                <a:gridCol w="1024872"/>
                <a:gridCol w="1076924"/>
                <a:gridCol w="1074283"/>
                <a:gridCol w="887724"/>
              </a:tblGrid>
              <a:tr h="6601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tx1"/>
                          </a:solidFill>
                          <a:latin typeface="Arial"/>
                        </a:rPr>
                        <a:t>Fiscal Year</a:t>
                      </a:r>
                      <a:endParaRPr lang="en-US" sz="1100" b="1" i="0" u="none" strike="noStrike" dirty="0">
                        <a:solidFill>
                          <a:schemeClr val="tx1"/>
                        </a:solidFill>
                        <a:latin typeface="Arial"/>
                      </a:endParaRPr>
                    </a:p>
                  </a:txBody>
                  <a:tcPr marL="7146" marR="7146" marT="7144"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Title</a:t>
                      </a:r>
                      <a:endParaRPr lang="en-US" sz="1100" b="1" i="0" u="none" strike="noStrike" dirty="0">
                        <a:solidFill>
                          <a:schemeClr val="tx1"/>
                        </a:solidFill>
                        <a:latin typeface="Arial"/>
                      </a:endParaRPr>
                    </a:p>
                  </a:txBody>
                  <a:tcPr marL="7146" marR="7146" marT="7144"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Location</a:t>
                      </a:r>
                      <a:endParaRPr lang="en-US" sz="1100" b="1" i="0" u="none" strike="noStrike" dirty="0">
                        <a:solidFill>
                          <a:schemeClr val="tx1"/>
                        </a:solidFill>
                        <a:latin typeface="Arial"/>
                      </a:endParaRPr>
                    </a:p>
                  </a:txBody>
                  <a:tcPr marL="7146" marR="7146" marT="7144"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Projected Advertise Date</a:t>
                      </a:r>
                      <a:endParaRPr lang="en-US" sz="1100" b="1" i="0" u="none" strike="noStrike" dirty="0">
                        <a:solidFill>
                          <a:schemeClr val="tx1"/>
                        </a:solidFill>
                        <a:latin typeface="Arial"/>
                      </a:endParaRPr>
                    </a:p>
                  </a:txBody>
                  <a:tcPr marL="7146" marR="7146" marT="7144"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Type Work</a:t>
                      </a:r>
                      <a:endParaRPr lang="en-US" sz="1100" b="1" i="0" u="none" strike="noStrike" dirty="0">
                        <a:solidFill>
                          <a:schemeClr val="tx1"/>
                        </a:solidFill>
                        <a:latin typeface="Arial"/>
                      </a:endParaRPr>
                    </a:p>
                  </a:txBody>
                  <a:tcPr marL="7146" marR="7146" marT="7144"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Estimated Award </a:t>
                      </a:r>
                      <a:endParaRPr lang="en-US" sz="1100" b="1" i="0" u="none" strike="noStrike" dirty="0">
                        <a:solidFill>
                          <a:schemeClr val="tx1"/>
                        </a:solidFill>
                        <a:latin typeface="Arial"/>
                      </a:endParaRPr>
                    </a:p>
                  </a:txBody>
                  <a:tcPr marL="7146" marR="7146" marT="7144"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Set-Aside Category</a:t>
                      </a:r>
                      <a:endParaRPr lang="en-US" sz="1100" b="1" i="0" u="none" strike="noStrike" dirty="0">
                        <a:solidFill>
                          <a:schemeClr val="tx1"/>
                        </a:solidFill>
                        <a:latin typeface="Arial"/>
                      </a:endParaRPr>
                    </a:p>
                  </a:txBody>
                  <a:tcPr marL="7146" marR="7146" marT="7144"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Procurement Method</a:t>
                      </a:r>
                      <a:endParaRPr lang="en-US" sz="1100" b="1" i="0" u="none" strike="noStrike" dirty="0">
                        <a:solidFill>
                          <a:schemeClr val="tx1"/>
                        </a:solidFill>
                        <a:latin typeface="Arial"/>
                      </a:endParaRPr>
                    </a:p>
                  </a:txBody>
                  <a:tcPr marL="7146" marR="7146" marT="7144" marB="0" anchor="ctr"/>
                </a:tc>
              </a:tr>
              <a:tr h="591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u="none" strike="noStrike" dirty="0" smtClean="0">
                          <a:solidFill>
                            <a:schemeClr val="tx1"/>
                          </a:solidFill>
                          <a:effectLst/>
                        </a:rPr>
                        <a:t>2019</a:t>
                      </a:r>
                      <a:endParaRPr lang="en-US" sz="1050" b="0" i="0" u="none" strike="noStrike" dirty="0">
                        <a:solidFill>
                          <a:schemeClr val="tx1"/>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Brevard County, Mid &amp; South Reaches</a:t>
                      </a:r>
                      <a:r>
                        <a:rPr lang="en-US" sz="1050" b="0" i="0" u="none" strike="noStrike" baseline="0" dirty="0" smtClean="0">
                          <a:solidFill>
                            <a:srgbClr val="000000"/>
                          </a:solidFill>
                          <a:effectLst/>
                          <a:latin typeface="Arial" panose="020B0604020202020204" pitchFamily="34" charset="0"/>
                        </a:rPr>
                        <a:t> CSRM (FCCE SUPP) </a:t>
                      </a:r>
                    </a:p>
                    <a:p>
                      <a:pPr algn="l" fontAlgn="ctr"/>
                      <a:r>
                        <a:rPr lang="en-US" sz="1050" b="0" i="0" u="none" strike="noStrike" baseline="0" dirty="0" smtClean="0">
                          <a:solidFill>
                            <a:srgbClr val="000000"/>
                          </a:solidFill>
                          <a:effectLst/>
                          <a:latin typeface="Arial" panose="020B0604020202020204" pitchFamily="34" charset="0"/>
                        </a:rPr>
                        <a:t>Hopper &amp; Truck Haul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Brevard County, FL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May 2019</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a:effectLst/>
                        </a:rPr>
                        <a:t>DREDGING      237990</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$25,000,000 - $50,000,000</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UNR</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dk1"/>
                          </a:solidFill>
                          <a:effectLst/>
                          <a:latin typeface="Arial"/>
                        </a:rPr>
                        <a:t>RFP</a:t>
                      </a:r>
                      <a:endParaRPr lang="en-US" sz="1050" b="0" i="0" u="none" strike="noStrike" dirty="0">
                        <a:solidFill>
                          <a:srgbClr val="000000"/>
                        </a:solidFill>
                        <a:effectLst/>
                        <a:latin typeface="Arial" panose="020B0604020202020204" pitchFamily="34" charset="0"/>
                      </a:endParaRPr>
                    </a:p>
                  </a:txBody>
                  <a:tcPr marL="7621" marR="7621" marT="7620" marB="0" anchor="ctr"/>
                </a:tc>
              </a:tr>
              <a:tr h="64644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u="none" strike="noStrike" dirty="0" smtClean="0">
                          <a:effectLst/>
                        </a:rPr>
                        <a:t>St Lucie South Segment CSRM (SUPP) </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baseline="0" dirty="0" smtClean="0">
                          <a:effectLst/>
                        </a:rPr>
                        <a:t>St. Lucie County</a:t>
                      </a:r>
                      <a:r>
                        <a:rPr lang="en-US" sz="1050" u="none" strike="noStrike" dirty="0" smtClean="0">
                          <a:effectLst/>
                        </a:rPr>
                        <a:t>, </a:t>
                      </a:r>
                      <a:r>
                        <a:rPr lang="en-US" sz="1050" u="none" strike="noStrike" dirty="0">
                          <a:effectLst/>
                        </a:rPr>
                        <a:t>FL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May 2019</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a:effectLst/>
                        </a:rPr>
                        <a:t>DREDGING      237990</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$10,000,000 –</a:t>
                      </a:r>
                    </a:p>
                    <a:p>
                      <a:pPr algn="ctr" fontAlgn="ctr"/>
                      <a:r>
                        <a:rPr lang="en-US" sz="1050" b="0" i="0" u="none" strike="noStrike" dirty="0" smtClean="0">
                          <a:solidFill>
                            <a:srgbClr val="000000"/>
                          </a:solidFill>
                          <a:effectLst/>
                          <a:latin typeface="Arial" panose="020B0604020202020204" pitchFamily="34" charset="0"/>
                        </a:rPr>
                        <a:t>$25,000,00</a:t>
                      </a:r>
                    </a:p>
                    <a:p>
                      <a:pPr algn="ctr" fontAlgn="ct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UNR</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IFB</a:t>
                      </a:r>
                      <a:endParaRPr lang="en-US" sz="1050" b="0" i="0" u="none" strike="noStrike" dirty="0">
                        <a:solidFill>
                          <a:srgbClr val="000000"/>
                        </a:solidFill>
                        <a:effectLst/>
                        <a:latin typeface="Arial" panose="020B0604020202020204" pitchFamily="34" charset="0"/>
                      </a:endParaRPr>
                    </a:p>
                  </a:txBody>
                  <a:tcPr marL="7621" marR="7621" marT="7620" marB="0" anchor="ctr"/>
                </a:tc>
              </a:tr>
              <a:tr h="591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u="none" strike="noStrike" dirty="0" smtClean="0">
                          <a:solidFill>
                            <a:schemeClr val="tx1"/>
                          </a:solidFill>
                          <a:effectLst/>
                        </a:rPr>
                        <a:t>2019</a:t>
                      </a: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baseline="0" dirty="0" smtClean="0">
                          <a:solidFill>
                            <a:srgbClr val="000000"/>
                          </a:solidFill>
                          <a:effectLst/>
                          <a:latin typeface="Arial" panose="020B0604020202020204" pitchFamily="34" charset="0"/>
                        </a:rPr>
                        <a:t>O&amp;M Dredging Palm Beach Harbor </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Palm Beach County, FL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Jul 2019</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DREDGING      237990</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panose="020B0604020202020204" pitchFamily="34" charset="0"/>
                        </a:rPr>
                        <a:t>$1,000,000 –</a:t>
                      </a:r>
                    </a:p>
                    <a:p>
                      <a:pPr algn="ctr" fontAlgn="ctr"/>
                      <a:r>
                        <a:rPr lang="en-US" sz="1050" b="0" i="0" u="none" strike="noStrike" dirty="0" smtClean="0">
                          <a:solidFill>
                            <a:schemeClr val="tx1"/>
                          </a:solidFill>
                          <a:effectLst/>
                          <a:latin typeface="Arial" panose="020B0604020202020204" pitchFamily="34" charset="0"/>
                        </a:rPr>
                        <a:t>$5,000,000</a:t>
                      </a: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UNR</a:t>
                      </a: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1" marR="7621" marT="7620" marB="0" anchor="ctr"/>
                </a:tc>
              </a:tr>
              <a:tr h="591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Palm</a:t>
                      </a:r>
                      <a:r>
                        <a:rPr lang="en-US" sz="1050" b="0" i="0" u="none" strike="noStrike" baseline="0" dirty="0" smtClean="0">
                          <a:solidFill>
                            <a:srgbClr val="000000"/>
                          </a:solidFill>
                          <a:effectLst/>
                          <a:latin typeface="Arial" panose="020B0604020202020204" pitchFamily="34" charset="0"/>
                        </a:rPr>
                        <a:t> Beach County CSRM (FCCE SUPP)</a:t>
                      </a:r>
                    </a:p>
                    <a:p>
                      <a:pPr algn="ctr" fontAlgn="ctr"/>
                      <a:r>
                        <a:rPr lang="en-US" sz="1050" b="0" i="0" u="none" strike="noStrike" baseline="0" dirty="0" smtClean="0">
                          <a:solidFill>
                            <a:srgbClr val="000000"/>
                          </a:solidFill>
                          <a:effectLst/>
                          <a:latin typeface="Arial" panose="020B0604020202020204" pitchFamily="34" charset="0"/>
                        </a:rPr>
                        <a:t>Delray Beach</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Palm</a:t>
                      </a:r>
                      <a:r>
                        <a:rPr lang="en-US" sz="1050" u="none" strike="noStrike" baseline="0" dirty="0" smtClean="0">
                          <a:effectLst/>
                        </a:rPr>
                        <a:t> Beach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 Oct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baseline="0" dirty="0" smtClean="0">
                          <a:effectLst/>
                        </a:rPr>
                        <a:t>DREDGING</a:t>
                      </a:r>
                    </a:p>
                    <a:p>
                      <a:pPr algn="ctr" fontAlgn="ctr"/>
                      <a:r>
                        <a:rPr lang="en-US" sz="1050" u="none" strike="noStrike" baseline="0" dirty="0" smtClean="0">
                          <a:effectLst/>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 –</a:t>
                      </a:r>
                    </a:p>
                    <a:p>
                      <a:pPr algn="ctr" fontAlgn="ctr"/>
                      <a:r>
                        <a:rPr lang="en-US" sz="1050" b="0" i="0" u="none" strike="noStrike" dirty="0" smtClean="0">
                          <a:solidFill>
                            <a:srgbClr val="000000"/>
                          </a:solidFill>
                          <a:effectLst/>
                          <a:latin typeface="Arial" panose="020B0604020202020204" pitchFamily="34" charset="0"/>
                        </a:rPr>
                        <a:t>$10,000,00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Palm</a:t>
                      </a:r>
                      <a:r>
                        <a:rPr lang="en-US" sz="1050" b="0" i="0" u="none" strike="noStrike" baseline="0" dirty="0" smtClean="0">
                          <a:solidFill>
                            <a:srgbClr val="000000"/>
                          </a:solidFill>
                          <a:effectLst/>
                          <a:latin typeface="Arial" panose="020B0604020202020204" pitchFamily="34" charset="0"/>
                        </a:rPr>
                        <a:t> Beach County CSRM (FCCE SUPP)</a:t>
                      </a:r>
                    </a:p>
                    <a:p>
                      <a:pPr algn="ctr" fontAlgn="ctr"/>
                      <a:r>
                        <a:rPr lang="en-US" sz="1050" b="0" i="0" u="none" strike="noStrike" baseline="0" dirty="0" smtClean="0">
                          <a:solidFill>
                            <a:srgbClr val="000000"/>
                          </a:solidFill>
                          <a:effectLst/>
                          <a:latin typeface="Arial" panose="020B0604020202020204" pitchFamily="34" charset="0"/>
                        </a:rPr>
                        <a:t>Jupiter Carlin</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Palm</a:t>
                      </a:r>
                      <a:r>
                        <a:rPr lang="en-US" sz="1050" u="none" strike="noStrike" baseline="0" dirty="0" smtClean="0">
                          <a:effectLst/>
                        </a:rPr>
                        <a:t> Beach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 Oct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baseline="0" dirty="0" smtClean="0">
                          <a:effectLst/>
                        </a:rPr>
                        <a:t>DREDGING</a:t>
                      </a:r>
                    </a:p>
                    <a:p>
                      <a:pPr algn="ctr" fontAlgn="ctr"/>
                      <a:r>
                        <a:rPr lang="en-US" sz="1050" u="none" strike="noStrike" baseline="0" dirty="0" smtClean="0">
                          <a:effectLst/>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$10,000,000 –</a:t>
                      </a:r>
                    </a:p>
                    <a:p>
                      <a:pPr algn="ctr" fontAlgn="ctr"/>
                      <a:r>
                        <a:rPr lang="en-US" sz="1050" b="0" i="0" u="none" strike="noStrike" dirty="0" smtClean="0">
                          <a:solidFill>
                            <a:srgbClr val="000000"/>
                          </a:solidFill>
                          <a:effectLst/>
                          <a:latin typeface="Arial" panose="020B0604020202020204" pitchFamily="34" charset="0"/>
                        </a:rPr>
                        <a:t>$25,000,00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panose="020B0604020202020204" pitchFamily="34" charset="0"/>
                        </a:rPr>
                        <a:t>2020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Palm</a:t>
                      </a:r>
                      <a:r>
                        <a:rPr lang="en-US" sz="1050" b="0" i="0" u="none" strike="noStrike" baseline="0" dirty="0" smtClean="0">
                          <a:solidFill>
                            <a:srgbClr val="000000"/>
                          </a:solidFill>
                          <a:effectLst/>
                          <a:latin typeface="Arial" panose="020B0604020202020204" pitchFamily="34" charset="0"/>
                        </a:rPr>
                        <a:t> Beach County CSRM (FCCE SUPP)</a:t>
                      </a:r>
                    </a:p>
                    <a:p>
                      <a:pPr algn="ctr" fontAlgn="ctr"/>
                      <a:r>
                        <a:rPr lang="en-US" sz="1050" b="0" i="0" u="none" strike="noStrike" baseline="0" dirty="0" smtClean="0">
                          <a:solidFill>
                            <a:srgbClr val="000000"/>
                          </a:solidFill>
                          <a:effectLst/>
                          <a:latin typeface="Arial" panose="020B0604020202020204" pitchFamily="34" charset="0"/>
                        </a:rPr>
                        <a:t>Boca Raton</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Palm</a:t>
                      </a:r>
                      <a:r>
                        <a:rPr lang="en-US" sz="1050" u="none" strike="noStrike" baseline="0" dirty="0" smtClean="0">
                          <a:effectLst/>
                        </a:rPr>
                        <a:t> Beach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Jul 2020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baseline="0" dirty="0" smtClean="0">
                          <a:effectLst/>
                        </a:rPr>
                        <a:t>DREDGING</a:t>
                      </a:r>
                    </a:p>
                    <a:p>
                      <a:pPr algn="ctr" fontAlgn="ctr"/>
                      <a:r>
                        <a:rPr lang="en-US" sz="1050" u="none" strike="noStrike" baseline="0" dirty="0" smtClean="0">
                          <a:effectLst/>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$10,000,000 - $25,000,000</a:t>
                      </a:r>
                      <a:endParaRPr lang="en-US" sz="1050" b="1"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10" name="TextBox 2"/>
          <p:cNvSpPr txBox="1">
            <a:spLocks noChangeArrowheads="1"/>
          </p:cNvSpPr>
          <p:nvPr/>
        </p:nvSpPr>
        <p:spPr bwMode="auto">
          <a:xfrm>
            <a:off x="1237688" y="5762884"/>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
        <p:nvSpPr>
          <p:cNvPr id="9" name="Title 6"/>
          <p:cNvSpPr>
            <a:spLocks noGrp="1"/>
          </p:cNvSpPr>
          <p:nvPr>
            <p:ph type="title"/>
          </p:nvPr>
        </p:nvSpPr>
        <p:spPr>
          <a:xfrm>
            <a:off x="990600" y="92857"/>
            <a:ext cx="7264400" cy="928040"/>
          </a:xfrm>
        </p:spPr>
        <p:txBody>
          <a:bodyPr/>
          <a:lstStyle/>
          <a:p>
            <a:r>
              <a:rPr lang="en-US" sz="3200" b="1" dirty="0"/>
              <a:t>Jacksonville District </a:t>
            </a:r>
            <a:r>
              <a:rPr lang="en-US" sz="3200" b="1" dirty="0" smtClean="0"/>
              <a:t>FY2019 </a:t>
            </a:r>
            <a:r>
              <a:rPr lang="en-US" sz="3200" b="1" dirty="0"/>
              <a:t>&amp; </a:t>
            </a:r>
            <a:r>
              <a:rPr lang="en-US" sz="3200" b="1" dirty="0" smtClean="0"/>
              <a:t>Beyond </a:t>
            </a:r>
            <a:r>
              <a:rPr lang="en-US" sz="3200" b="1" dirty="0" smtClean="0"/>
              <a:t>Contracting </a:t>
            </a:r>
            <a:r>
              <a:rPr lang="en-US" sz="3200" b="1" dirty="0"/>
              <a:t>Opportunities </a:t>
            </a:r>
          </a:p>
        </p:txBody>
      </p:sp>
    </p:spTree>
    <p:extLst>
      <p:ext uri="{BB962C8B-B14F-4D97-AF65-F5344CB8AC3E}">
        <p14:creationId xmlns:p14="http://schemas.microsoft.com/office/powerpoint/2010/main" val="53671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B773CDB-7973-454B-9699-5CCFA043586B}" type="slidenum">
              <a:rPr lang="en-US" smtClean="0"/>
              <a:pPr/>
              <a:t>36</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2501199976"/>
              </p:ext>
            </p:extLst>
          </p:nvPr>
        </p:nvGraphicFramePr>
        <p:xfrm>
          <a:off x="304800" y="1386205"/>
          <a:ext cx="8592064" cy="4021140"/>
        </p:xfrm>
        <a:graphic>
          <a:graphicData uri="http://schemas.openxmlformats.org/drawingml/2006/table">
            <a:tbl>
              <a:tblPr firstRow="1" bandRow="1">
                <a:tableStyleId>{BC89EF96-8CEA-46FF-86C4-4CE0E7609802}</a:tableStyleId>
              </a:tblPr>
              <a:tblGrid>
                <a:gridCol w="612217"/>
                <a:gridCol w="1933538"/>
                <a:gridCol w="1035296"/>
                <a:gridCol w="905883"/>
                <a:gridCol w="1035296"/>
                <a:gridCol w="1087875"/>
                <a:gridCol w="1085208"/>
                <a:gridCol w="896751"/>
              </a:tblGrid>
              <a:tr h="7082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tx1"/>
                          </a:solidFill>
                          <a:latin typeface="Arial"/>
                        </a:rPr>
                        <a:t>Fiscal</a:t>
                      </a:r>
                      <a:r>
                        <a:rPr lang="en-US" sz="1100" b="1" i="0" u="none" strike="noStrike" dirty="0" smtClean="0">
                          <a:solidFill>
                            <a:schemeClr val="bg2">
                              <a:lumMod val="75000"/>
                            </a:schemeClr>
                          </a:solidFill>
                          <a:latin typeface="Arial"/>
                        </a:rPr>
                        <a:t> </a:t>
                      </a:r>
                      <a:r>
                        <a:rPr lang="en-US" sz="1100" b="1" i="0" u="none" strike="noStrike" dirty="0" smtClean="0">
                          <a:solidFill>
                            <a:schemeClr val="tx1"/>
                          </a:solidFill>
                          <a:latin typeface="Arial"/>
                        </a:rPr>
                        <a:t>Year</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Title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Location</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Projected Advertise Date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Type Work</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Estimated Award </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Set-Aside Category</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Procurement Method</a:t>
                      </a:r>
                      <a:endParaRPr lang="en-US" sz="1100" b="1" i="0" u="none" strike="noStrike" dirty="0">
                        <a:solidFill>
                          <a:schemeClr val="tx1"/>
                        </a:solidFill>
                        <a:latin typeface="Arial"/>
                      </a:endParaRPr>
                    </a:p>
                  </a:txBody>
                  <a:tcPr marL="7145" marR="7145" marT="7145" marB="0" anchor="ctr"/>
                </a:tc>
              </a:tr>
              <a:tr h="63469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panose="020B0604020202020204" pitchFamily="34" charset="0"/>
                        </a:rPr>
                        <a:t>2020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Palm</a:t>
                      </a:r>
                      <a:r>
                        <a:rPr lang="en-US" sz="1050" b="0" i="0" u="none" strike="noStrike" baseline="0" dirty="0" smtClean="0">
                          <a:solidFill>
                            <a:srgbClr val="000000"/>
                          </a:solidFill>
                          <a:effectLst/>
                          <a:latin typeface="Arial" panose="020B0604020202020204" pitchFamily="34" charset="0"/>
                        </a:rPr>
                        <a:t> Beach County CSRM (FCCE SUPP)</a:t>
                      </a:r>
                    </a:p>
                    <a:p>
                      <a:pPr algn="ctr" fontAlgn="ctr"/>
                      <a:r>
                        <a:rPr lang="en-US" sz="1050" b="0" i="0" u="none" strike="noStrike" baseline="0" dirty="0" smtClean="0">
                          <a:solidFill>
                            <a:srgbClr val="000000"/>
                          </a:solidFill>
                          <a:effectLst/>
                          <a:latin typeface="Arial" panose="020B0604020202020204" pitchFamily="34" charset="0"/>
                        </a:rPr>
                        <a:t>Ocean Ridge</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Palm</a:t>
                      </a:r>
                      <a:r>
                        <a:rPr lang="en-US" sz="1050" u="none" strike="noStrike" baseline="0" dirty="0" smtClean="0">
                          <a:effectLst/>
                        </a:rPr>
                        <a:t> Beach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 Jul 2020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baseline="0" dirty="0" smtClean="0">
                          <a:effectLst/>
                        </a:rPr>
                        <a:t>DREDGING</a:t>
                      </a:r>
                    </a:p>
                    <a:p>
                      <a:pPr algn="ctr" fontAlgn="ctr"/>
                      <a:r>
                        <a:rPr lang="en-US" sz="1050" u="none" strike="noStrike" baseline="0" dirty="0" smtClean="0">
                          <a:effectLst/>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$5,000,000 - $10,000,000</a:t>
                      </a:r>
                      <a:endParaRPr lang="en-US" sz="1050" b="1"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69358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chemeClr val="tx1"/>
                          </a:solidFill>
                          <a:effectLst/>
                          <a:latin typeface="Arial" panose="020B0604020202020204" pitchFamily="34" charset="0"/>
                        </a:rPr>
                        <a:t>Flagler County CSRM (SUPP)</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panose="020B0604020202020204" pitchFamily="34" charset="0"/>
                        </a:rPr>
                        <a:t>Flagler County, FL</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panose="020B0604020202020204" pitchFamily="34" charset="0"/>
                        </a:rPr>
                        <a:t>Feb 2020</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panose="020B0604020202020204" pitchFamily="34" charset="0"/>
                        </a:rPr>
                        <a:t> DREDGING</a:t>
                      </a:r>
                      <a:r>
                        <a:rPr lang="en-US" sz="1050" b="0" i="0" u="none" strike="noStrike" baseline="0" dirty="0" smtClean="0">
                          <a:solidFill>
                            <a:schemeClr val="tx1"/>
                          </a:solidFill>
                          <a:effectLst/>
                          <a:latin typeface="Arial" panose="020B0604020202020204" pitchFamily="34" charset="0"/>
                        </a:rPr>
                        <a:t> 237990</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panose="020B0604020202020204" pitchFamily="34" charset="0"/>
                        </a:rPr>
                        <a:t>$10,000,000 - $25,000,000</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panose="020B0604020202020204" pitchFamily="34" charset="0"/>
                        </a:rPr>
                        <a:t>UNR</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panose="020B0604020202020204" pitchFamily="34" charset="0"/>
                        </a:rPr>
                        <a:t>IFB</a:t>
                      </a:r>
                      <a:endParaRPr lang="en-US" sz="1050" b="0" i="0" u="none" strike="noStrike" dirty="0">
                        <a:solidFill>
                          <a:schemeClr val="tx1"/>
                        </a:solidFill>
                        <a:effectLst/>
                        <a:latin typeface="Arial" panose="020B0604020202020204" pitchFamily="34" charset="0"/>
                      </a:endParaRPr>
                    </a:p>
                  </a:txBody>
                  <a:tcPr marL="7620" marR="7620" marT="7621" marB="0" anchor="ctr"/>
                </a:tc>
              </a:tr>
              <a:tr h="63469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St Johns County CSRM (SUPP) </a:t>
                      </a:r>
                      <a:r>
                        <a:rPr lang="en-US" sz="1050" b="0" i="0" u="none" strike="noStrike" dirty="0" err="1" smtClean="0">
                          <a:solidFill>
                            <a:srgbClr val="000000"/>
                          </a:solidFill>
                          <a:effectLst/>
                          <a:latin typeface="Arial" panose="020B0604020202020204" pitchFamily="34" charset="0"/>
                        </a:rPr>
                        <a:t>Vilano</a:t>
                      </a:r>
                      <a:r>
                        <a:rPr lang="en-US" sz="1050" b="0" i="0" u="none" strike="noStrike" dirty="0" smtClean="0">
                          <a:solidFill>
                            <a:srgbClr val="000000"/>
                          </a:solidFill>
                          <a:effectLst/>
                          <a:latin typeface="Arial" panose="020B0604020202020204" pitchFamily="34" charset="0"/>
                        </a:rPr>
                        <a:t> Segment</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St. Johns</a:t>
                      </a:r>
                      <a:r>
                        <a:rPr lang="en-US" sz="1050" b="0" i="0" u="none" strike="noStrike" baseline="0" dirty="0" smtClean="0">
                          <a:solidFill>
                            <a:srgbClr val="000000"/>
                          </a:solidFill>
                          <a:effectLst/>
                          <a:latin typeface="Arial" panose="020B0604020202020204" pitchFamily="34" charset="0"/>
                        </a:rPr>
                        <a:t>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baseline="0" dirty="0" smtClean="0">
                          <a:solidFill>
                            <a:srgbClr val="000000"/>
                          </a:solidFill>
                          <a:effectLst/>
                          <a:latin typeface="Arial" panose="020B0604020202020204" pitchFamily="34" charset="0"/>
                        </a:rPr>
                        <a:t>Jan 2020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$25,000,000- $50,000,000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667275">
                <a:tc>
                  <a:txBody>
                    <a:bodyPr/>
                    <a:lstStyle/>
                    <a:p>
                      <a:pPr algn="ctr" fontAlgn="ctr"/>
                      <a:r>
                        <a:rPr lang="en-US" sz="1050" b="0" i="0" u="none" strike="noStrike" dirty="0" smtClean="0">
                          <a:solidFill>
                            <a:schemeClr val="tx1"/>
                          </a:solidFill>
                          <a:effectLst/>
                          <a:latin typeface="+mn-lt"/>
                        </a:rPr>
                        <a:t>2020</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p>
                      <a:pPr algn="l" fontAlgn="ctr"/>
                      <a:r>
                        <a:rPr lang="en-US" sz="1050" b="0" i="0" u="none" strike="noStrike" dirty="0" smtClean="0">
                          <a:solidFill>
                            <a:srgbClr val="000000"/>
                          </a:solidFill>
                          <a:effectLst/>
                          <a:latin typeface="Arial" panose="020B0604020202020204" pitchFamily="34" charset="0"/>
                        </a:rPr>
                        <a:t>Port Everglades Nav. Improvements Deepening &amp; Widening</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Broward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Dec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u="none" strike="noStrike" baseline="0" dirty="0" smtClean="0">
                          <a:effectLst/>
                        </a:rPr>
                        <a:t>DREDGING</a:t>
                      </a:r>
                    </a:p>
                    <a:p>
                      <a:pPr algn="ctr" fontAlgn="ctr"/>
                      <a:r>
                        <a:rPr lang="en-US" sz="1050" u="none" strike="noStrike" baseline="0" dirty="0" smtClean="0">
                          <a:effectLst/>
                        </a:rPr>
                        <a:t>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$300,000,000</a:t>
                      </a:r>
                      <a:r>
                        <a:rPr lang="en-US" sz="1050" b="0" i="0" u="none" strike="noStrike" baseline="0" dirty="0" smtClean="0">
                          <a:solidFill>
                            <a:srgbClr val="000000"/>
                          </a:solidFill>
                          <a:effectLst/>
                          <a:latin typeface="Arial" panose="020B0604020202020204" pitchFamily="34" charset="0"/>
                        </a:rPr>
                        <a:t> - $400,000,000</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UNR</a:t>
                      </a: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r h="682659">
                <a:tc>
                  <a:txBody>
                    <a:bodyPr/>
                    <a:lstStyle/>
                    <a:p>
                      <a:pPr algn="ctr" fontAlgn="ctr"/>
                      <a:r>
                        <a:rPr lang="en-US" sz="1050" b="0" i="0" u="none" strike="noStrike" dirty="0" smtClean="0">
                          <a:solidFill>
                            <a:schemeClr val="tx1"/>
                          </a:solidFill>
                          <a:effectLst/>
                          <a:latin typeface="+mn-lt"/>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p>
                      <a:pPr algn="l" fontAlgn="ctr"/>
                      <a:r>
                        <a:rPr lang="en-US" sz="1050" b="0" i="0" u="none" strike="noStrike" dirty="0" smtClean="0">
                          <a:solidFill>
                            <a:srgbClr val="000000"/>
                          </a:solidFill>
                          <a:effectLst/>
                          <a:latin typeface="Arial" panose="020B0604020202020204" pitchFamily="34" charset="0"/>
                        </a:rPr>
                        <a:t>O&amp;M Dredging Port Everglades Harbor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Broward County, FL</a:t>
                      </a: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Jul 2019</a:t>
                      </a:r>
                    </a:p>
                  </a:txBody>
                  <a:tcPr marL="7620" marR="7620" marT="7621" marB="0" anchor="ctr"/>
                </a:tc>
                <a:tc>
                  <a:txBody>
                    <a:bodyPr/>
                    <a:lstStyle/>
                    <a:p>
                      <a:pPr algn="ctr" fontAlgn="ctr"/>
                      <a:r>
                        <a:rPr lang="en-US" sz="1050" u="none" strike="noStrike" baseline="0" dirty="0" smtClean="0">
                          <a:effectLst/>
                        </a:rPr>
                        <a:t>DREDGING</a:t>
                      </a:r>
                    </a:p>
                    <a:p>
                      <a:pPr algn="ctr" fontAlgn="ctr"/>
                      <a:r>
                        <a:rPr lang="en-US" sz="1050" u="none" strike="noStrike" baseline="0" dirty="0" smtClean="0">
                          <a:effectLst/>
                        </a:rPr>
                        <a:t>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$5,000,000 - $10,000,000</a:t>
                      </a:r>
                    </a:p>
                    <a:p>
                      <a:pPr algn="ctr" fontAlgn="ct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UNR</a:t>
                      </a: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10" name="TextBox 2"/>
          <p:cNvSpPr txBox="1">
            <a:spLocks noChangeArrowheads="1"/>
          </p:cNvSpPr>
          <p:nvPr/>
        </p:nvSpPr>
        <p:spPr bwMode="auto">
          <a:xfrm>
            <a:off x="1291688" y="5483587"/>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
        <p:nvSpPr>
          <p:cNvPr id="8" name="Title 6"/>
          <p:cNvSpPr>
            <a:spLocks noGrp="1"/>
          </p:cNvSpPr>
          <p:nvPr>
            <p:ph type="title"/>
          </p:nvPr>
        </p:nvSpPr>
        <p:spPr>
          <a:xfrm>
            <a:off x="990600" y="92857"/>
            <a:ext cx="7264400" cy="928040"/>
          </a:xfrm>
        </p:spPr>
        <p:txBody>
          <a:bodyPr/>
          <a:lstStyle/>
          <a:p>
            <a:r>
              <a:rPr lang="en-US" sz="3200" b="1" dirty="0"/>
              <a:t>Jacksonville District </a:t>
            </a:r>
            <a:r>
              <a:rPr lang="en-US" sz="3200" b="1" dirty="0" smtClean="0"/>
              <a:t>FY2019 </a:t>
            </a:r>
            <a:r>
              <a:rPr lang="en-US" sz="3200" b="1" dirty="0"/>
              <a:t>&amp; </a:t>
            </a:r>
            <a:r>
              <a:rPr lang="en-US" sz="3200" b="1" dirty="0" smtClean="0"/>
              <a:t>Beyond </a:t>
            </a:r>
            <a:r>
              <a:rPr lang="en-US" sz="3200" b="1" dirty="0" smtClean="0"/>
              <a:t>Contracting </a:t>
            </a:r>
            <a:r>
              <a:rPr lang="en-US" sz="3200" b="1" dirty="0"/>
              <a:t>Opportunities </a:t>
            </a:r>
          </a:p>
        </p:txBody>
      </p:sp>
    </p:spTree>
    <p:extLst>
      <p:ext uri="{BB962C8B-B14F-4D97-AF65-F5344CB8AC3E}">
        <p14:creationId xmlns:p14="http://schemas.microsoft.com/office/powerpoint/2010/main" val="20163275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B773CDB-7973-454B-9699-5CCFA043586B}" type="slidenum">
              <a:rPr lang="en-US" smtClean="0"/>
              <a:pPr/>
              <a:t>37</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741926260"/>
              </p:ext>
            </p:extLst>
          </p:nvPr>
        </p:nvGraphicFramePr>
        <p:xfrm>
          <a:off x="417616" y="1330574"/>
          <a:ext cx="8382000" cy="4280721"/>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60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tx1"/>
                          </a:solidFill>
                          <a:latin typeface="Arial"/>
                        </a:rPr>
                        <a:t>Fiscal Year</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Title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Location</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Projected Advertise Date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Type Work</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Estimated Award </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Set-Aside Category</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Procurement Method</a:t>
                      </a:r>
                      <a:endParaRPr lang="en-US" sz="1100" b="1" i="0" u="none" strike="noStrike" dirty="0">
                        <a:solidFill>
                          <a:schemeClr val="tx1"/>
                        </a:solidFill>
                        <a:latin typeface="Arial"/>
                      </a:endParaRPr>
                    </a:p>
                  </a:txBody>
                  <a:tcPr marL="7145" marR="7145" marT="7145" marB="0" anchor="ctr"/>
                </a:tc>
              </a:tr>
              <a:tr h="646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a:t>
                      </a:r>
                      <a:r>
                        <a:rPr lang="en-US" sz="1050" b="0" i="0" u="none" strike="noStrike" baseline="0" dirty="0" smtClean="0">
                          <a:solidFill>
                            <a:srgbClr val="000000"/>
                          </a:solidFill>
                          <a:effectLst/>
                          <a:latin typeface="Arial" panose="020B0604020202020204" pitchFamily="34" charset="0"/>
                        </a:rPr>
                        <a:t> Dredging Miami Harbor</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Dade County, FL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Aug 2019</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smtClean="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$5,000,000 - $10,000,000</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1" marR="7621" marT="7620" marB="0" anchor="ctr"/>
                </a:tc>
              </a:tr>
              <a:tr h="5728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panose="020B0604020202020204" pitchFamily="34" charset="0"/>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C-44 Intake Canal Bank Stabilization Project using geotextile and rip-rap</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Martin County, FL</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Mar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Heavy Civil Works Construction</a:t>
                      </a:r>
                    </a:p>
                    <a:p>
                      <a:pPr algn="ctr" fontAlgn="ctr"/>
                      <a:r>
                        <a:rPr lang="en-US" sz="1050" b="0" i="0" u="none" strike="noStrike" dirty="0" smtClean="0">
                          <a:solidFill>
                            <a:srgbClr val="000000"/>
                          </a:solidFill>
                          <a:effectLst/>
                          <a:latin typeface="Arial" panose="020B0604020202020204" pitchFamily="34" charset="0"/>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$15,000,000 - $25,000,000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r h="4956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panose="020B0604020202020204" pitchFamily="34" charset="0"/>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USMC Blount Island Concrete Sill Removal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Duval County,</a:t>
                      </a:r>
                      <a:r>
                        <a:rPr lang="en-US" sz="1050" b="0" i="0" u="none" strike="noStrike" baseline="0" dirty="0" smtClean="0">
                          <a:solidFill>
                            <a:srgbClr val="000000"/>
                          </a:solidFill>
                          <a:effectLst/>
                          <a:latin typeface="Arial" panose="020B0604020202020204" pitchFamily="34" charset="0"/>
                        </a:rPr>
                        <a:t>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Apr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$10,000,000 - $25,000,00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 Based on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u="none" strike="noStrike" dirty="0" smtClean="0">
                          <a:solidFill>
                            <a:schemeClr val="tx1"/>
                          </a:solidFill>
                          <a:effectLst/>
                        </a:rPr>
                        <a:t>2019</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rtl="0" fontAlgn="b"/>
                      <a:r>
                        <a:rPr lang="en-US" sz="1050" b="0" i="0" u="none" strike="noStrike" dirty="0" smtClean="0">
                          <a:solidFill>
                            <a:srgbClr val="000000"/>
                          </a:solidFill>
                          <a:effectLst/>
                          <a:latin typeface="Arial" panose="020B0604020202020204" pitchFamily="34" charset="0"/>
                        </a:rPr>
                        <a:t>IWW/OWW Construction of DMMA 023</a:t>
                      </a:r>
                      <a:r>
                        <a:rPr lang="en-US" sz="1050" b="0" i="0" u="none" strike="noStrike" baseline="0" dirty="0" smtClean="0">
                          <a:solidFill>
                            <a:srgbClr val="000000"/>
                          </a:solidFill>
                          <a:effectLst/>
                          <a:latin typeface="Arial" panose="020B0604020202020204" pitchFamily="34" charset="0"/>
                        </a:rPr>
                        <a:t>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Martin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dirty="0" smtClean="0"/>
                        <a:t>May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CIVIL</a:t>
                      </a:r>
                      <a:r>
                        <a:rPr lang="en-US" sz="1050" u="none" strike="noStrike" baseline="0" dirty="0" smtClean="0">
                          <a:effectLst/>
                        </a:rPr>
                        <a:t> CONST</a:t>
                      </a:r>
                    </a:p>
                    <a:p>
                      <a:pPr algn="ctr" fontAlgn="ctr"/>
                      <a:r>
                        <a:rPr lang="en-US" sz="1050" u="none" strike="noStrike" baseline="0" dirty="0" smtClean="0">
                          <a:effectLst/>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$5,000,000 - $10,000,000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rPr>
                        <a:t>TBD Based on market research</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RFP </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Big </a:t>
                      </a:r>
                      <a:r>
                        <a:rPr lang="en-US" sz="1050" b="0" i="0" u="none" strike="noStrike" dirty="0" err="1" smtClean="0">
                          <a:solidFill>
                            <a:srgbClr val="000000"/>
                          </a:solidFill>
                          <a:effectLst/>
                          <a:latin typeface="Arial" panose="020B0604020202020204" pitchFamily="34" charset="0"/>
                        </a:rPr>
                        <a:t>Fishwear</a:t>
                      </a:r>
                      <a:r>
                        <a:rPr lang="en-US" sz="1050" b="0" i="0" u="none" strike="noStrike" dirty="0" smtClean="0">
                          <a:solidFill>
                            <a:srgbClr val="000000"/>
                          </a:solidFill>
                          <a:effectLst/>
                          <a:latin typeface="Arial" panose="020B0604020202020204" pitchFamily="34" charset="0"/>
                        </a:rPr>
                        <a:t> Creek Aquatic Eco System Restoration Project</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Duval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Mar 2020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a:t>
                      </a:r>
                      <a:r>
                        <a:rPr lang="en-US" sz="1050" b="0" i="0" u="none" strike="noStrike" baseline="0" dirty="0" smtClean="0">
                          <a:solidFill>
                            <a:srgbClr val="000000"/>
                          </a:solidFill>
                          <a:effectLst/>
                          <a:latin typeface="Arial" panose="020B0604020202020204" pitchFamily="34" charset="0"/>
                        </a:rPr>
                        <a:t> –</a:t>
                      </a:r>
                    </a:p>
                    <a:p>
                      <a:pPr algn="ctr" fontAlgn="ctr"/>
                      <a:r>
                        <a:rPr lang="en-US" sz="1050" b="0" i="0" u="none" strike="noStrike" baseline="0" dirty="0" smtClean="0">
                          <a:solidFill>
                            <a:srgbClr val="000000"/>
                          </a:solidFill>
                          <a:effectLst/>
                          <a:latin typeface="Arial" panose="020B0604020202020204" pitchFamily="34" charset="0"/>
                        </a:rPr>
                        <a:t>$5,000,000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panose="020B0604020202020204" pitchFamily="34" charset="0"/>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C&amp;SF Upper St. John River Basin – S252s Rehabilitation Slip Lining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Indian</a:t>
                      </a:r>
                      <a:r>
                        <a:rPr lang="en-US" sz="1050" b="0" i="0" u="none" strike="noStrike" baseline="0" dirty="0" smtClean="0">
                          <a:solidFill>
                            <a:srgbClr val="000000"/>
                          </a:solidFill>
                          <a:effectLst/>
                          <a:latin typeface="Arial" panose="020B0604020202020204" pitchFamily="34" charset="0"/>
                        </a:rPr>
                        <a:t> River County</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May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Heavy Civil Works Construction</a:t>
                      </a:r>
                    </a:p>
                    <a:p>
                      <a:pPr algn="ctr" fontAlgn="ctr"/>
                      <a:r>
                        <a:rPr lang="en-US" sz="1050" b="0" i="0" u="none" strike="noStrike" dirty="0" smtClean="0">
                          <a:solidFill>
                            <a:srgbClr val="000000"/>
                          </a:solidFill>
                          <a:effectLst/>
                          <a:latin typeface="Arial" panose="020B0604020202020204" pitchFamily="34" charset="0"/>
                        </a:rPr>
                        <a:t>237990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$1,000,000 - $5,000,000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SBSA</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10" name="TextBox 2"/>
          <p:cNvSpPr txBox="1">
            <a:spLocks noChangeArrowheads="1"/>
          </p:cNvSpPr>
          <p:nvPr/>
        </p:nvSpPr>
        <p:spPr bwMode="auto">
          <a:xfrm>
            <a:off x="1313656" y="5659034"/>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
        <p:nvSpPr>
          <p:cNvPr id="8" name="Title 6"/>
          <p:cNvSpPr>
            <a:spLocks noGrp="1"/>
          </p:cNvSpPr>
          <p:nvPr>
            <p:ph type="title"/>
          </p:nvPr>
        </p:nvSpPr>
        <p:spPr>
          <a:xfrm>
            <a:off x="990600" y="92857"/>
            <a:ext cx="7264400" cy="928040"/>
          </a:xfrm>
        </p:spPr>
        <p:txBody>
          <a:bodyPr/>
          <a:lstStyle/>
          <a:p>
            <a:r>
              <a:rPr lang="en-US" sz="3200" b="1" dirty="0"/>
              <a:t>Jacksonville District </a:t>
            </a:r>
            <a:r>
              <a:rPr lang="en-US" sz="3200" b="1" dirty="0" smtClean="0"/>
              <a:t>FY2019 </a:t>
            </a:r>
            <a:r>
              <a:rPr lang="en-US" sz="3200" b="1" dirty="0"/>
              <a:t>&amp; </a:t>
            </a:r>
            <a:r>
              <a:rPr lang="en-US" sz="3200" b="1" dirty="0" smtClean="0"/>
              <a:t>Beyond </a:t>
            </a:r>
            <a:r>
              <a:rPr lang="en-US" sz="3200" b="1" dirty="0" smtClean="0"/>
              <a:t>Contracting </a:t>
            </a:r>
            <a:r>
              <a:rPr lang="en-US" sz="3200" b="1" dirty="0"/>
              <a:t>Opportunities </a:t>
            </a:r>
          </a:p>
        </p:txBody>
      </p:sp>
    </p:spTree>
    <p:extLst>
      <p:ext uri="{BB962C8B-B14F-4D97-AF65-F5344CB8AC3E}">
        <p14:creationId xmlns:p14="http://schemas.microsoft.com/office/powerpoint/2010/main" val="613106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B773CDB-7973-454B-9699-5CCFA043586B}" type="slidenum">
              <a:rPr lang="en-US" smtClean="0"/>
              <a:pPr/>
              <a:t>38</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424482244"/>
              </p:ext>
            </p:extLst>
          </p:nvPr>
        </p:nvGraphicFramePr>
        <p:xfrm>
          <a:off x="417616" y="1324928"/>
          <a:ext cx="8382000" cy="4365859"/>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60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tx1"/>
                          </a:solidFill>
                          <a:latin typeface="Arial"/>
                        </a:rPr>
                        <a:t>Fiscal Year</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Title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Location</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Projected Advertise Date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Type Work</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Estimated Award </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Set-Aside Category</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Procurement Method</a:t>
                      </a:r>
                      <a:endParaRPr lang="en-US" sz="1100" b="1" i="0" u="none" strike="noStrike" dirty="0">
                        <a:solidFill>
                          <a:schemeClr val="tx1"/>
                        </a:solidFill>
                        <a:latin typeface="Arial"/>
                      </a:endParaRPr>
                    </a:p>
                  </a:txBody>
                  <a:tcPr marL="7145" marR="7145" marT="7145" marB="0" anchor="ctr"/>
                </a:tc>
              </a:tr>
              <a:tr h="646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a:t>
                      </a:r>
                      <a:r>
                        <a:rPr lang="en-US" sz="1050" b="0" i="0" u="none" strike="noStrike" baseline="0" dirty="0" smtClean="0">
                          <a:solidFill>
                            <a:srgbClr val="000000"/>
                          </a:solidFill>
                          <a:effectLst/>
                          <a:latin typeface="Arial" panose="020B0604020202020204" pitchFamily="34" charset="0"/>
                        </a:rPr>
                        <a:t> St Matanzas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St Johns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baseline="0" dirty="0" smtClean="0">
                          <a:solidFill>
                            <a:srgbClr val="000000"/>
                          </a:solidFill>
                          <a:effectLst/>
                          <a:latin typeface="Arial" panose="020B0604020202020204" pitchFamily="34" charset="0"/>
                        </a:rPr>
                        <a:t>Mar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$1,000,000 - $5,000,00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728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IWW Jupiter/</a:t>
                      </a:r>
                      <a:r>
                        <a:rPr lang="en-US" sz="1050" b="0" i="0" u="none" strike="noStrike" dirty="0" err="1" smtClean="0">
                          <a:solidFill>
                            <a:srgbClr val="000000"/>
                          </a:solidFill>
                          <a:effectLst/>
                          <a:latin typeface="Arial" panose="020B0604020202020204" pitchFamily="34" charset="0"/>
                        </a:rPr>
                        <a:t>Crosswards</a:t>
                      </a:r>
                      <a:r>
                        <a:rPr lang="en-US" sz="1050" b="0" i="0" u="none" strike="noStrike" dirty="0" smtClean="0">
                          <a:solidFill>
                            <a:srgbClr val="000000"/>
                          </a:solidFill>
                          <a:effectLst/>
                          <a:latin typeface="Arial" panose="020B0604020202020204" pitchFamily="34" charset="0"/>
                        </a:rPr>
                        <a:t>/OWW R3</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Martin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May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 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$1,000,000 - $5,000,00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4956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Anclote River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Pinellas/Pasco Counties,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Feb/Mar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$1,000,000 - $5,000,00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latin typeface="Arial"/>
                        </a:rPr>
                        <a:t>2019</a:t>
                      </a:r>
                      <a:endParaRPr lang="en-US" sz="1050" b="0" i="0" u="none" strike="noStrike" dirty="0">
                        <a:solidFill>
                          <a:schemeClr val="tx1"/>
                        </a:solidFill>
                        <a:latin typeface="+mn-lt"/>
                      </a:endParaRPr>
                    </a:p>
                  </a:txBody>
                  <a:tcPr marL="7146" marR="7146" marT="7144"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Gulf</a:t>
                      </a:r>
                      <a:r>
                        <a:rPr lang="en-US" sz="1050" b="0" i="0" u="none" strike="noStrike" baseline="0" dirty="0" smtClean="0">
                          <a:solidFill>
                            <a:srgbClr val="000000"/>
                          </a:solidFill>
                          <a:effectLst/>
                          <a:latin typeface="Arial" panose="020B0604020202020204" pitchFamily="34" charset="0"/>
                        </a:rPr>
                        <a:t> Intracoastal Waterway (GIWW) (SUPP)</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Venice Inlet &amp; GIWW Sarasota County, FL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Jun2019</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$1,000,000 - $5,000,00</a:t>
                      </a:r>
                    </a:p>
                    <a:p>
                      <a:pPr algn="ctr" fontAlgn="ct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1" marR="7621" marT="7620"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panose="020B0604020202020204" pitchFamily="34" charset="0"/>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Biscayne Bay Coastal Wetlands Phase 1 Project, L-31 Flow away Pump Station S209 and Culverts S-706 A, B, C, andS-708</a:t>
                      </a:r>
                      <a:r>
                        <a:rPr lang="en-US" sz="1050" b="0" i="0" u="none" strike="noStrike" baseline="0" dirty="0" smtClean="0">
                          <a:solidFill>
                            <a:srgbClr val="000000"/>
                          </a:solidFill>
                          <a:effectLst/>
                          <a:latin typeface="Arial" panose="020B0604020202020204" pitchFamily="34" charset="0"/>
                        </a:rPr>
                        <a:t> CNT 4</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Miami Dade County</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May/Jun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Heavy Civil Works Construction</a:t>
                      </a:r>
                    </a:p>
                    <a:p>
                      <a:pPr algn="ctr" fontAlgn="ctr"/>
                      <a:r>
                        <a:rPr lang="en-US" sz="1050" b="0" i="0" u="none" strike="noStrike" dirty="0" smtClean="0">
                          <a:solidFill>
                            <a:srgbClr val="000000"/>
                          </a:solidFill>
                          <a:effectLst/>
                          <a:latin typeface="Arial" panose="020B0604020202020204" pitchFamily="34" charset="0"/>
                        </a:rPr>
                        <a:t>237990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$5,000,000 - $10,000,000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 Based on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Lee County CSRM (SUPP)</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err="1" smtClean="0">
                          <a:solidFill>
                            <a:srgbClr val="000000"/>
                          </a:solidFill>
                          <a:effectLst/>
                          <a:latin typeface="Arial" panose="020B0604020202020204" pitchFamily="34" charset="0"/>
                        </a:rPr>
                        <a:t>Gasparilla</a:t>
                      </a:r>
                      <a:r>
                        <a:rPr lang="en-US" sz="1050" b="0" i="0" u="none" strike="noStrike" dirty="0" smtClean="0">
                          <a:solidFill>
                            <a:srgbClr val="000000"/>
                          </a:solidFill>
                          <a:effectLst/>
                          <a:latin typeface="Arial" panose="020B0604020202020204" pitchFamily="34" charset="0"/>
                        </a:rPr>
                        <a:t> Island,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Nov 2018</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$5,000,000 - $10,000,00</a:t>
                      </a:r>
                    </a:p>
                    <a:p>
                      <a:pPr algn="l" fontAlgn="ctr"/>
                      <a:endParaRPr lang="en-US" sz="1050" b="1"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p>
                  </a:txBody>
                  <a:tcPr marL="7620" marR="7620" marT="7621" marB="0" anchor="ctr"/>
                </a:tc>
              </a:tr>
            </a:tbl>
          </a:graphicData>
        </a:graphic>
      </p:graphicFrame>
      <p:sp>
        <p:nvSpPr>
          <p:cNvPr id="10" name="TextBox 2"/>
          <p:cNvSpPr txBox="1">
            <a:spLocks noChangeArrowheads="1"/>
          </p:cNvSpPr>
          <p:nvPr/>
        </p:nvSpPr>
        <p:spPr bwMode="auto">
          <a:xfrm>
            <a:off x="1299472" y="5732880"/>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
        <p:nvSpPr>
          <p:cNvPr id="8" name="Title 6"/>
          <p:cNvSpPr>
            <a:spLocks noGrp="1"/>
          </p:cNvSpPr>
          <p:nvPr>
            <p:ph type="title"/>
          </p:nvPr>
        </p:nvSpPr>
        <p:spPr>
          <a:xfrm>
            <a:off x="990600" y="92857"/>
            <a:ext cx="7264400" cy="928040"/>
          </a:xfrm>
        </p:spPr>
        <p:txBody>
          <a:bodyPr/>
          <a:lstStyle/>
          <a:p>
            <a:r>
              <a:rPr lang="en-US" sz="3200" b="1" dirty="0"/>
              <a:t>Jacksonville District </a:t>
            </a:r>
            <a:r>
              <a:rPr lang="en-US" sz="3200" b="1" dirty="0" smtClean="0"/>
              <a:t>FY2019 </a:t>
            </a:r>
            <a:r>
              <a:rPr lang="en-US" sz="3200" b="1" dirty="0"/>
              <a:t>&amp; </a:t>
            </a:r>
            <a:r>
              <a:rPr lang="en-US" sz="3200" b="1" dirty="0" smtClean="0"/>
              <a:t>Beyond </a:t>
            </a:r>
            <a:r>
              <a:rPr lang="en-US" sz="3200" b="1" dirty="0" smtClean="0"/>
              <a:t>Contracting </a:t>
            </a:r>
            <a:r>
              <a:rPr lang="en-US" sz="3200" b="1" dirty="0"/>
              <a:t>Opportunities </a:t>
            </a:r>
          </a:p>
        </p:txBody>
      </p:sp>
    </p:spTree>
    <p:extLst>
      <p:ext uri="{BB962C8B-B14F-4D97-AF65-F5344CB8AC3E}">
        <p14:creationId xmlns:p14="http://schemas.microsoft.com/office/powerpoint/2010/main" val="22453794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B773CDB-7973-454B-9699-5CCFA043586B}" type="slidenum">
              <a:rPr lang="en-US" smtClean="0"/>
              <a:pPr/>
              <a:t>39</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3624380732"/>
              </p:ext>
            </p:extLst>
          </p:nvPr>
        </p:nvGraphicFramePr>
        <p:xfrm>
          <a:off x="417616" y="1523048"/>
          <a:ext cx="8382000" cy="4053780"/>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60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tx1"/>
                          </a:solidFill>
                          <a:latin typeface="Arial"/>
                        </a:rPr>
                        <a:t>Fiscal Year</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Title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Location</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Projected Advertise Date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Type Work</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Estimated Award </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solidFill>
                            <a:schemeClr val="tx1"/>
                          </a:solidFill>
                        </a:rPr>
                        <a:t>Set-Aside Category</a:t>
                      </a:r>
                      <a:endParaRPr lang="en-US" sz="1100" b="1" i="0" u="none" strike="noStrike">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Procurement Method</a:t>
                      </a:r>
                      <a:endParaRPr lang="en-US" sz="1100" b="1" i="0" u="none" strike="noStrike" dirty="0">
                        <a:solidFill>
                          <a:schemeClr val="tx1"/>
                        </a:solidFill>
                        <a:latin typeface="Arial"/>
                      </a:endParaRPr>
                    </a:p>
                  </a:txBody>
                  <a:tcPr marL="7145" marR="7145" marT="7145" marB="0" anchor="ctr"/>
                </a:tc>
              </a:tr>
              <a:tr h="646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Manatee County CSRM (SUPP)</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Anna Maria Island,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baseline="0" dirty="0" smtClean="0">
                          <a:solidFill>
                            <a:srgbClr val="000000"/>
                          </a:solidFill>
                          <a:effectLst/>
                          <a:latin typeface="Arial" panose="020B0604020202020204" pitchFamily="34" charset="0"/>
                        </a:rPr>
                        <a:t>Jan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$10,000,000</a:t>
                      </a:r>
                      <a:r>
                        <a:rPr lang="en-US" sz="1050" b="0" i="0" u="none" strike="noStrike" baseline="0" dirty="0" smtClean="0">
                          <a:solidFill>
                            <a:srgbClr val="000000"/>
                          </a:solidFill>
                          <a:effectLst/>
                          <a:latin typeface="Arial" panose="020B0604020202020204" pitchFamily="34" charset="0"/>
                        </a:rPr>
                        <a:t> - $25,000,000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728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Manatee Harbor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Manatee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Jul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 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$1,000,000 - $5,000,000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4956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Naples to Gordon Pass (Big Marco)</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Naples, Collier County,</a:t>
                      </a:r>
                      <a:r>
                        <a:rPr lang="en-US" sz="1050" b="0" i="0" u="none" strike="noStrike" baseline="0" dirty="0" smtClean="0">
                          <a:solidFill>
                            <a:srgbClr val="000000"/>
                          </a:solidFill>
                          <a:effectLst/>
                          <a:latin typeface="Arial" panose="020B0604020202020204" pitchFamily="34" charset="0"/>
                        </a:rPr>
                        <a:t>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Postponed </a:t>
                      </a:r>
                      <a:r>
                        <a:rPr lang="en-US" sz="1050" b="0" i="0" u="none" strike="noStrike" dirty="0" err="1" smtClean="0">
                          <a:solidFill>
                            <a:srgbClr val="000000"/>
                          </a:solidFill>
                          <a:effectLst/>
                          <a:latin typeface="Arial" panose="020B0604020202020204" pitchFamily="34" charset="0"/>
                        </a:rPr>
                        <a:t>Indefinitley</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$1,000,000 - $5,000,000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495642">
                <a:tc>
                  <a:txBody>
                    <a:bodyPr/>
                    <a:lstStyle/>
                    <a:p>
                      <a:pPr algn="ctr" fontAlgn="ctr"/>
                      <a:r>
                        <a:rPr lang="en-US" sz="1050" b="0" i="0" u="none" strike="noStrike" dirty="0" smtClean="0">
                          <a:solidFill>
                            <a:schemeClr val="tx1"/>
                          </a:solidFill>
                          <a:effectLst/>
                          <a:latin typeface="Arial" panose="020B0604020202020204" pitchFamily="34" charset="0"/>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p>
                      <a:pPr algn="l" fontAlgn="ctr"/>
                      <a:r>
                        <a:rPr lang="en-US" sz="1050" b="0" i="0" u="none" strike="noStrike" dirty="0" smtClean="0">
                          <a:solidFill>
                            <a:srgbClr val="000000"/>
                          </a:solidFill>
                          <a:effectLst/>
                          <a:latin typeface="Arial" panose="020B0604020202020204" pitchFamily="34" charset="0"/>
                        </a:rPr>
                        <a:t>Manatee Harbor DMMA Offloading</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Manatee County</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Feb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CIVIL CONST</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$1,000,000 - $5,000,000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latin typeface="Arial"/>
                        </a:rPr>
                        <a:t>2019</a:t>
                      </a:r>
                      <a:endParaRPr lang="en-US" sz="1050" b="0" i="0" u="none" strike="noStrike" dirty="0">
                        <a:solidFill>
                          <a:schemeClr val="tx1"/>
                        </a:solidFill>
                        <a:latin typeface="+mn-lt"/>
                      </a:endParaRPr>
                    </a:p>
                  </a:txBody>
                  <a:tcPr marL="7146" marR="7146" marT="7144"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Lido Key Beach CSRM (SUPP)</a:t>
                      </a:r>
                    </a:p>
                    <a:p>
                      <a:pPr algn="l" fontAlgn="ctr"/>
                      <a:r>
                        <a:rPr lang="en-US" sz="1050" b="0" i="0" u="none" strike="noStrike" dirty="0" smtClean="0">
                          <a:solidFill>
                            <a:srgbClr val="000000"/>
                          </a:solidFill>
                          <a:effectLst/>
                          <a:latin typeface="Arial" panose="020B0604020202020204" pitchFamily="34" charset="0"/>
                        </a:rPr>
                        <a:t>And Groin</a:t>
                      </a:r>
                      <a:r>
                        <a:rPr lang="en-US" sz="1050" b="0" i="0" u="none" strike="noStrike" baseline="0" dirty="0" smtClean="0">
                          <a:solidFill>
                            <a:srgbClr val="000000"/>
                          </a:solidFill>
                          <a:effectLst/>
                          <a:latin typeface="Arial" panose="020B0604020202020204" pitchFamily="34" charset="0"/>
                        </a:rPr>
                        <a:t> Construction</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Lido Key, Sarasota County, FL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May 2019</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$10,000,000</a:t>
                      </a:r>
                      <a:r>
                        <a:rPr lang="en-US" sz="1050" b="0" i="0" u="none" strike="noStrike" baseline="0" dirty="0" smtClean="0">
                          <a:solidFill>
                            <a:srgbClr val="000000"/>
                          </a:solidFill>
                          <a:effectLst/>
                          <a:latin typeface="Arial" panose="020B0604020202020204" pitchFamily="34" charset="0"/>
                        </a:rPr>
                        <a:t> - $25,000,000</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1" marR="7621" marT="7620"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Suwannee River  (SUPP)</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Dixie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Jul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 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$1,000,000 - $5,000,000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10" name="TextBox 2"/>
          <p:cNvSpPr txBox="1">
            <a:spLocks noChangeArrowheads="1"/>
          </p:cNvSpPr>
          <p:nvPr/>
        </p:nvSpPr>
        <p:spPr bwMode="auto">
          <a:xfrm>
            <a:off x="1313656" y="5749282"/>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
        <p:nvSpPr>
          <p:cNvPr id="8" name="Title 6"/>
          <p:cNvSpPr>
            <a:spLocks noGrp="1"/>
          </p:cNvSpPr>
          <p:nvPr>
            <p:ph type="title"/>
          </p:nvPr>
        </p:nvSpPr>
        <p:spPr>
          <a:xfrm>
            <a:off x="990600" y="92857"/>
            <a:ext cx="7264400" cy="928040"/>
          </a:xfrm>
        </p:spPr>
        <p:txBody>
          <a:bodyPr/>
          <a:lstStyle/>
          <a:p>
            <a:r>
              <a:rPr lang="en-US" sz="3200" b="1" dirty="0"/>
              <a:t>Jacksonville District </a:t>
            </a:r>
            <a:r>
              <a:rPr lang="en-US" sz="3200" b="1" dirty="0" smtClean="0"/>
              <a:t>FY2019 </a:t>
            </a:r>
            <a:r>
              <a:rPr lang="en-US" sz="3200" b="1" dirty="0"/>
              <a:t>&amp; </a:t>
            </a:r>
            <a:r>
              <a:rPr lang="en-US" sz="3200" b="1" dirty="0" smtClean="0"/>
              <a:t>Beyond </a:t>
            </a:r>
            <a:r>
              <a:rPr lang="en-US" sz="3200" b="1" dirty="0" smtClean="0"/>
              <a:t>Contracting </a:t>
            </a:r>
            <a:r>
              <a:rPr lang="en-US" sz="3200" b="1" dirty="0"/>
              <a:t>Opportunities </a:t>
            </a:r>
          </a:p>
        </p:txBody>
      </p:sp>
    </p:spTree>
    <p:extLst>
      <p:ext uri="{BB962C8B-B14F-4D97-AF65-F5344CB8AC3E}">
        <p14:creationId xmlns:p14="http://schemas.microsoft.com/office/powerpoint/2010/main" val="2628885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p:cNvSpPr>
            <a:spLocks noGrp="1"/>
          </p:cNvSpPr>
          <p:nvPr>
            <p:ph type="title"/>
          </p:nvPr>
        </p:nvSpPr>
        <p:spPr>
          <a:xfrm>
            <a:off x="1005142" y="274638"/>
            <a:ext cx="6995858" cy="792162"/>
          </a:xfrm>
        </p:spPr>
        <p:txBody>
          <a:bodyPr>
            <a:normAutofit/>
          </a:bodyPr>
          <a:lstStyle/>
          <a:p>
            <a:r>
              <a:rPr lang="en-US" sz="2400" b="1" spc="-63" dirty="0">
                <a:solidFill>
                  <a:schemeClr val="tx1"/>
                </a:solidFill>
              </a:rPr>
              <a:t>SAD District </a:t>
            </a:r>
            <a:r>
              <a:rPr lang="en-US" sz="2400" b="1" spc="-63" dirty="0" smtClean="0">
                <a:solidFill>
                  <a:schemeClr val="tx1"/>
                </a:solidFill>
              </a:rPr>
              <a:t>Leadership</a:t>
            </a:r>
            <a:endParaRPr lang="en-US" sz="2400" dirty="0">
              <a:solidFill>
                <a:schemeClr val="tx1"/>
              </a:solidFill>
            </a:endParaRPr>
          </a:p>
        </p:txBody>
      </p:sp>
      <p:pic>
        <p:nvPicPr>
          <p:cNvPr id="7" name="Picture 3"/>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68024" y="1997654"/>
            <a:ext cx="1371600" cy="1719072"/>
          </a:xfrm>
          <a:prstGeom prst="rect">
            <a:avLst/>
          </a:prstGeom>
          <a:noFill/>
          <a:ln w="9525">
            <a:noFill/>
            <a:miter lim="800000"/>
            <a:headEnd/>
            <a:tailEnd/>
          </a:ln>
          <a:effectLst>
            <a:outerShdw blurRad="101600" dist="38100" dir="2700000" algn="tl" rotWithShape="0">
              <a:prstClr val="black">
                <a:alpha val="70000"/>
              </a:prstClr>
            </a:outerShdw>
          </a:effectLst>
        </p:spPr>
      </p:pic>
      <p:sp>
        <p:nvSpPr>
          <p:cNvPr id="8" name="TextBox 7"/>
          <p:cNvSpPr txBox="1"/>
          <p:nvPr/>
        </p:nvSpPr>
        <p:spPr>
          <a:xfrm>
            <a:off x="102126" y="1432625"/>
            <a:ext cx="1876425" cy="359073"/>
          </a:xfrm>
          <a:prstGeom prst="rect">
            <a:avLst/>
          </a:prstGeom>
          <a:noFill/>
        </p:spPr>
        <p:txBody>
          <a:bodyPr wrap="square" lIns="0" tIns="0" rIns="0" bIns="0" rtlCol="0">
            <a:spAutoFit/>
          </a:bodyPr>
          <a:lstStyle/>
          <a:p>
            <a:pPr algn="ctr">
              <a:lnSpc>
                <a:spcPts val="1400"/>
              </a:lnSpc>
            </a:pPr>
            <a:r>
              <a:rPr lang="en-US" sz="1400" b="1" dirty="0" smtClean="0">
                <a:latin typeface="+mj-lt"/>
                <a:cs typeface="Courier New" pitchFamily="49" charset="0"/>
              </a:rPr>
              <a:t>Wilmington</a:t>
            </a:r>
          </a:p>
          <a:p>
            <a:pPr algn="ctr">
              <a:lnSpc>
                <a:spcPts val="1400"/>
              </a:lnSpc>
            </a:pPr>
            <a:r>
              <a:rPr lang="en-US" sz="1400" b="1" dirty="0" smtClean="0">
                <a:latin typeface="+mj-lt"/>
                <a:cs typeface="Courier New" pitchFamily="49" charset="0"/>
              </a:rPr>
              <a:t>District</a:t>
            </a:r>
            <a:endParaRPr lang="en-US" sz="1400" b="1" dirty="0">
              <a:latin typeface="+mj-lt"/>
              <a:cs typeface="Courier New" pitchFamily="49" charset="0"/>
            </a:endParaRPr>
          </a:p>
        </p:txBody>
      </p:sp>
      <p:sp>
        <p:nvSpPr>
          <p:cNvPr id="9" name="TextBox 8"/>
          <p:cNvSpPr txBox="1"/>
          <p:nvPr/>
        </p:nvSpPr>
        <p:spPr>
          <a:xfrm>
            <a:off x="1874747" y="1418519"/>
            <a:ext cx="1857375" cy="373179"/>
          </a:xfrm>
          <a:prstGeom prst="rect">
            <a:avLst/>
          </a:prstGeom>
          <a:noFill/>
        </p:spPr>
        <p:txBody>
          <a:bodyPr wrap="square" lIns="0" tIns="0" rIns="0" bIns="0" rtlCol="0">
            <a:spAutoFit/>
          </a:bodyPr>
          <a:lstStyle/>
          <a:p>
            <a:pPr algn="ctr">
              <a:lnSpc>
                <a:spcPts val="1400"/>
              </a:lnSpc>
            </a:pPr>
            <a:r>
              <a:rPr lang="en-US" sz="1400" b="1" dirty="0" smtClean="0">
                <a:latin typeface="+mj-lt"/>
                <a:cs typeface="Courier New" pitchFamily="49" charset="0"/>
              </a:rPr>
              <a:t>Mobile</a:t>
            </a:r>
          </a:p>
          <a:p>
            <a:pPr algn="ctr">
              <a:lnSpc>
                <a:spcPts val="1400"/>
              </a:lnSpc>
            </a:pPr>
            <a:r>
              <a:rPr lang="en-US" sz="1400" b="1" dirty="0" smtClean="0">
                <a:latin typeface="+mj-lt"/>
                <a:cs typeface="Courier New" pitchFamily="49" charset="0"/>
              </a:rPr>
              <a:t>District</a:t>
            </a:r>
            <a:endParaRPr lang="en-US" sz="1400" b="1" dirty="0">
              <a:latin typeface="+mj-lt"/>
              <a:cs typeface="Courier New" pitchFamily="49" charset="0"/>
            </a:endParaRPr>
          </a:p>
        </p:txBody>
      </p:sp>
      <p:sp>
        <p:nvSpPr>
          <p:cNvPr id="10" name="TextBox 9"/>
          <p:cNvSpPr txBox="1"/>
          <p:nvPr/>
        </p:nvSpPr>
        <p:spPr>
          <a:xfrm>
            <a:off x="3755060" y="1424418"/>
            <a:ext cx="1745425" cy="367280"/>
          </a:xfrm>
          <a:prstGeom prst="rect">
            <a:avLst/>
          </a:prstGeom>
          <a:noFill/>
        </p:spPr>
        <p:txBody>
          <a:bodyPr wrap="square" lIns="0" tIns="0" rIns="0" bIns="0" rtlCol="0">
            <a:spAutoFit/>
          </a:bodyPr>
          <a:lstStyle/>
          <a:p>
            <a:pPr algn="ctr">
              <a:lnSpc>
                <a:spcPts val="1400"/>
              </a:lnSpc>
            </a:pPr>
            <a:r>
              <a:rPr lang="en-US" sz="1400" b="1" dirty="0" smtClean="0">
                <a:latin typeface="+mj-lt"/>
                <a:cs typeface="Courier New" pitchFamily="49" charset="0"/>
              </a:rPr>
              <a:t>Savannah</a:t>
            </a:r>
          </a:p>
          <a:p>
            <a:pPr algn="ctr">
              <a:lnSpc>
                <a:spcPts val="1400"/>
              </a:lnSpc>
            </a:pPr>
            <a:r>
              <a:rPr lang="en-US" sz="1400" b="1" dirty="0" smtClean="0">
                <a:latin typeface="+mj-lt"/>
                <a:cs typeface="Courier New" pitchFamily="49" charset="0"/>
              </a:rPr>
              <a:t>District</a:t>
            </a:r>
            <a:endParaRPr lang="en-US" sz="1400" b="1" dirty="0">
              <a:latin typeface="+mj-lt"/>
              <a:cs typeface="Courier New" pitchFamily="49" charset="0"/>
            </a:endParaRPr>
          </a:p>
        </p:txBody>
      </p:sp>
      <p:sp>
        <p:nvSpPr>
          <p:cNvPr id="11" name="TextBox 10"/>
          <p:cNvSpPr txBox="1"/>
          <p:nvPr/>
        </p:nvSpPr>
        <p:spPr>
          <a:xfrm>
            <a:off x="5505317" y="1432625"/>
            <a:ext cx="1769424" cy="359073"/>
          </a:xfrm>
          <a:prstGeom prst="rect">
            <a:avLst/>
          </a:prstGeom>
          <a:noFill/>
        </p:spPr>
        <p:txBody>
          <a:bodyPr wrap="square" lIns="0" tIns="0" rIns="0" bIns="0" rtlCol="0">
            <a:spAutoFit/>
          </a:bodyPr>
          <a:lstStyle/>
          <a:p>
            <a:pPr algn="ctr">
              <a:lnSpc>
                <a:spcPts val="1400"/>
              </a:lnSpc>
            </a:pPr>
            <a:r>
              <a:rPr lang="en-US" sz="1400" b="1" dirty="0" smtClean="0">
                <a:latin typeface="+mj-lt"/>
                <a:cs typeface="Courier New" pitchFamily="49" charset="0"/>
              </a:rPr>
              <a:t>Charleston</a:t>
            </a:r>
          </a:p>
          <a:p>
            <a:pPr algn="ctr">
              <a:lnSpc>
                <a:spcPts val="1400"/>
              </a:lnSpc>
            </a:pPr>
            <a:r>
              <a:rPr lang="en-US" sz="1400" b="1" dirty="0" smtClean="0">
                <a:latin typeface="+mj-lt"/>
                <a:cs typeface="Courier New" pitchFamily="49" charset="0"/>
              </a:rPr>
              <a:t>District</a:t>
            </a:r>
            <a:endParaRPr lang="en-US" sz="1400" b="1" dirty="0">
              <a:latin typeface="+mj-lt"/>
              <a:cs typeface="Courier New" pitchFamily="49" charset="0"/>
            </a:endParaRPr>
          </a:p>
        </p:txBody>
      </p:sp>
      <p:sp>
        <p:nvSpPr>
          <p:cNvPr id="12" name="TextBox 11"/>
          <p:cNvSpPr txBox="1"/>
          <p:nvPr/>
        </p:nvSpPr>
        <p:spPr>
          <a:xfrm>
            <a:off x="7279574" y="1432625"/>
            <a:ext cx="1864426" cy="359073"/>
          </a:xfrm>
          <a:prstGeom prst="rect">
            <a:avLst/>
          </a:prstGeom>
          <a:noFill/>
        </p:spPr>
        <p:txBody>
          <a:bodyPr wrap="square" lIns="0" tIns="0" rIns="0" bIns="0" rtlCol="0">
            <a:spAutoFit/>
          </a:bodyPr>
          <a:lstStyle/>
          <a:p>
            <a:pPr algn="ctr">
              <a:lnSpc>
                <a:spcPts val="1400"/>
              </a:lnSpc>
            </a:pPr>
            <a:r>
              <a:rPr lang="en-US" sz="1400" b="1" dirty="0" smtClean="0">
                <a:latin typeface="+mj-lt"/>
                <a:cs typeface="Courier New" pitchFamily="49" charset="0"/>
              </a:rPr>
              <a:t>Jacksonville</a:t>
            </a:r>
          </a:p>
          <a:p>
            <a:pPr algn="ctr">
              <a:lnSpc>
                <a:spcPts val="1400"/>
              </a:lnSpc>
            </a:pPr>
            <a:r>
              <a:rPr lang="en-US" sz="1400" b="1" dirty="0" smtClean="0">
                <a:latin typeface="+mj-lt"/>
                <a:cs typeface="Courier New" pitchFamily="49" charset="0"/>
              </a:rPr>
              <a:t>District</a:t>
            </a:r>
            <a:endParaRPr lang="en-US" sz="1400" b="1" dirty="0">
              <a:latin typeface="+mj-lt"/>
              <a:cs typeface="Courier New" pitchFamily="49" charset="0"/>
            </a:endParaRPr>
          </a:p>
        </p:txBody>
      </p:sp>
      <p:sp>
        <p:nvSpPr>
          <p:cNvPr id="13" name="TextBox 12"/>
          <p:cNvSpPr txBox="1"/>
          <p:nvPr/>
        </p:nvSpPr>
        <p:spPr>
          <a:xfrm>
            <a:off x="148751" y="3726777"/>
            <a:ext cx="1641844" cy="161583"/>
          </a:xfrm>
          <a:prstGeom prst="rect">
            <a:avLst/>
          </a:prstGeom>
          <a:noFill/>
        </p:spPr>
        <p:txBody>
          <a:bodyPr wrap="square" lIns="0" tIns="45720" rIns="0" bIns="0" rtlCol="0">
            <a:spAutoFit/>
          </a:bodyPr>
          <a:lstStyle/>
          <a:p>
            <a:pPr algn="ctr">
              <a:lnSpc>
                <a:spcPts val="938"/>
              </a:lnSpc>
            </a:pPr>
            <a:r>
              <a:rPr lang="en-US" sz="1200" b="1" dirty="0" smtClean="0">
                <a:latin typeface="+mj-lt"/>
                <a:cs typeface="Arial" pitchFamily="34" charset="0"/>
              </a:rPr>
              <a:t>COL Robert J. Clark</a:t>
            </a:r>
          </a:p>
        </p:txBody>
      </p:sp>
      <p:sp>
        <p:nvSpPr>
          <p:cNvPr id="14" name="TextBox 13"/>
          <p:cNvSpPr txBox="1"/>
          <p:nvPr/>
        </p:nvSpPr>
        <p:spPr>
          <a:xfrm>
            <a:off x="2071109" y="3726777"/>
            <a:ext cx="1439404" cy="161583"/>
          </a:xfrm>
          <a:prstGeom prst="rect">
            <a:avLst/>
          </a:prstGeom>
          <a:noFill/>
        </p:spPr>
        <p:txBody>
          <a:bodyPr wrap="square" lIns="0" tIns="45720" rIns="0" bIns="0" rtlCol="0">
            <a:spAutoFit/>
          </a:bodyPr>
          <a:lstStyle/>
          <a:p>
            <a:pPr algn="ctr">
              <a:lnSpc>
                <a:spcPts val="938"/>
              </a:lnSpc>
            </a:pPr>
            <a:r>
              <a:rPr lang="en-US" sz="1200" b="1" dirty="0" smtClean="0">
                <a:latin typeface="+mj-lt"/>
              </a:rPr>
              <a:t>COL Sebastien Joly</a:t>
            </a:r>
            <a:endParaRPr lang="en-US" sz="1200" b="1" dirty="0">
              <a:latin typeface="+mj-lt"/>
            </a:endParaRPr>
          </a:p>
        </p:txBody>
      </p:sp>
      <p:sp>
        <p:nvSpPr>
          <p:cNvPr id="15" name="TextBox 14"/>
          <p:cNvSpPr txBox="1"/>
          <p:nvPr/>
        </p:nvSpPr>
        <p:spPr>
          <a:xfrm>
            <a:off x="3857625" y="3721591"/>
            <a:ext cx="1495425" cy="161583"/>
          </a:xfrm>
          <a:prstGeom prst="rect">
            <a:avLst/>
          </a:prstGeom>
          <a:noFill/>
        </p:spPr>
        <p:txBody>
          <a:bodyPr wrap="square" lIns="0" tIns="45720" rIns="0" bIns="0" rtlCol="0">
            <a:spAutoFit/>
          </a:bodyPr>
          <a:lstStyle/>
          <a:p>
            <a:pPr algn="ctr">
              <a:lnSpc>
                <a:spcPts val="938"/>
              </a:lnSpc>
            </a:pPr>
            <a:r>
              <a:rPr lang="en-US" sz="1200" b="1" dirty="0" smtClean="0">
                <a:latin typeface="+mj-lt"/>
              </a:rPr>
              <a:t>COL Daniel </a:t>
            </a:r>
            <a:r>
              <a:rPr lang="en-US" sz="1200" b="1" dirty="0" err="1" smtClean="0">
                <a:latin typeface="+mj-lt"/>
              </a:rPr>
              <a:t>Hibner</a:t>
            </a:r>
            <a:endParaRPr lang="en-US" sz="1200" b="1" dirty="0">
              <a:latin typeface="+mj-lt"/>
            </a:endParaRPr>
          </a:p>
        </p:txBody>
      </p:sp>
      <p:sp>
        <p:nvSpPr>
          <p:cNvPr id="16" name="TextBox 15"/>
          <p:cNvSpPr txBox="1"/>
          <p:nvPr/>
        </p:nvSpPr>
        <p:spPr>
          <a:xfrm>
            <a:off x="5576626" y="3726777"/>
            <a:ext cx="1620577" cy="161583"/>
          </a:xfrm>
          <a:prstGeom prst="rect">
            <a:avLst/>
          </a:prstGeom>
          <a:noFill/>
        </p:spPr>
        <p:txBody>
          <a:bodyPr wrap="square" lIns="0" tIns="45720" rIns="0" bIns="0" rtlCol="0">
            <a:spAutoFit/>
          </a:bodyPr>
          <a:lstStyle/>
          <a:p>
            <a:pPr algn="ctr">
              <a:lnSpc>
                <a:spcPts val="938"/>
              </a:lnSpc>
            </a:pPr>
            <a:r>
              <a:rPr lang="en-US" sz="1200" b="1" dirty="0" smtClean="0">
                <a:latin typeface="+mj-lt"/>
              </a:rPr>
              <a:t>LTC Jeffrey </a:t>
            </a:r>
            <a:r>
              <a:rPr lang="en-US" sz="1200" b="1" dirty="0" err="1" smtClean="0">
                <a:latin typeface="+mj-lt"/>
              </a:rPr>
              <a:t>Pallazzini</a:t>
            </a:r>
            <a:endParaRPr lang="en-US" sz="1200" b="1" dirty="0">
              <a:latin typeface="+mj-lt"/>
            </a:endParaRPr>
          </a:p>
        </p:txBody>
      </p:sp>
      <p:sp>
        <p:nvSpPr>
          <p:cNvPr id="17" name="TextBox 16"/>
          <p:cNvSpPr txBox="1"/>
          <p:nvPr/>
        </p:nvSpPr>
        <p:spPr>
          <a:xfrm>
            <a:off x="7538484" y="3726777"/>
            <a:ext cx="1391301" cy="161583"/>
          </a:xfrm>
          <a:prstGeom prst="rect">
            <a:avLst/>
          </a:prstGeom>
          <a:noFill/>
        </p:spPr>
        <p:txBody>
          <a:bodyPr wrap="square" lIns="0" tIns="45720" rIns="0" bIns="0" rtlCol="0">
            <a:spAutoFit/>
          </a:bodyPr>
          <a:lstStyle/>
          <a:p>
            <a:pPr algn="ctr">
              <a:lnSpc>
                <a:spcPts val="938"/>
              </a:lnSpc>
            </a:pPr>
            <a:r>
              <a:rPr lang="en-US" sz="1200" b="1" dirty="0" smtClean="0">
                <a:latin typeface="+mj-lt"/>
              </a:rPr>
              <a:t>COL Andrew Kelly</a:t>
            </a:r>
            <a:endParaRPr lang="en-US" sz="1200" b="1" dirty="0">
              <a:latin typeface="+mj-lt"/>
            </a:endParaRPr>
          </a:p>
        </p:txBody>
      </p:sp>
      <p:pic>
        <p:nvPicPr>
          <p:cNvPr id="18" name="Picture 3"/>
          <p:cNvPicPr>
            <a:picLocks noChangeAspect="1" noChangeArrowheads="1"/>
          </p:cNvPicPr>
          <p:nvPr/>
        </p:nvPicPr>
        <p:blipFill>
          <a:blip r:embed="rId3" cstate="screen"/>
          <a:stretch>
            <a:fillRect/>
          </a:stretch>
        </p:blipFill>
        <p:spPr bwMode="auto">
          <a:xfrm>
            <a:off x="2134014" y="4361979"/>
            <a:ext cx="1371600" cy="1714500"/>
          </a:xfrm>
          <a:prstGeom prst="rect">
            <a:avLst/>
          </a:prstGeom>
          <a:noFill/>
          <a:ln w="9525">
            <a:noFill/>
            <a:miter lim="800000"/>
            <a:headEnd/>
            <a:tailEnd/>
          </a:ln>
          <a:effectLst>
            <a:outerShdw blurRad="101600" dist="38100" dir="2700000" algn="tl" rotWithShape="0">
              <a:prstClr val="black">
                <a:alpha val="70000"/>
              </a:prstClr>
            </a:outerShdw>
          </a:effectLst>
        </p:spPr>
      </p:pic>
      <p:sp>
        <p:nvSpPr>
          <p:cNvPr id="19" name="TextBox 18"/>
          <p:cNvSpPr txBox="1"/>
          <p:nvPr/>
        </p:nvSpPr>
        <p:spPr>
          <a:xfrm>
            <a:off x="3726722" y="6121313"/>
            <a:ext cx="1769204" cy="166712"/>
          </a:xfrm>
          <a:prstGeom prst="rect">
            <a:avLst/>
          </a:prstGeom>
          <a:noFill/>
        </p:spPr>
        <p:txBody>
          <a:bodyPr wrap="square" lIns="0" tIns="45720" rIns="0" bIns="0" rtlCol="0" anchor="b">
            <a:spAutoFit/>
          </a:bodyPr>
          <a:lstStyle/>
          <a:p>
            <a:pPr algn="ctr">
              <a:lnSpc>
                <a:spcPts val="938"/>
              </a:lnSpc>
            </a:pPr>
            <a:r>
              <a:rPr lang="en-US" sz="1200" b="1" dirty="0" smtClean="0">
                <a:latin typeface="Arial Narrow" pitchFamily="34" charset="0"/>
              </a:rPr>
              <a:t>Erik Blechinger, PE, PMP</a:t>
            </a:r>
          </a:p>
        </p:txBody>
      </p:sp>
      <p:pic>
        <p:nvPicPr>
          <p:cNvPr id="20" name="Picture 12" descr="Chris 2"/>
          <p:cNvPicPr>
            <a:picLocks noChangeArrowheads="1"/>
          </p:cNvPicPr>
          <p:nvPr/>
        </p:nvPicPr>
        <p:blipFill>
          <a:blip r:embed="rId4" cstate="screen"/>
          <a:srcRect/>
          <a:stretch>
            <a:fillRect/>
          </a:stretch>
        </p:blipFill>
        <p:spPr bwMode="auto">
          <a:xfrm>
            <a:off x="303482" y="4342507"/>
            <a:ext cx="1371600" cy="1719072"/>
          </a:xfrm>
          <a:prstGeom prst="rect">
            <a:avLst/>
          </a:prstGeom>
          <a:noFill/>
          <a:ln w="41275">
            <a:noFill/>
            <a:miter lim="800000"/>
            <a:headEnd/>
            <a:tailEnd/>
          </a:ln>
          <a:effectLst>
            <a:outerShdw blurRad="101600" dist="38100" dir="2700000" algn="tl" rotWithShape="0">
              <a:prstClr val="black">
                <a:alpha val="70000"/>
              </a:prstClr>
            </a:outerShdw>
          </a:effectLst>
        </p:spPr>
      </p:pic>
      <p:cxnSp>
        <p:nvCxnSpPr>
          <p:cNvPr id="21" name="Straight Connector 20"/>
          <p:cNvCxnSpPr/>
          <p:nvPr/>
        </p:nvCxnSpPr>
        <p:spPr>
          <a:xfrm flipH="1">
            <a:off x="3715286" y="1432625"/>
            <a:ext cx="11177" cy="49721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0530" y="1791698"/>
            <a:ext cx="1923803" cy="186531"/>
          </a:xfrm>
          <a:prstGeom prst="rect">
            <a:avLst/>
          </a:prstGeom>
          <a:noFill/>
        </p:spPr>
        <p:txBody>
          <a:bodyPr wrap="square" lIns="0" tIns="0" rIns="0" bIns="0" rtlCol="0">
            <a:spAutoFit/>
          </a:bodyPr>
          <a:lstStyle/>
          <a:p>
            <a:pPr algn="ctr">
              <a:lnSpc>
                <a:spcPts val="1400"/>
              </a:lnSpc>
            </a:pPr>
            <a:r>
              <a:rPr lang="en-US" sz="1400" b="1" dirty="0" smtClean="0">
                <a:latin typeface="+mj-lt"/>
                <a:cs typeface="Courier New" pitchFamily="49" charset="0"/>
              </a:rPr>
              <a:t>Commander</a:t>
            </a:r>
            <a:endParaRPr lang="en-US" sz="1400" b="1" dirty="0">
              <a:latin typeface="+mj-lt"/>
              <a:cs typeface="Courier New" pitchFamily="49" charset="0"/>
            </a:endParaRPr>
          </a:p>
        </p:txBody>
      </p:sp>
      <p:sp>
        <p:nvSpPr>
          <p:cNvPr id="23" name="TextBox 22"/>
          <p:cNvSpPr txBox="1"/>
          <p:nvPr/>
        </p:nvSpPr>
        <p:spPr>
          <a:xfrm>
            <a:off x="1929037" y="1798693"/>
            <a:ext cx="1785253" cy="179536"/>
          </a:xfrm>
          <a:prstGeom prst="rect">
            <a:avLst/>
          </a:prstGeom>
          <a:noFill/>
        </p:spPr>
        <p:txBody>
          <a:bodyPr wrap="square" lIns="0" tIns="0" rIns="0" bIns="0" rtlCol="0">
            <a:spAutoFit/>
          </a:bodyPr>
          <a:lstStyle/>
          <a:p>
            <a:pPr algn="ctr">
              <a:lnSpc>
                <a:spcPts val="1400"/>
              </a:lnSpc>
            </a:pPr>
            <a:r>
              <a:rPr lang="en-US" sz="1400" b="1" dirty="0" smtClean="0">
                <a:latin typeface="+mj-lt"/>
                <a:cs typeface="Courier New" pitchFamily="49" charset="0"/>
              </a:rPr>
              <a:t>Commander</a:t>
            </a:r>
            <a:endParaRPr lang="en-US" sz="1400" b="1" dirty="0">
              <a:latin typeface="+mj-lt"/>
              <a:cs typeface="Courier New" pitchFamily="49" charset="0"/>
            </a:endParaRPr>
          </a:p>
        </p:txBody>
      </p:sp>
      <p:sp>
        <p:nvSpPr>
          <p:cNvPr id="24" name="TextBox 23"/>
          <p:cNvSpPr txBox="1"/>
          <p:nvPr/>
        </p:nvSpPr>
        <p:spPr>
          <a:xfrm>
            <a:off x="3726463" y="1798693"/>
            <a:ext cx="1785253" cy="179536"/>
          </a:xfrm>
          <a:prstGeom prst="rect">
            <a:avLst/>
          </a:prstGeom>
          <a:noFill/>
        </p:spPr>
        <p:txBody>
          <a:bodyPr wrap="square" lIns="0" tIns="0" rIns="0" bIns="0" rtlCol="0">
            <a:spAutoFit/>
          </a:bodyPr>
          <a:lstStyle/>
          <a:p>
            <a:pPr algn="ctr">
              <a:lnSpc>
                <a:spcPts val="1400"/>
              </a:lnSpc>
            </a:pPr>
            <a:r>
              <a:rPr lang="en-US" sz="1400" b="1" dirty="0" smtClean="0">
                <a:latin typeface="+mj-lt"/>
                <a:cs typeface="Courier New" pitchFamily="49" charset="0"/>
              </a:rPr>
              <a:t>Commander</a:t>
            </a:r>
            <a:endParaRPr lang="en-US" sz="1400" b="1" dirty="0">
              <a:latin typeface="+mj-lt"/>
              <a:cs typeface="Courier New" pitchFamily="49" charset="0"/>
            </a:endParaRPr>
          </a:p>
        </p:txBody>
      </p:sp>
      <p:sp>
        <p:nvSpPr>
          <p:cNvPr id="25" name="TextBox 24"/>
          <p:cNvSpPr txBox="1"/>
          <p:nvPr/>
        </p:nvSpPr>
        <p:spPr>
          <a:xfrm>
            <a:off x="5515884" y="1798693"/>
            <a:ext cx="1785253" cy="179536"/>
          </a:xfrm>
          <a:prstGeom prst="rect">
            <a:avLst/>
          </a:prstGeom>
          <a:noFill/>
        </p:spPr>
        <p:txBody>
          <a:bodyPr wrap="square" lIns="0" tIns="0" rIns="0" bIns="0" rtlCol="0">
            <a:spAutoFit/>
          </a:bodyPr>
          <a:lstStyle/>
          <a:p>
            <a:pPr algn="ctr">
              <a:lnSpc>
                <a:spcPts val="1400"/>
              </a:lnSpc>
            </a:pPr>
            <a:r>
              <a:rPr lang="en-US" sz="1400" b="1" dirty="0" smtClean="0">
                <a:latin typeface="+mj-lt"/>
                <a:cs typeface="Courier New" pitchFamily="49" charset="0"/>
              </a:rPr>
              <a:t>Commander</a:t>
            </a:r>
            <a:endParaRPr lang="en-US" sz="1400" b="1" dirty="0">
              <a:latin typeface="+mj-lt"/>
              <a:cs typeface="Courier New" pitchFamily="49" charset="0"/>
            </a:endParaRPr>
          </a:p>
        </p:txBody>
      </p:sp>
      <p:sp>
        <p:nvSpPr>
          <p:cNvPr id="26" name="TextBox 25"/>
          <p:cNvSpPr txBox="1"/>
          <p:nvPr/>
        </p:nvSpPr>
        <p:spPr>
          <a:xfrm>
            <a:off x="7358747" y="1798693"/>
            <a:ext cx="1785253" cy="179536"/>
          </a:xfrm>
          <a:prstGeom prst="rect">
            <a:avLst/>
          </a:prstGeom>
          <a:noFill/>
        </p:spPr>
        <p:txBody>
          <a:bodyPr wrap="square" lIns="0" tIns="0" rIns="0" bIns="0" rtlCol="0">
            <a:spAutoFit/>
          </a:bodyPr>
          <a:lstStyle/>
          <a:p>
            <a:pPr algn="ctr">
              <a:lnSpc>
                <a:spcPts val="1400"/>
              </a:lnSpc>
            </a:pPr>
            <a:r>
              <a:rPr lang="en-US" sz="1400" b="1" dirty="0" smtClean="0">
                <a:latin typeface="+mj-lt"/>
                <a:cs typeface="Courier New" pitchFamily="49" charset="0"/>
              </a:rPr>
              <a:t>Commander</a:t>
            </a:r>
            <a:endParaRPr lang="en-US" sz="1400" b="1" dirty="0">
              <a:latin typeface="+mj-lt"/>
              <a:cs typeface="Courier New" pitchFamily="49" charset="0"/>
            </a:endParaRPr>
          </a:p>
        </p:txBody>
      </p:sp>
      <p:sp>
        <p:nvSpPr>
          <p:cNvPr id="27" name="TextBox 26"/>
          <p:cNvSpPr txBox="1"/>
          <p:nvPr/>
        </p:nvSpPr>
        <p:spPr>
          <a:xfrm>
            <a:off x="393659" y="4162971"/>
            <a:ext cx="1116281" cy="179536"/>
          </a:xfrm>
          <a:prstGeom prst="rect">
            <a:avLst/>
          </a:prstGeom>
          <a:noFill/>
        </p:spPr>
        <p:txBody>
          <a:bodyPr wrap="square" lIns="0" tIns="0" rIns="0" bIns="0" rtlCol="0" anchor="b">
            <a:spAutoFit/>
          </a:bodyPr>
          <a:lstStyle/>
          <a:p>
            <a:pPr algn="ctr">
              <a:lnSpc>
                <a:spcPts val="1400"/>
              </a:lnSpc>
            </a:pPr>
            <a:r>
              <a:rPr lang="en-US" sz="1400" b="1" dirty="0" smtClean="0">
                <a:latin typeface="+mj-lt"/>
                <a:cs typeface="Arial" pitchFamily="34" charset="0"/>
              </a:rPr>
              <a:t>DDPM</a:t>
            </a:r>
            <a:endParaRPr lang="en-US" sz="1400" b="1" dirty="0">
              <a:latin typeface="+mj-lt"/>
              <a:cs typeface="Arial" pitchFamily="34" charset="0"/>
            </a:endParaRPr>
          </a:p>
        </p:txBody>
      </p:sp>
      <p:pic>
        <p:nvPicPr>
          <p:cNvPr id="28" name="Picture 27" descr="Lisa.jpg"/>
          <p:cNvPicPr>
            <a:picLocks noChangeAspect="1"/>
          </p:cNvPicPr>
          <p:nvPr/>
        </p:nvPicPr>
        <p:blipFill>
          <a:blip r:embed="rId5" cstate="print"/>
          <a:srcRect l="3729" r="3729"/>
          <a:stretch>
            <a:fillRect/>
          </a:stretch>
        </p:blipFill>
        <p:spPr>
          <a:xfrm>
            <a:off x="5725478" y="4364063"/>
            <a:ext cx="1371600" cy="1716988"/>
          </a:xfrm>
          <a:prstGeom prst="rect">
            <a:avLst/>
          </a:prstGeom>
          <a:effectLst>
            <a:outerShdw blurRad="101600" dist="38100" dir="2700000" algn="tl" rotWithShape="0">
              <a:prstClr val="black">
                <a:alpha val="70000"/>
              </a:prstClr>
            </a:outerShdw>
          </a:effectLst>
        </p:spPr>
      </p:pic>
      <p:pic>
        <p:nvPicPr>
          <p:cNvPr id="29" name="Picture 2" descr="C:\Users\k6ccoraw\Desktop\Blechinger, Eric-compressed.jpg"/>
          <p:cNvPicPr>
            <a:picLocks noChangeArrowheads="1"/>
          </p:cNvPicPr>
          <p:nvPr/>
        </p:nvPicPr>
        <p:blipFill>
          <a:blip r:embed="rId6" cstate="print"/>
          <a:srcRect b="1498"/>
          <a:stretch>
            <a:fillRect/>
          </a:stretch>
        </p:blipFill>
        <p:spPr bwMode="auto">
          <a:xfrm>
            <a:off x="3901907" y="4361979"/>
            <a:ext cx="1371600" cy="1719072"/>
          </a:xfrm>
          <a:prstGeom prst="rect">
            <a:avLst/>
          </a:prstGeom>
          <a:ln>
            <a:noFill/>
          </a:ln>
          <a:effectLst>
            <a:outerShdw blurRad="101600" dist="38100" dir="2700000" algn="tl" rotWithShape="0">
              <a:srgbClr val="000000">
                <a:alpha val="70000"/>
              </a:srgbClr>
            </a:outerShdw>
          </a:effectLst>
        </p:spPr>
      </p:pic>
      <p:pic>
        <p:nvPicPr>
          <p:cNvPr id="30" name="Picture 29" descr="Murphy.jpg"/>
          <p:cNvPicPr/>
          <p:nvPr/>
        </p:nvPicPr>
        <p:blipFill>
          <a:blip r:embed="rId7" cstate="print"/>
          <a:srcRect l="3826" r="3826"/>
          <a:stretch>
            <a:fillRect/>
          </a:stretch>
        </p:blipFill>
        <p:spPr>
          <a:xfrm>
            <a:off x="7485320" y="4361979"/>
            <a:ext cx="1371600" cy="1719072"/>
          </a:xfrm>
          <a:prstGeom prst="rect">
            <a:avLst/>
          </a:prstGeom>
          <a:effectLst>
            <a:outerShdw blurRad="101600" dist="38100" dir="2700000" algn="tl" rotWithShape="0">
              <a:prstClr val="black">
                <a:alpha val="70000"/>
              </a:prstClr>
            </a:outerShdw>
          </a:effectLst>
        </p:spPr>
      </p:pic>
      <p:sp>
        <p:nvSpPr>
          <p:cNvPr id="31" name="TextBox 30"/>
          <p:cNvSpPr txBox="1"/>
          <p:nvPr/>
        </p:nvSpPr>
        <p:spPr>
          <a:xfrm>
            <a:off x="5507897" y="6121313"/>
            <a:ext cx="1769204" cy="166712"/>
          </a:xfrm>
          <a:prstGeom prst="rect">
            <a:avLst/>
          </a:prstGeom>
          <a:noFill/>
        </p:spPr>
        <p:txBody>
          <a:bodyPr wrap="square" lIns="0" tIns="45720" rIns="0" bIns="0" rtlCol="0" anchor="b">
            <a:spAutoFit/>
          </a:bodyPr>
          <a:lstStyle/>
          <a:p>
            <a:pPr algn="ctr">
              <a:lnSpc>
                <a:spcPts val="938"/>
              </a:lnSpc>
            </a:pPr>
            <a:r>
              <a:rPr lang="en-US" sz="1200" b="1" dirty="0" smtClean="0">
                <a:latin typeface="Arial Narrow" pitchFamily="34" charset="0"/>
              </a:rPr>
              <a:t>Lisa Metheney</a:t>
            </a:r>
          </a:p>
        </p:txBody>
      </p:sp>
      <p:sp>
        <p:nvSpPr>
          <p:cNvPr id="32" name="TextBox 31"/>
          <p:cNvSpPr txBox="1"/>
          <p:nvPr/>
        </p:nvSpPr>
        <p:spPr>
          <a:xfrm>
            <a:off x="7336696" y="6121313"/>
            <a:ext cx="1769204" cy="166712"/>
          </a:xfrm>
          <a:prstGeom prst="rect">
            <a:avLst/>
          </a:prstGeom>
          <a:noFill/>
        </p:spPr>
        <p:txBody>
          <a:bodyPr wrap="square" lIns="0" tIns="45720" rIns="0" bIns="0" rtlCol="0" anchor="b">
            <a:spAutoFit/>
          </a:bodyPr>
          <a:lstStyle/>
          <a:p>
            <a:pPr algn="ctr">
              <a:lnSpc>
                <a:spcPts val="938"/>
              </a:lnSpc>
            </a:pPr>
            <a:r>
              <a:rPr lang="en-US" sz="1200" b="1" dirty="0" smtClean="0">
                <a:latin typeface="Arial Narrow" pitchFamily="34" charset="0"/>
              </a:rPr>
              <a:t>Tim Murphy, PE, PMP</a:t>
            </a:r>
          </a:p>
        </p:txBody>
      </p:sp>
      <p:sp>
        <p:nvSpPr>
          <p:cNvPr id="33" name="TextBox 32"/>
          <p:cNvSpPr txBox="1"/>
          <p:nvPr/>
        </p:nvSpPr>
        <p:spPr>
          <a:xfrm>
            <a:off x="1936022" y="6121313"/>
            <a:ext cx="1769204" cy="166712"/>
          </a:xfrm>
          <a:prstGeom prst="rect">
            <a:avLst/>
          </a:prstGeom>
          <a:noFill/>
        </p:spPr>
        <p:txBody>
          <a:bodyPr wrap="square" lIns="0" tIns="45720" rIns="0" bIns="0" rtlCol="0" anchor="b">
            <a:spAutoFit/>
          </a:bodyPr>
          <a:lstStyle/>
          <a:p>
            <a:pPr algn="ctr">
              <a:lnSpc>
                <a:spcPts val="938"/>
              </a:lnSpc>
            </a:pPr>
            <a:r>
              <a:rPr lang="en-US" sz="1200" b="1" dirty="0" smtClean="0">
                <a:latin typeface="Arial Narrow" pitchFamily="34" charset="0"/>
              </a:rPr>
              <a:t>Pete Taylor, PE</a:t>
            </a:r>
          </a:p>
        </p:txBody>
      </p:sp>
      <p:sp>
        <p:nvSpPr>
          <p:cNvPr id="34" name="TextBox 33"/>
          <p:cNvSpPr txBox="1"/>
          <p:nvPr/>
        </p:nvSpPr>
        <p:spPr>
          <a:xfrm>
            <a:off x="57150" y="6121313"/>
            <a:ext cx="1769204" cy="166712"/>
          </a:xfrm>
          <a:prstGeom prst="rect">
            <a:avLst/>
          </a:prstGeom>
          <a:noFill/>
        </p:spPr>
        <p:txBody>
          <a:bodyPr wrap="square" lIns="0" tIns="45720" rIns="0" bIns="0" rtlCol="0" anchor="b">
            <a:spAutoFit/>
          </a:bodyPr>
          <a:lstStyle/>
          <a:p>
            <a:pPr algn="ctr">
              <a:lnSpc>
                <a:spcPts val="938"/>
              </a:lnSpc>
            </a:pPr>
            <a:r>
              <a:rPr lang="en-US" sz="1200" b="1" dirty="0" smtClean="0">
                <a:latin typeface="Arial Narrow" pitchFamily="34" charset="0"/>
              </a:rPr>
              <a:t>Chris Brayman, PMP</a:t>
            </a:r>
          </a:p>
        </p:txBody>
      </p:sp>
      <p:sp>
        <p:nvSpPr>
          <p:cNvPr id="35" name="TextBox 34"/>
          <p:cNvSpPr txBox="1"/>
          <p:nvPr/>
        </p:nvSpPr>
        <p:spPr>
          <a:xfrm>
            <a:off x="2260559" y="4162971"/>
            <a:ext cx="1116281" cy="179536"/>
          </a:xfrm>
          <a:prstGeom prst="rect">
            <a:avLst/>
          </a:prstGeom>
          <a:noFill/>
        </p:spPr>
        <p:txBody>
          <a:bodyPr wrap="square" lIns="0" tIns="0" rIns="0" bIns="0" rtlCol="0" anchor="b">
            <a:spAutoFit/>
          </a:bodyPr>
          <a:lstStyle/>
          <a:p>
            <a:pPr algn="ctr">
              <a:lnSpc>
                <a:spcPts val="1400"/>
              </a:lnSpc>
            </a:pPr>
            <a:r>
              <a:rPr lang="en-US" sz="1400" b="1" dirty="0" smtClean="0">
                <a:latin typeface="+mj-lt"/>
                <a:cs typeface="Arial" pitchFamily="34" charset="0"/>
              </a:rPr>
              <a:t>DDPM</a:t>
            </a:r>
            <a:endParaRPr lang="en-US" sz="1400" b="1" dirty="0">
              <a:latin typeface="+mj-lt"/>
              <a:cs typeface="Arial" pitchFamily="34" charset="0"/>
            </a:endParaRPr>
          </a:p>
        </p:txBody>
      </p:sp>
      <p:sp>
        <p:nvSpPr>
          <p:cNvPr id="36" name="TextBox 35"/>
          <p:cNvSpPr txBox="1"/>
          <p:nvPr/>
        </p:nvSpPr>
        <p:spPr>
          <a:xfrm>
            <a:off x="4060784" y="4162971"/>
            <a:ext cx="1116281" cy="179536"/>
          </a:xfrm>
          <a:prstGeom prst="rect">
            <a:avLst/>
          </a:prstGeom>
          <a:noFill/>
        </p:spPr>
        <p:txBody>
          <a:bodyPr wrap="square" lIns="0" tIns="0" rIns="0" bIns="0" rtlCol="0" anchor="b">
            <a:spAutoFit/>
          </a:bodyPr>
          <a:lstStyle/>
          <a:p>
            <a:pPr algn="ctr">
              <a:lnSpc>
                <a:spcPts val="1400"/>
              </a:lnSpc>
            </a:pPr>
            <a:r>
              <a:rPr lang="en-US" sz="1400" b="1" dirty="0" smtClean="0">
                <a:latin typeface="+mj-lt"/>
                <a:cs typeface="Arial" pitchFamily="34" charset="0"/>
              </a:rPr>
              <a:t>DDPM</a:t>
            </a:r>
            <a:endParaRPr lang="en-US" sz="1400" b="1" dirty="0">
              <a:latin typeface="+mj-lt"/>
              <a:cs typeface="Arial" pitchFamily="34" charset="0"/>
            </a:endParaRPr>
          </a:p>
        </p:txBody>
      </p:sp>
      <p:sp>
        <p:nvSpPr>
          <p:cNvPr id="37" name="TextBox 36"/>
          <p:cNvSpPr txBox="1"/>
          <p:nvPr/>
        </p:nvSpPr>
        <p:spPr>
          <a:xfrm>
            <a:off x="5813384" y="4162971"/>
            <a:ext cx="1116281" cy="179536"/>
          </a:xfrm>
          <a:prstGeom prst="rect">
            <a:avLst/>
          </a:prstGeom>
          <a:noFill/>
        </p:spPr>
        <p:txBody>
          <a:bodyPr wrap="square" lIns="0" tIns="0" rIns="0" bIns="0" rtlCol="0" anchor="b">
            <a:spAutoFit/>
          </a:bodyPr>
          <a:lstStyle/>
          <a:p>
            <a:pPr algn="ctr">
              <a:lnSpc>
                <a:spcPts val="1400"/>
              </a:lnSpc>
            </a:pPr>
            <a:r>
              <a:rPr lang="en-US" sz="1400" b="1" dirty="0" smtClean="0">
                <a:latin typeface="+mj-lt"/>
                <a:cs typeface="Arial" pitchFamily="34" charset="0"/>
              </a:rPr>
              <a:t>DDPM</a:t>
            </a:r>
            <a:endParaRPr lang="en-US" sz="1400" b="1" dirty="0">
              <a:latin typeface="+mj-lt"/>
              <a:cs typeface="Arial" pitchFamily="34" charset="0"/>
            </a:endParaRPr>
          </a:p>
        </p:txBody>
      </p:sp>
      <p:sp>
        <p:nvSpPr>
          <p:cNvPr id="38" name="TextBox 37"/>
          <p:cNvSpPr txBox="1"/>
          <p:nvPr/>
        </p:nvSpPr>
        <p:spPr>
          <a:xfrm>
            <a:off x="7680284" y="4162971"/>
            <a:ext cx="1116281" cy="179536"/>
          </a:xfrm>
          <a:prstGeom prst="rect">
            <a:avLst/>
          </a:prstGeom>
          <a:noFill/>
        </p:spPr>
        <p:txBody>
          <a:bodyPr wrap="square" lIns="0" tIns="0" rIns="0" bIns="0" rtlCol="0" anchor="b">
            <a:spAutoFit/>
          </a:bodyPr>
          <a:lstStyle/>
          <a:p>
            <a:pPr algn="ctr">
              <a:lnSpc>
                <a:spcPts val="1400"/>
              </a:lnSpc>
            </a:pPr>
            <a:r>
              <a:rPr lang="en-US" sz="1400" b="1" dirty="0" smtClean="0">
                <a:latin typeface="+mj-lt"/>
                <a:cs typeface="Arial" pitchFamily="34" charset="0"/>
              </a:rPr>
              <a:t>DDPM</a:t>
            </a:r>
            <a:endParaRPr lang="en-US" sz="1400" b="1" dirty="0">
              <a:latin typeface="+mj-lt"/>
              <a:cs typeface="Arial" pitchFamily="34" charset="0"/>
            </a:endParaRPr>
          </a:p>
        </p:txBody>
      </p:sp>
      <p:pic>
        <p:nvPicPr>
          <p:cNvPr id="39" name="Picture 38"/>
          <p:cNvPicPr>
            <a:picLocks/>
          </p:cNvPicPr>
          <p:nvPr/>
        </p:nvPicPr>
        <p:blipFill>
          <a:blip r:embed="rId8">
            <a:extLst>
              <a:ext uri="{28A0092B-C50C-407E-A947-70E740481C1C}">
                <a14:useLocalDpi xmlns:a14="http://schemas.microsoft.com/office/drawing/2010/main" val="0"/>
              </a:ext>
            </a:extLst>
          </a:blip>
          <a:stretch>
            <a:fillRect/>
          </a:stretch>
        </p:blipFill>
        <p:spPr>
          <a:xfrm>
            <a:off x="7558186" y="1997652"/>
            <a:ext cx="1371600" cy="1719072"/>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129" y="1997653"/>
            <a:ext cx="1371600" cy="1714501"/>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23904" y="1997654"/>
            <a:ext cx="1371600" cy="1714500"/>
          </a:xfrm>
          <a:prstGeom prst="rect">
            <a:avLst/>
          </a:prstGeom>
          <a:effectLst>
            <a:outerShdw blurRad="50800" dist="38100" dir="2700000" algn="tl" rotWithShape="0">
              <a:prstClr val="black">
                <a:alpha val="40000"/>
              </a:prstClr>
            </a:outerShdw>
          </a:effectLst>
        </p:spPr>
      </p:pic>
      <p:cxnSp>
        <p:nvCxnSpPr>
          <p:cNvPr id="42" name="Straight Connector 41"/>
          <p:cNvCxnSpPr/>
          <p:nvPr/>
        </p:nvCxnSpPr>
        <p:spPr>
          <a:xfrm>
            <a:off x="1826354" y="1432625"/>
            <a:ext cx="1735" cy="49721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505317" y="1432625"/>
            <a:ext cx="6399" cy="49721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292847" y="1418519"/>
            <a:ext cx="8290" cy="49862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11"/>
          <a:stretch>
            <a:fillRect/>
          </a:stretch>
        </p:blipFill>
        <p:spPr>
          <a:xfrm>
            <a:off x="2136691" y="1997757"/>
            <a:ext cx="1371600" cy="1711569"/>
          </a:xfrm>
          <a:prstGeom prst="rect">
            <a:avLst/>
          </a:prstGeom>
        </p:spPr>
      </p:pic>
    </p:spTree>
    <p:extLst>
      <p:ext uri="{BB962C8B-B14F-4D97-AF65-F5344CB8AC3E}">
        <p14:creationId xmlns:p14="http://schemas.microsoft.com/office/powerpoint/2010/main" val="42231966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B773CDB-7973-454B-9699-5CCFA043586B}" type="slidenum">
              <a:rPr lang="en-US" smtClean="0"/>
              <a:pPr/>
              <a:t>40</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481779423"/>
              </p:ext>
            </p:extLst>
          </p:nvPr>
        </p:nvGraphicFramePr>
        <p:xfrm>
          <a:off x="418287" y="1418436"/>
          <a:ext cx="8409026" cy="4230029"/>
        </p:xfrm>
        <a:graphic>
          <a:graphicData uri="http://schemas.openxmlformats.org/drawingml/2006/table">
            <a:tbl>
              <a:tblPr firstRow="1" bandRow="1">
                <a:tableStyleId>{BC89EF96-8CEA-46FF-86C4-4CE0E7609802}</a:tableStyleId>
              </a:tblPr>
              <a:tblGrid>
                <a:gridCol w="599175"/>
                <a:gridCol w="1892349"/>
                <a:gridCol w="1013240"/>
                <a:gridCol w="886585"/>
                <a:gridCol w="1013240"/>
                <a:gridCol w="1064699"/>
                <a:gridCol w="870623"/>
                <a:gridCol w="1069115"/>
              </a:tblGrid>
              <a:tr h="94123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tx1"/>
                          </a:solidFill>
                          <a:latin typeface="Arial"/>
                        </a:rPr>
                        <a:t>Fiscal Year</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Title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Location</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Projected Advertise Date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Type Work</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Estimated Award </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Set-Aside Category</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Procurement Method</a:t>
                      </a:r>
                      <a:endParaRPr lang="en-US" sz="1100" b="1" i="0" u="none" strike="noStrike" dirty="0">
                        <a:solidFill>
                          <a:schemeClr val="tx1"/>
                        </a:solidFill>
                        <a:latin typeface="Arial"/>
                      </a:endParaRPr>
                    </a:p>
                  </a:txBody>
                  <a:tcPr marL="7145" marR="7145" marT="7145" marB="0" anchor="ctr"/>
                </a:tc>
              </a:tr>
              <a:tr h="9217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Arecibo Harbor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Arecibo, PR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baseline="0" dirty="0" smtClean="0">
                          <a:solidFill>
                            <a:srgbClr val="000000"/>
                          </a:solidFill>
                          <a:effectLst/>
                          <a:latin typeface="Arial" panose="020B0604020202020204" pitchFamily="34" charset="0"/>
                        </a:rPr>
                        <a:t>Jul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$5,000,000-</a:t>
                      </a:r>
                      <a:r>
                        <a:rPr lang="en-US" sz="1050" b="0" i="0" u="none" strike="noStrike" baseline="0" dirty="0" smtClean="0">
                          <a:solidFill>
                            <a:srgbClr val="000000"/>
                          </a:solidFill>
                          <a:effectLst/>
                          <a:latin typeface="Arial" panose="020B0604020202020204" pitchFamily="34" charset="0"/>
                        </a:rPr>
                        <a:t> $10,000,000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81678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Mayaguez Harbor (SUPP)</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Mayaguez, PR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Jul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 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$5,000,000-</a:t>
                      </a:r>
                      <a:r>
                        <a:rPr lang="en-US" sz="1050" b="0" i="0" u="none" strike="noStrike" baseline="0" dirty="0" smtClean="0">
                          <a:solidFill>
                            <a:srgbClr val="000000"/>
                          </a:solidFill>
                          <a:effectLst/>
                          <a:latin typeface="Arial" panose="020B0604020202020204" pitchFamily="34" charset="0"/>
                        </a:rPr>
                        <a:t> $10,000,000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70673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Maintenance Dredging MATOC</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South Atlantic</a:t>
                      </a:r>
                      <a:r>
                        <a:rPr lang="en-US" sz="1050" b="0" i="0" u="none" strike="noStrike" baseline="0" dirty="0" smtClean="0">
                          <a:solidFill>
                            <a:srgbClr val="000000"/>
                          </a:solidFill>
                          <a:effectLst/>
                          <a:latin typeface="Arial" panose="020B0604020202020204" pitchFamily="34" charset="0"/>
                        </a:rPr>
                        <a:t> Division</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Aug 2018</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NTE $450,000,000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p>
                    <a:p>
                      <a:pPr algn="ctr" fontAlgn="ctr"/>
                      <a:r>
                        <a:rPr lang="en-US" sz="900" b="0" i="0" u="none" strike="noStrike" dirty="0" smtClean="0">
                          <a:solidFill>
                            <a:srgbClr val="000000"/>
                          </a:solidFill>
                          <a:effectLst/>
                          <a:latin typeface="Arial" panose="020B0604020202020204" pitchFamily="34" charset="0"/>
                        </a:rPr>
                        <a:t>W912EP18R0029</a:t>
                      </a:r>
                    </a:p>
                    <a:p>
                      <a:pPr algn="ctr" fontAlgn="ctr"/>
                      <a:r>
                        <a:rPr lang="en-US" sz="900" b="0" i="0" u="none" strike="noStrike" dirty="0" smtClean="0">
                          <a:solidFill>
                            <a:srgbClr val="000000"/>
                          </a:solidFill>
                          <a:effectLst/>
                          <a:latin typeface="Arial" panose="020B0604020202020204" pitchFamily="34" charset="0"/>
                        </a:rPr>
                        <a:t>Under </a:t>
                      </a:r>
                      <a:r>
                        <a:rPr lang="en-US" sz="900" b="0" i="0" u="none" strike="noStrike" dirty="0" err="1" smtClean="0">
                          <a:solidFill>
                            <a:srgbClr val="000000"/>
                          </a:solidFill>
                          <a:effectLst/>
                          <a:latin typeface="Arial" panose="020B0604020202020204" pitchFamily="34" charset="0"/>
                        </a:rPr>
                        <a:t>Eval</a:t>
                      </a:r>
                      <a:endParaRPr lang="en-US" sz="900" b="0" i="0" u="none" strike="noStrike" dirty="0">
                        <a:solidFill>
                          <a:srgbClr val="000000"/>
                        </a:solidFill>
                        <a:effectLst/>
                        <a:latin typeface="Arial" panose="020B0604020202020204" pitchFamily="34" charset="0"/>
                      </a:endParaRPr>
                    </a:p>
                  </a:txBody>
                  <a:tcPr marL="7620" marR="7620" marT="7621" marB="0" anchor="ctr"/>
                </a:tc>
              </a:tr>
              <a:tr h="84351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Maintenance Dredging MATOC</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South Atlantic</a:t>
                      </a:r>
                      <a:r>
                        <a:rPr lang="en-US" sz="1050" b="0" i="0" u="none" strike="noStrike" baseline="0" dirty="0" smtClean="0">
                          <a:solidFill>
                            <a:srgbClr val="000000"/>
                          </a:solidFill>
                          <a:effectLst/>
                          <a:latin typeface="Arial" panose="020B0604020202020204" pitchFamily="34" charset="0"/>
                        </a:rPr>
                        <a:t> Division</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Aug 2018</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NTE $45,000,000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p>
                    <a:p>
                      <a:pPr algn="ctr" fontAlgn="ctr"/>
                      <a:r>
                        <a:rPr lang="en-US" sz="900" b="0" i="0" u="none" strike="noStrike" dirty="0" smtClean="0">
                          <a:solidFill>
                            <a:srgbClr val="000000"/>
                          </a:solidFill>
                          <a:effectLst/>
                          <a:latin typeface="Arial" panose="020B0604020202020204" pitchFamily="34" charset="0"/>
                        </a:rPr>
                        <a:t>W912EP18R0029</a:t>
                      </a:r>
                    </a:p>
                    <a:p>
                      <a:pPr algn="ctr" fontAlgn="ctr"/>
                      <a:r>
                        <a:rPr lang="en-US" sz="900" b="0" i="0" u="none" strike="noStrike" dirty="0" smtClean="0">
                          <a:solidFill>
                            <a:srgbClr val="000000"/>
                          </a:solidFill>
                          <a:effectLst/>
                          <a:latin typeface="Arial" panose="020B0604020202020204" pitchFamily="34" charset="0"/>
                        </a:rPr>
                        <a:t>Under </a:t>
                      </a:r>
                      <a:r>
                        <a:rPr lang="en-US" sz="900" b="0" i="0" u="none" strike="noStrike" dirty="0" err="1" smtClean="0">
                          <a:solidFill>
                            <a:srgbClr val="000000"/>
                          </a:solidFill>
                          <a:effectLst/>
                          <a:latin typeface="Arial" panose="020B0604020202020204" pitchFamily="34" charset="0"/>
                        </a:rPr>
                        <a:t>Eval</a:t>
                      </a:r>
                      <a:endParaRPr lang="en-US" sz="90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10" name="TextBox 2"/>
          <p:cNvSpPr txBox="1">
            <a:spLocks noChangeArrowheads="1"/>
          </p:cNvSpPr>
          <p:nvPr/>
        </p:nvSpPr>
        <p:spPr bwMode="auto">
          <a:xfrm>
            <a:off x="1250632" y="5744985"/>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
        <p:nvSpPr>
          <p:cNvPr id="8" name="Title 6"/>
          <p:cNvSpPr>
            <a:spLocks noGrp="1"/>
          </p:cNvSpPr>
          <p:nvPr>
            <p:ph type="title"/>
          </p:nvPr>
        </p:nvSpPr>
        <p:spPr>
          <a:xfrm>
            <a:off x="990600" y="92857"/>
            <a:ext cx="7264400" cy="928040"/>
          </a:xfrm>
        </p:spPr>
        <p:txBody>
          <a:bodyPr/>
          <a:lstStyle/>
          <a:p>
            <a:r>
              <a:rPr lang="en-US" sz="3200" b="1" dirty="0"/>
              <a:t>Jacksonville District </a:t>
            </a:r>
            <a:r>
              <a:rPr lang="en-US" sz="3200" b="1" dirty="0" smtClean="0"/>
              <a:t>FY2019 </a:t>
            </a:r>
            <a:r>
              <a:rPr lang="en-US" sz="3200" b="1" dirty="0"/>
              <a:t>&amp; </a:t>
            </a:r>
            <a:r>
              <a:rPr lang="en-US" sz="3200" b="1" dirty="0" smtClean="0"/>
              <a:t>Beyond </a:t>
            </a:r>
            <a:r>
              <a:rPr lang="en-US" sz="3200" b="1" dirty="0" smtClean="0"/>
              <a:t>Contracting </a:t>
            </a:r>
            <a:r>
              <a:rPr lang="en-US" sz="3200" b="1" dirty="0"/>
              <a:t>Opportunities </a:t>
            </a:r>
          </a:p>
        </p:txBody>
      </p:sp>
    </p:spTree>
    <p:extLst>
      <p:ext uri="{BB962C8B-B14F-4D97-AF65-F5344CB8AC3E}">
        <p14:creationId xmlns:p14="http://schemas.microsoft.com/office/powerpoint/2010/main" val="28271006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B773CDB-7973-454B-9699-5CCFA043586B}" type="slidenum">
              <a:rPr lang="en-US" smtClean="0"/>
              <a:pPr/>
              <a:t>41</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1110620617"/>
              </p:ext>
            </p:extLst>
          </p:nvPr>
        </p:nvGraphicFramePr>
        <p:xfrm>
          <a:off x="417616" y="1431067"/>
          <a:ext cx="8382000" cy="4168449"/>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60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tx1"/>
                          </a:solidFill>
                          <a:latin typeface="Arial"/>
                        </a:rPr>
                        <a:t>Fiscal Year</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Title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Location</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Projected Advertise Date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Type Work</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Estimated Award </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Set-Aside Category</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Procurement Method</a:t>
                      </a:r>
                      <a:endParaRPr lang="en-US" sz="1100" b="1" i="0" u="none" strike="noStrike" dirty="0">
                        <a:solidFill>
                          <a:schemeClr val="tx1"/>
                        </a:solidFill>
                        <a:latin typeface="Arial"/>
                      </a:endParaRPr>
                    </a:p>
                  </a:txBody>
                  <a:tcPr marL="7145" marR="7145" marT="7145" marB="0" anchor="ctr"/>
                </a:tc>
              </a:tr>
              <a:tr h="646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Water Control Structure Culvert Replacement HHD (HP-5)</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Palm Beach,</a:t>
                      </a:r>
                      <a:r>
                        <a:rPr lang="en-US" sz="1050" b="0" i="0" u="none" strike="noStrike" baseline="0" dirty="0" smtClean="0">
                          <a:solidFill>
                            <a:srgbClr val="000000"/>
                          </a:solidFill>
                          <a:effectLst/>
                          <a:latin typeface="Arial" panose="020B0604020202020204" pitchFamily="34" charset="0"/>
                        </a:rPr>
                        <a:t> Glades, Hendry Counties,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baseline="0" dirty="0" smtClean="0">
                          <a:solidFill>
                            <a:srgbClr val="000000"/>
                          </a:solidFill>
                          <a:effectLst/>
                          <a:latin typeface="Arial" panose="020B0604020202020204" pitchFamily="34" charset="0"/>
                        </a:rPr>
                        <a:t>Nov 2018</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$10,000,000 - $25,000,000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r h="4956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HHD Cut</a:t>
                      </a:r>
                      <a:r>
                        <a:rPr lang="en-US" sz="1050" b="0" i="0" u="none" strike="noStrike" baseline="0" dirty="0" smtClean="0">
                          <a:solidFill>
                            <a:srgbClr val="000000"/>
                          </a:solidFill>
                          <a:effectLst/>
                          <a:latin typeface="Arial" panose="020B0604020202020204" pitchFamily="34" charset="0"/>
                        </a:rPr>
                        <a:t> Off Wall Task Order #1</a:t>
                      </a:r>
                    </a:p>
                    <a:p>
                      <a:pPr algn="l"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Lake Harbor,</a:t>
                      </a:r>
                      <a:r>
                        <a:rPr lang="en-US" sz="1050" b="0" i="0" u="none" strike="noStrike" baseline="0" dirty="0" smtClean="0">
                          <a:solidFill>
                            <a:srgbClr val="000000"/>
                          </a:solidFill>
                          <a:effectLst/>
                          <a:latin typeface="Arial" panose="020B0604020202020204" pitchFamily="34" charset="0"/>
                        </a:rPr>
                        <a:t>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Dec 2018</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$100,000,000 - $125,000,000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 HHD Cut Off Wall MATOC</a:t>
                      </a:r>
                      <a:endParaRPr lang="en-US" sz="90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HHD Cut</a:t>
                      </a:r>
                      <a:r>
                        <a:rPr lang="en-US" sz="1050" b="0" i="0" u="none" strike="noStrike" baseline="0" dirty="0" smtClean="0">
                          <a:solidFill>
                            <a:srgbClr val="000000"/>
                          </a:solidFill>
                          <a:effectLst/>
                          <a:latin typeface="Arial" panose="020B0604020202020204" pitchFamily="34" charset="0"/>
                        </a:rPr>
                        <a:t> Off Wall Task Order #2 </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Clewiston,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Jan</a:t>
                      </a:r>
                      <a:r>
                        <a:rPr lang="en-US" sz="1050" b="0" i="0" u="none" strike="noStrike" baseline="0" dirty="0" smtClean="0">
                          <a:solidFill>
                            <a:srgbClr val="000000"/>
                          </a:solidFill>
                          <a:effectLst/>
                          <a:latin typeface="Arial" panose="020B0604020202020204" pitchFamily="34" charset="0"/>
                        </a:rPr>
                        <a:t> </a:t>
                      </a:r>
                      <a:r>
                        <a:rPr lang="en-US" sz="1050" b="0" i="0" u="none" strike="noStrike" dirty="0" smtClean="0">
                          <a:solidFill>
                            <a:srgbClr val="000000"/>
                          </a:solidFill>
                          <a:effectLst/>
                          <a:latin typeface="Arial" panose="020B0604020202020204" pitchFamily="34" charset="0"/>
                        </a:rPr>
                        <a:t>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$100,000,000 - $125,000,000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 HHD Cut Off Wall MATOC</a:t>
                      </a:r>
                      <a:endParaRPr lang="en-US" sz="90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HHD Cut</a:t>
                      </a:r>
                      <a:r>
                        <a:rPr lang="en-US" sz="1050" b="0" i="0" u="none" strike="noStrike" baseline="0" dirty="0" smtClean="0">
                          <a:solidFill>
                            <a:srgbClr val="000000"/>
                          </a:solidFill>
                          <a:effectLst/>
                          <a:latin typeface="Arial" panose="020B0604020202020204" pitchFamily="34" charset="0"/>
                        </a:rPr>
                        <a:t> Off Wall Task Order #3</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Moore-Haven,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Apr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$75,000,000-</a:t>
                      </a:r>
                      <a:r>
                        <a:rPr lang="en-US" sz="1050" b="0" i="0" u="none" strike="noStrike" baseline="0" dirty="0" smtClean="0">
                          <a:solidFill>
                            <a:srgbClr val="000000"/>
                          </a:solidFill>
                          <a:effectLst/>
                          <a:latin typeface="Arial" panose="020B0604020202020204" pitchFamily="34" charset="0"/>
                        </a:rPr>
                        <a:t> $100,000,000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 HHD Cut Off Wall MATOC</a:t>
                      </a:r>
                      <a:endParaRPr lang="en-US" sz="90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HHD Cut</a:t>
                      </a:r>
                      <a:r>
                        <a:rPr lang="en-US" sz="1050" b="0" i="0" u="none" strike="noStrike" baseline="0" dirty="0" smtClean="0">
                          <a:solidFill>
                            <a:srgbClr val="000000"/>
                          </a:solidFill>
                          <a:effectLst/>
                          <a:latin typeface="Arial" panose="020B0604020202020204" pitchFamily="34" charset="0"/>
                        </a:rPr>
                        <a:t> Off Wall Task Order #4</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Moore-Haven,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Sep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$50,000,000</a:t>
                      </a:r>
                      <a:r>
                        <a:rPr lang="en-US" sz="1050" b="0" i="0" u="none" strike="noStrike" baseline="0" dirty="0" smtClean="0">
                          <a:solidFill>
                            <a:srgbClr val="000000"/>
                          </a:solidFill>
                          <a:effectLst/>
                          <a:latin typeface="Arial" panose="020B0604020202020204" pitchFamily="34" charset="0"/>
                        </a:rPr>
                        <a:t> - $75,000,000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 HHD Cut Off Wall MATOC</a:t>
                      </a:r>
                      <a:endParaRPr lang="en-US" sz="90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p>
                      <a:pPr algn="ctr" fontAlgn="ctr"/>
                      <a:r>
                        <a:rPr lang="en-US" sz="1050" b="0" i="0" u="none" strike="noStrike" dirty="0" smtClean="0">
                          <a:solidFill>
                            <a:schemeClr val="tx1"/>
                          </a:solidFill>
                          <a:effectLst/>
                          <a:latin typeface="Arial" panose="020B0604020202020204" pitchFamily="34" charset="0"/>
                        </a:rPr>
                        <a:t>2019</a:t>
                      </a:r>
                    </a:p>
                  </a:txBody>
                  <a:tcPr marL="7620" marR="7620" marT="7621" marB="0" anchor="ctr"/>
                </a:tc>
                <a:tc>
                  <a:txBody>
                    <a:bodyPr/>
                    <a:lstStyle/>
                    <a:p>
                      <a:pPr algn="l" fontAlgn="ctr"/>
                      <a:r>
                        <a:rPr lang="en-US" sz="1050" b="0" i="0" u="none" strike="noStrike" baseline="0" dirty="0" smtClean="0">
                          <a:solidFill>
                            <a:srgbClr val="000000"/>
                          </a:solidFill>
                          <a:effectLst/>
                          <a:latin typeface="Arial" panose="020B0604020202020204" pitchFamily="34" charset="0"/>
                        </a:rPr>
                        <a:t>HHD SR78 Bridge Armoring</a:t>
                      </a: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Herbert Hoover Dike Area</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Oct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$1,000,000 - $5,000,000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SB Program 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00" b="0" i="0" u="none" strike="noStrike" dirty="0" smtClean="0">
                          <a:solidFill>
                            <a:srgbClr val="000000"/>
                          </a:solidFill>
                          <a:effectLst/>
                          <a:latin typeface="Arial" panose="020B0604020202020204" pitchFamily="34" charset="0"/>
                        </a:rPr>
                        <a:t>TBD</a:t>
                      </a:r>
                      <a:endParaRPr lang="en-US" sz="100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10" name="TextBox 2"/>
          <p:cNvSpPr txBox="1">
            <a:spLocks noChangeArrowheads="1"/>
          </p:cNvSpPr>
          <p:nvPr/>
        </p:nvSpPr>
        <p:spPr bwMode="auto">
          <a:xfrm>
            <a:off x="1446594" y="5658625"/>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
        <p:nvSpPr>
          <p:cNvPr id="8" name="Title 6"/>
          <p:cNvSpPr>
            <a:spLocks noGrp="1"/>
          </p:cNvSpPr>
          <p:nvPr>
            <p:ph type="title"/>
          </p:nvPr>
        </p:nvSpPr>
        <p:spPr>
          <a:xfrm>
            <a:off x="990600" y="92857"/>
            <a:ext cx="7264400" cy="928040"/>
          </a:xfrm>
        </p:spPr>
        <p:txBody>
          <a:bodyPr/>
          <a:lstStyle/>
          <a:p>
            <a:r>
              <a:rPr lang="en-US" sz="3200" b="1" dirty="0"/>
              <a:t>Jacksonville District </a:t>
            </a:r>
            <a:r>
              <a:rPr lang="en-US" sz="3200" b="1" dirty="0" smtClean="0"/>
              <a:t>FY2019 </a:t>
            </a:r>
            <a:r>
              <a:rPr lang="en-US" sz="3200" b="1" dirty="0"/>
              <a:t>&amp; </a:t>
            </a:r>
            <a:r>
              <a:rPr lang="en-US" sz="3200" b="1" dirty="0" smtClean="0"/>
              <a:t>Beyond </a:t>
            </a:r>
            <a:r>
              <a:rPr lang="en-US" sz="3200" b="1" dirty="0" smtClean="0"/>
              <a:t>Contracting </a:t>
            </a:r>
            <a:r>
              <a:rPr lang="en-US" sz="3200" b="1" dirty="0"/>
              <a:t>Opportunities </a:t>
            </a:r>
          </a:p>
        </p:txBody>
      </p:sp>
    </p:spTree>
    <p:extLst>
      <p:ext uri="{BB962C8B-B14F-4D97-AF65-F5344CB8AC3E}">
        <p14:creationId xmlns:p14="http://schemas.microsoft.com/office/powerpoint/2010/main" val="9079044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B773CDB-7973-454B-9699-5CCFA043586B}" type="slidenum">
              <a:rPr lang="en-US" smtClean="0"/>
              <a:pPr/>
              <a:t>42</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271319770"/>
              </p:ext>
            </p:extLst>
          </p:nvPr>
        </p:nvGraphicFramePr>
        <p:xfrm>
          <a:off x="388550" y="1350081"/>
          <a:ext cx="8468500" cy="4405311"/>
        </p:xfrm>
        <a:graphic>
          <a:graphicData uri="http://schemas.openxmlformats.org/drawingml/2006/table">
            <a:tbl>
              <a:tblPr firstRow="1" bandRow="1">
                <a:tableStyleId>{BC89EF96-8CEA-46FF-86C4-4CE0E7609802}</a:tableStyleId>
              </a:tblPr>
              <a:tblGrid>
                <a:gridCol w="603413"/>
                <a:gridCol w="1905733"/>
                <a:gridCol w="1020406"/>
                <a:gridCol w="892855"/>
                <a:gridCol w="1020406"/>
                <a:gridCol w="1072230"/>
                <a:gridCol w="876781"/>
                <a:gridCol w="1076676"/>
              </a:tblGrid>
              <a:tr h="77209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tx1"/>
                          </a:solidFill>
                          <a:latin typeface="Arial"/>
                        </a:rPr>
                        <a:t>Fiscal Year</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Title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Location</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Projected Advertise Date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Type Work</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Estimated Award </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Set-Aside Category</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Procurement Method</a:t>
                      </a:r>
                      <a:endParaRPr lang="en-US" sz="1100" b="1" i="0" u="none" strike="noStrike" dirty="0">
                        <a:solidFill>
                          <a:schemeClr val="tx1"/>
                        </a:solidFill>
                        <a:latin typeface="Arial"/>
                      </a:endParaRPr>
                    </a:p>
                  </a:txBody>
                  <a:tcPr marL="7145" marR="7145" marT="7145" marB="0" anchor="ctr"/>
                </a:tc>
              </a:tr>
              <a:tr h="7561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HHD Cut</a:t>
                      </a:r>
                      <a:r>
                        <a:rPr lang="en-US" sz="1050" b="0" i="0" u="none" strike="noStrike" baseline="0" dirty="0" smtClean="0">
                          <a:solidFill>
                            <a:srgbClr val="000000"/>
                          </a:solidFill>
                          <a:effectLst/>
                          <a:latin typeface="Arial" panose="020B0604020202020204" pitchFamily="34" charset="0"/>
                        </a:rPr>
                        <a:t> Off Wall Task Order #5</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Lakeport,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Jan 2020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$50,000,000</a:t>
                      </a:r>
                      <a:r>
                        <a:rPr lang="en-US" sz="1050" b="0" i="0" u="none" strike="noStrike" baseline="0" dirty="0" smtClean="0">
                          <a:solidFill>
                            <a:srgbClr val="000000"/>
                          </a:solidFill>
                          <a:effectLst/>
                          <a:latin typeface="Arial" panose="020B0604020202020204" pitchFamily="34" charset="0"/>
                        </a:rPr>
                        <a:t> - $75,000,000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 HHD Cut Off Wall MATOC</a:t>
                      </a:r>
                      <a:endParaRPr lang="en-US" sz="900" b="0" i="0" u="none" strike="noStrike" dirty="0">
                        <a:solidFill>
                          <a:srgbClr val="000000"/>
                        </a:solidFill>
                        <a:effectLst/>
                        <a:latin typeface="Arial" panose="020B0604020202020204" pitchFamily="34" charset="0"/>
                      </a:endParaRPr>
                    </a:p>
                  </a:txBody>
                  <a:tcPr marL="7620" marR="7620" marT="7621" marB="0" anchor="ctr"/>
                </a:tc>
              </a:tr>
              <a:tr h="6700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C-44 Intake Canal Bank </a:t>
                      </a:r>
                      <a:r>
                        <a:rPr lang="en-US" sz="1050" b="0" i="0" u="none" strike="noStrike" dirty="0" err="1" smtClean="0">
                          <a:solidFill>
                            <a:srgbClr val="000000"/>
                          </a:solidFill>
                          <a:effectLst/>
                          <a:latin typeface="Arial" panose="020B0604020202020204" pitchFamily="34" charset="0"/>
                        </a:rPr>
                        <a:t>Stabalization</a:t>
                      </a:r>
                      <a:r>
                        <a:rPr lang="en-US" sz="1050" b="0" i="0" u="none" strike="noStrike" dirty="0" smtClean="0">
                          <a:solidFill>
                            <a:srgbClr val="000000"/>
                          </a:solidFill>
                          <a:effectLst/>
                          <a:latin typeface="Arial" panose="020B0604020202020204" pitchFamily="34" charset="0"/>
                        </a:rPr>
                        <a:t> Project Using Geotextile and Rip-Rap</a:t>
                      </a:r>
                      <a:r>
                        <a:rPr lang="en-US" sz="1050" b="0" i="0" u="none" strike="noStrike" baseline="0" dirty="0" smtClean="0">
                          <a:solidFill>
                            <a:srgbClr val="000000"/>
                          </a:solidFill>
                          <a:effectLst/>
                          <a:latin typeface="Arial" panose="020B0604020202020204" pitchFamily="34" charset="0"/>
                        </a:rPr>
                        <a:t>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Martin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Mar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$15,000,000 - $25,000,000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endParaRPr lang="en-US" sz="900" b="0" i="0" u="none" strike="noStrike" dirty="0">
                        <a:solidFill>
                          <a:srgbClr val="000000"/>
                        </a:solidFill>
                        <a:effectLst/>
                        <a:latin typeface="Arial" panose="020B0604020202020204" pitchFamily="34" charset="0"/>
                      </a:endParaRPr>
                    </a:p>
                  </a:txBody>
                  <a:tcPr marL="7620" marR="7620" marT="7621" marB="0" anchor="ctr"/>
                </a:tc>
              </a:tr>
              <a:tr h="75758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CAP Section 14 Emergency </a:t>
                      </a:r>
                      <a:r>
                        <a:rPr lang="en-US" sz="1050" b="0" i="0" u="none" strike="noStrike" dirty="0" err="1" smtClean="0">
                          <a:solidFill>
                            <a:srgbClr val="000000"/>
                          </a:solidFill>
                          <a:effectLst/>
                          <a:latin typeface="Arial" panose="020B0604020202020204" pitchFamily="34" charset="0"/>
                        </a:rPr>
                        <a:t>Streambank</a:t>
                      </a:r>
                      <a:r>
                        <a:rPr lang="en-US" sz="1050" b="0" i="0" u="none" strike="noStrike" baseline="0" dirty="0" smtClean="0">
                          <a:solidFill>
                            <a:srgbClr val="000000"/>
                          </a:solidFill>
                          <a:effectLst/>
                          <a:latin typeface="Arial" panose="020B0604020202020204" pitchFamily="34" charset="0"/>
                        </a:rPr>
                        <a:t> &amp; Shoreline Protection, </a:t>
                      </a:r>
                      <a:r>
                        <a:rPr lang="en-US" sz="1050" b="0" i="0" u="none" strike="noStrike" dirty="0" err="1" smtClean="0">
                          <a:solidFill>
                            <a:srgbClr val="000000"/>
                          </a:solidFill>
                          <a:effectLst/>
                          <a:latin typeface="Arial" panose="020B0604020202020204" pitchFamily="34" charset="0"/>
                        </a:rPr>
                        <a:t>Salud</a:t>
                      </a:r>
                      <a:r>
                        <a:rPr lang="en-US" sz="1050" b="0" i="0" u="none" strike="noStrike" dirty="0" smtClean="0">
                          <a:solidFill>
                            <a:srgbClr val="000000"/>
                          </a:solidFill>
                          <a:effectLst/>
                          <a:latin typeface="Arial" panose="020B0604020202020204" pitchFamily="34" charset="0"/>
                        </a:rPr>
                        <a:t> Creek San German</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San German, Puerto Rico</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Jul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a:t>
                      </a:r>
                      <a:r>
                        <a:rPr lang="en-US" sz="1050" b="0" i="0" u="none" strike="noStrike" baseline="0" dirty="0" smtClean="0">
                          <a:solidFill>
                            <a:srgbClr val="000000"/>
                          </a:solidFill>
                          <a:effectLst/>
                          <a:latin typeface="Arial" panose="020B0604020202020204" pitchFamily="34" charset="0"/>
                        </a:rPr>
                        <a:t> - $2,000,000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p>
                  </a:txBody>
                  <a:tcPr marL="7620" marR="7620" marT="7621" marB="0" anchor="ctr"/>
                </a:tc>
              </a:tr>
              <a:tr h="75758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CAP</a:t>
                      </a:r>
                      <a:r>
                        <a:rPr lang="en-US" sz="1050" b="0" i="0" u="none" strike="noStrike" baseline="0" dirty="0" smtClean="0">
                          <a:solidFill>
                            <a:srgbClr val="000000"/>
                          </a:solidFill>
                          <a:effectLst/>
                          <a:latin typeface="Arial" panose="020B0604020202020204" pitchFamily="34" charset="0"/>
                        </a:rPr>
                        <a:t> Section 14, Emergency </a:t>
                      </a:r>
                      <a:r>
                        <a:rPr lang="en-US" sz="1050" b="0" i="0" u="none" strike="noStrike" baseline="0" dirty="0" err="1" smtClean="0">
                          <a:solidFill>
                            <a:srgbClr val="000000"/>
                          </a:solidFill>
                          <a:effectLst/>
                          <a:latin typeface="Arial" panose="020B0604020202020204" pitchFamily="34" charset="0"/>
                        </a:rPr>
                        <a:t>Streambank</a:t>
                      </a:r>
                      <a:r>
                        <a:rPr lang="en-US" sz="1050" b="0" i="0" u="none" strike="noStrike" baseline="0" dirty="0" smtClean="0">
                          <a:solidFill>
                            <a:srgbClr val="000000"/>
                          </a:solidFill>
                          <a:effectLst/>
                          <a:latin typeface="Arial" panose="020B0604020202020204" pitchFamily="34" charset="0"/>
                        </a:rPr>
                        <a:t> &amp; Shoreline Protection, Mount Sinai Medical Center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Dade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Jul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a:t>
                      </a:r>
                      <a:r>
                        <a:rPr lang="en-US" sz="1050" b="0" i="0" u="none" strike="noStrike" baseline="0" dirty="0" smtClean="0">
                          <a:solidFill>
                            <a:srgbClr val="000000"/>
                          </a:solidFill>
                          <a:effectLst/>
                          <a:latin typeface="Arial" panose="020B0604020202020204" pitchFamily="34" charset="0"/>
                        </a:rPr>
                        <a:t> $10,000,000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r h="69192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CAP Section 14 Emergency </a:t>
                      </a:r>
                      <a:r>
                        <a:rPr lang="en-US" sz="1050" b="0" i="0" u="none" strike="noStrike" dirty="0" err="1" smtClean="0">
                          <a:solidFill>
                            <a:srgbClr val="000000"/>
                          </a:solidFill>
                          <a:effectLst/>
                          <a:latin typeface="Arial" panose="020B0604020202020204" pitchFamily="34" charset="0"/>
                        </a:rPr>
                        <a:t>Streambank</a:t>
                      </a:r>
                      <a:r>
                        <a:rPr lang="en-US" sz="1050" b="0" i="0" u="none" strike="noStrike" baseline="0" dirty="0" smtClean="0">
                          <a:solidFill>
                            <a:srgbClr val="000000"/>
                          </a:solidFill>
                          <a:effectLst/>
                          <a:latin typeface="Arial" panose="020B0604020202020204" pitchFamily="34" charset="0"/>
                        </a:rPr>
                        <a:t> &amp; Shoreline Protection, </a:t>
                      </a:r>
                      <a:r>
                        <a:rPr lang="en-US" sz="1050" b="0" i="0" u="none" strike="noStrike" baseline="0" dirty="0" err="1" smtClean="0">
                          <a:solidFill>
                            <a:srgbClr val="000000"/>
                          </a:solidFill>
                          <a:effectLst/>
                          <a:latin typeface="Arial" panose="020B0604020202020204" pitchFamily="34" charset="0"/>
                        </a:rPr>
                        <a:t>Loiza</a:t>
                      </a:r>
                      <a:r>
                        <a:rPr lang="en-US" sz="1050" b="0" i="0" u="none" strike="noStrike" baseline="0" dirty="0" smtClean="0">
                          <a:solidFill>
                            <a:srgbClr val="000000"/>
                          </a:solidFill>
                          <a:effectLst/>
                          <a:latin typeface="Arial" panose="020B0604020202020204" pitchFamily="34" charset="0"/>
                        </a:rPr>
                        <a:t>, PR</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err="1" smtClean="0">
                          <a:solidFill>
                            <a:srgbClr val="000000"/>
                          </a:solidFill>
                          <a:effectLst/>
                          <a:latin typeface="Arial" panose="020B0604020202020204" pitchFamily="34" charset="0"/>
                        </a:rPr>
                        <a:t>Loiza</a:t>
                      </a:r>
                      <a:r>
                        <a:rPr lang="en-US" sz="1050" b="0" i="0" u="none" strike="noStrike" dirty="0" smtClean="0">
                          <a:solidFill>
                            <a:srgbClr val="000000"/>
                          </a:solidFill>
                          <a:effectLst/>
                          <a:latin typeface="Arial" panose="020B0604020202020204" pitchFamily="34" charset="0"/>
                        </a:rPr>
                        <a:t>, </a:t>
                      </a:r>
                    </a:p>
                    <a:p>
                      <a:pPr algn="ctr" fontAlgn="ctr"/>
                      <a:r>
                        <a:rPr lang="en-US" sz="1050" b="0" i="0" u="none" strike="noStrike" dirty="0" smtClean="0">
                          <a:solidFill>
                            <a:srgbClr val="000000"/>
                          </a:solidFill>
                          <a:effectLst/>
                          <a:latin typeface="Arial" panose="020B0604020202020204" pitchFamily="34" charset="0"/>
                        </a:rPr>
                        <a:t>Puerto</a:t>
                      </a:r>
                      <a:r>
                        <a:rPr lang="en-US" sz="1050" b="0" i="0" u="none" strike="noStrike" baseline="0" dirty="0" smtClean="0">
                          <a:solidFill>
                            <a:srgbClr val="000000"/>
                          </a:solidFill>
                          <a:effectLst/>
                          <a:latin typeface="Arial" panose="020B0604020202020204" pitchFamily="34" charset="0"/>
                        </a:rPr>
                        <a:t> Rico</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Jul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a:t>
                      </a:r>
                      <a:r>
                        <a:rPr lang="en-US" sz="1050" b="0" i="0" u="none" strike="noStrike" baseline="0" dirty="0" smtClean="0">
                          <a:solidFill>
                            <a:srgbClr val="000000"/>
                          </a:solidFill>
                          <a:effectLst/>
                          <a:latin typeface="Arial" panose="020B0604020202020204" pitchFamily="34" charset="0"/>
                        </a:rPr>
                        <a:t> - $5,000,000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p>
                  </a:txBody>
                  <a:tcPr marL="7620" marR="7620" marT="7621" marB="0" anchor="ctr"/>
                </a:tc>
              </a:tr>
            </a:tbl>
          </a:graphicData>
        </a:graphic>
      </p:graphicFrame>
      <p:sp>
        <p:nvSpPr>
          <p:cNvPr id="10" name="TextBox 2"/>
          <p:cNvSpPr txBox="1">
            <a:spLocks noChangeArrowheads="1"/>
          </p:cNvSpPr>
          <p:nvPr/>
        </p:nvSpPr>
        <p:spPr bwMode="auto">
          <a:xfrm>
            <a:off x="1385634" y="5755392"/>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
        <p:nvSpPr>
          <p:cNvPr id="8" name="Title 6"/>
          <p:cNvSpPr>
            <a:spLocks noGrp="1"/>
          </p:cNvSpPr>
          <p:nvPr>
            <p:ph type="title"/>
          </p:nvPr>
        </p:nvSpPr>
        <p:spPr>
          <a:xfrm>
            <a:off x="990600" y="92857"/>
            <a:ext cx="7264400" cy="928040"/>
          </a:xfrm>
        </p:spPr>
        <p:txBody>
          <a:bodyPr/>
          <a:lstStyle/>
          <a:p>
            <a:r>
              <a:rPr lang="en-US" sz="3200" b="1" dirty="0"/>
              <a:t>Jacksonville District </a:t>
            </a:r>
            <a:r>
              <a:rPr lang="en-US" sz="3200" b="1" dirty="0" smtClean="0"/>
              <a:t>FY2019 </a:t>
            </a:r>
            <a:r>
              <a:rPr lang="en-US" sz="3200" b="1" dirty="0"/>
              <a:t>&amp; </a:t>
            </a:r>
            <a:r>
              <a:rPr lang="en-US" sz="3200" b="1" dirty="0" smtClean="0"/>
              <a:t>Beyond </a:t>
            </a:r>
            <a:r>
              <a:rPr lang="en-US" sz="3200" b="1" dirty="0" smtClean="0"/>
              <a:t>Contracting </a:t>
            </a:r>
            <a:r>
              <a:rPr lang="en-US" sz="3200" b="1" dirty="0"/>
              <a:t>Opportunities </a:t>
            </a:r>
          </a:p>
        </p:txBody>
      </p:sp>
    </p:spTree>
    <p:extLst>
      <p:ext uri="{BB962C8B-B14F-4D97-AF65-F5344CB8AC3E}">
        <p14:creationId xmlns:p14="http://schemas.microsoft.com/office/powerpoint/2010/main" val="26309247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B773CDB-7973-454B-9699-5CCFA043586B}" type="slidenum">
              <a:rPr lang="en-US" smtClean="0"/>
              <a:pPr/>
              <a:t>43</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2899746991"/>
              </p:ext>
            </p:extLst>
          </p:nvPr>
        </p:nvGraphicFramePr>
        <p:xfrm>
          <a:off x="817879" y="1335088"/>
          <a:ext cx="7726818" cy="4489978"/>
        </p:xfrm>
        <a:graphic>
          <a:graphicData uri="http://schemas.openxmlformats.org/drawingml/2006/table">
            <a:tbl>
              <a:tblPr firstRow="1" bandRow="1">
                <a:tableStyleId>{BC89EF96-8CEA-46FF-86C4-4CE0E7609802}</a:tableStyleId>
              </a:tblPr>
              <a:tblGrid>
                <a:gridCol w="550566"/>
                <a:gridCol w="1738826"/>
                <a:gridCol w="931037"/>
                <a:gridCol w="814658"/>
                <a:gridCol w="931037"/>
                <a:gridCol w="978323"/>
                <a:gridCol w="799991"/>
                <a:gridCol w="982380"/>
              </a:tblGrid>
              <a:tr h="58589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tx1"/>
                          </a:solidFill>
                          <a:latin typeface="Arial"/>
                        </a:rPr>
                        <a:t>Fiscal Year</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Title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Location</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Projected Advertise Date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Type Work</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Estimated Award </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Set-Aside Category</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Procurement Method</a:t>
                      </a:r>
                      <a:endParaRPr lang="en-US" sz="1100" b="1" i="0" u="none" strike="noStrike" dirty="0">
                        <a:solidFill>
                          <a:schemeClr val="tx1"/>
                        </a:solidFill>
                        <a:latin typeface="Arial"/>
                      </a:endParaRPr>
                    </a:p>
                  </a:txBody>
                  <a:tcPr marL="7145" marR="7145" marT="7145" marB="0" anchor="ctr"/>
                </a:tc>
              </a:tr>
              <a:tr h="57488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HHD Bridge Repairs –Road Removal –Picayune</a:t>
                      </a:r>
                      <a:r>
                        <a:rPr lang="en-US" sz="1050" b="0" i="0" u="none" strike="noStrike" baseline="0" dirty="0" smtClean="0">
                          <a:solidFill>
                            <a:srgbClr val="000000"/>
                          </a:solidFill>
                          <a:effectLst/>
                          <a:latin typeface="Arial" panose="020B0604020202020204" pitchFamily="34" charset="0"/>
                        </a:rPr>
                        <a:t> Strand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Collier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a:t>
                      </a:r>
                      <a:r>
                        <a:rPr lang="en-US" sz="1050" b="0" i="0" u="none" strike="noStrike" baseline="0" dirty="0" smtClean="0">
                          <a:solidFill>
                            <a:srgbClr val="000000"/>
                          </a:solidFill>
                          <a:effectLst/>
                          <a:latin typeface="Arial" panose="020B0604020202020204" pitchFamily="34" charset="0"/>
                        </a:rPr>
                        <a:t> CONST</a:t>
                      </a: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237990 </a:t>
                      </a:r>
                    </a:p>
                    <a:p>
                      <a:pPr algn="ctr" fontAlgn="ctr"/>
                      <a:r>
                        <a:rPr lang="en-US" sz="1050" b="0" i="0" u="none" strike="noStrike" dirty="0" smtClean="0">
                          <a:solidFill>
                            <a:srgbClr val="000000"/>
                          </a:solidFill>
                          <a:effectLst/>
                          <a:latin typeface="Arial" panose="020B0604020202020204" pitchFamily="34" charset="0"/>
                        </a:rPr>
                        <a:t>Subject</a:t>
                      </a:r>
                      <a:r>
                        <a:rPr lang="en-US" sz="1050" b="0" i="0" u="none" strike="noStrike" baseline="0" dirty="0" smtClean="0">
                          <a:solidFill>
                            <a:srgbClr val="000000"/>
                          </a:solidFill>
                          <a:effectLst/>
                          <a:latin typeface="Arial" panose="020B0604020202020204" pitchFamily="34" charset="0"/>
                        </a:rPr>
                        <a:t> to Change</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$5,000,000 - $10,000,000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r>
              <a:tr h="50842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Broward County Shore Protection CSRM (SUPP)</a:t>
                      </a:r>
                    </a:p>
                    <a:p>
                      <a:pPr algn="l" fontAlgn="ctr"/>
                      <a:r>
                        <a:rPr lang="en-US" sz="1050" b="0" i="0" u="none" strike="noStrike" dirty="0" smtClean="0">
                          <a:solidFill>
                            <a:srgbClr val="000000"/>
                          </a:solidFill>
                          <a:effectLst/>
                          <a:latin typeface="Arial" panose="020B0604020202020204" pitchFamily="34" charset="0"/>
                        </a:rPr>
                        <a:t>Segment</a:t>
                      </a:r>
                      <a:r>
                        <a:rPr lang="en-US" sz="1050" b="0" i="0" u="none" strike="noStrike" baseline="0" dirty="0" smtClean="0">
                          <a:solidFill>
                            <a:srgbClr val="000000"/>
                          </a:solidFill>
                          <a:effectLst/>
                          <a:latin typeface="Arial" panose="020B0604020202020204" pitchFamily="34" charset="0"/>
                        </a:rPr>
                        <a:t> II Truck Haul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Broward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Jun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 CIVIL</a:t>
                      </a:r>
                      <a:r>
                        <a:rPr lang="en-US" sz="1050" b="0" i="0" u="none" strike="noStrike" baseline="0" dirty="0" smtClean="0">
                          <a:solidFill>
                            <a:srgbClr val="000000"/>
                          </a:solidFill>
                          <a:effectLst/>
                          <a:latin typeface="Arial" panose="020B0604020202020204" pitchFamily="34" charset="0"/>
                        </a:rPr>
                        <a:t> CONST</a:t>
                      </a: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237990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$5,000,000 - $10,000,000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7488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Broward County Shore Protection CSRM (SUPP)</a:t>
                      </a:r>
                    </a:p>
                    <a:p>
                      <a:pPr algn="l" fontAlgn="ctr"/>
                      <a:r>
                        <a:rPr lang="en-US" sz="1050" b="0" i="0" u="none" strike="noStrike" dirty="0" smtClean="0">
                          <a:solidFill>
                            <a:srgbClr val="000000"/>
                          </a:solidFill>
                          <a:effectLst/>
                          <a:latin typeface="Arial" panose="020B0604020202020204" pitchFamily="34" charset="0"/>
                        </a:rPr>
                        <a:t>Segment</a:t>
                      </a:r>
                      <a:r>
                        <a:rPr lang="en-US" sz="1050" b="0" i="0" u="none" strike="noStrike" baseline="0" dirty="0" smtClean="0">
                          <a:solidFill>
                            <a:srgbClr val="000000"/>
                          </a:solidFill>
                          <a:effectLst/>
                          <a:latin typeface="Arial" panose="020B0604020202020204" pitchFamily="34" charset="0"/>
                        </a:rPr>
                        <a:t> III Truck Haul &amp; Hopper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Broward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Jun 2020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$50,000,000 - $75,000,000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2506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Dade County CSRM (SUPP) Surfside Truck Haul</a:t>
                      </a:r>
                    </a:p>
                    <a:p>
                      <a:pPr algn="l" fontAlgn="ctr"/>
                      <a:r>
                        <a:rPr lang="en-US" sz="1050" b="0" i="0" u="none" strike="noStrike" dirty="0" smtClean="0">
                          <a:solidFill>
                            <a:srgbClr val="000000"/>
                          </a:solidFill>
                          <a:effectLst/>
                          <a:latin typeface="Arial" panose="020B0604020202020204" pitchFamily="34" charset="0"/>
                        </a:rPr>
                        <a:t>Contract A</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Miami-Dade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Feb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 CIVIL</a:t>
                      </a:r>
                      <a:r>
                        <a:rPr lang="en-US" sz="1050" b="0" i="0" u="none" strike="noStrike" baseline="0" dirty="0" smtClean="0">
                          <a:solidFill>
                            <a:srgbClr val="000000"/>
                          </a:solidFill>
                          <a:effectLst/>
                          <a:latin typeface="Arial" panose="020B0604020202020204" pitchFamily="34" charset="0"/>
                        </a:rPr>
                        <a:t> CONST</a:t>
                      </a: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237990 </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$25,000,000 - $50,000,000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2506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Dade County CSRM (SUPP) Truck Haul Hotspots</a:t>
                      </a:r>
                    </a:p>
                    <a:p>
                      <a:pPr algn="l" fontAlgn="ctr"/>
                      <a:r>
                        <a:rPr lang="en-US" sz="1050" b="0" i="0" u="none" strike="noStrike" dirty="0" smtClean="0">
                          <a:solidFill>
                            <a:srgbClr val="000000"/>
                          </a:solidFill>
                          <a:effectLst/>
                          <a:latin typeface="Arial" panose="020B0604020202020204" pitchFamily="34" charset="0"/>
                        </a:rPr>
                        <a:t>Contract 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Miami-Dade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Apr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 CIVIL</a:t>
                      </a:r>
                      <a:r>
                        <a:rPr lang="en-US" sz="1050" b="0" i="0" u="none" strike="noStrike" baseline="0" dirty="0" smtClean="0">
                          <a:solidFill>
                            <a:srgbClr val="000000"/>
                          </a:solidFill>
                          <a:effectLst/>
                          <a:latin typeface="Arial" panose="020B0604020202020204" pitchFamily="34" charset="0"/>
                        </a:rPr>
                        <a:t> CONST</a:t>
                      </a: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237990 </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$25,000,000 - $50,000,000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2506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Dade County CSRM (SUPP) Bal</a:t>
                      </a:r>
                      <a:r>
                        <a:rPr lang="en-US" sz="1050" b="0" i="0" u="none" strike="noStrike" baseline="0" dirty="0" smtClean="0">
                          <a:solidFill>
                            <a:srgbClr val="000000"/>
                          </a:solidFill>
                          <a:effectLst/>
                          <a:latin typeface="Arial" panose="020B0604020202020204" pitchFamily="34" charset="0"/>
                        </a:rPr>
                        <a:t> </a:t>
                      </a:r>
                      <a:r>
                        <a:rPr lang="en-US" sz="1050" b="0" i="0" u="none" strike="noStrike" baseline="0" dirty="0" err="1" smtClean="0">
                          <a:solidFill>
                            <a:srgbClr val="000000"/>
                          </a:solidFill>
                          <a:effectLst/>
                          <a:latin typeface="Arial" panose="020B0604020202020204" pitchFamily="34" charset="0"/>
                        </a:rPr>
                        <a:t>Harbour</a:t>
                      </a:r>
                      <a:r>
                        <a:rPr lang="en-US" sz="1050" b="0" i="0" u="none" strike="noStrike" baseline="0" dirty="0" smtClean="0">
                          <a:solidFill>
                            <a:srgbClr val="000000"/>
                          </a:solidFill>
                          <a:effectLst/>
                          <a:latin typeface="Arial" panose="020B0604020202020204" pitchFamily="34" charset="0"/>
                        </a:rPr>
                        <a:t> –Contract C</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Miami-Dade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Dec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 CIVIL</a:t>
                      </a:r>
                      <a:r>
                        <a:rPr lang="en-US" sz="1050" b="0" i="0" u="none" strike="noStrike" baseline="0" dirty="0" smtClean="0">
                          <a:solidFill>
                            <a:srgbClr val="000000"/>
                          </a:solidFill>
                          <a:effectLst/>
                          <a:latin typeface="Arial" panose="020B0604020202020204" pitchFamily="34" charset="0"/>
                        </a:rPr>
                        <a:t> CONST</a:t>
                      </a: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237990 </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$15,000,000 - $25,000,000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2506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Dade County CSRM (SUPP)  Miami Beach &amp; Sunny</a:t>
                      </a:r>
                      <a:r>
                        <a:rPr lang="en-US" sz="1050" b="0" i="0" u="none" strike="noStrike" baseline="0" dirty="0" smtClean="0">
                          <a:solidFill>
                            <a:srgbClr val="000000"/>
                          </a:solidFill>
                          <a:effectLst/>
                          <a:latin typeface="Arial" panose="020B0604020202020204" pitchFamily="34" charset="0"/>
                        </a:rPr>
                        <a:t> Isles</a:t>
                      </a:r>
                      <a:endParaRPr lang="en-US" sz="1050" b="0" i="0" u="none" strike="noStrike" dirty="0" smtClean="0">
                        <a:solidFill>
                          <a:srgbClr val="000000"/>
                        </a:solidFill>
                        <a:effectLst/>
                        <a:latin typeface="Arial" panose="020B0604020202020204" pitchFamily="34" charset="0"/>
                      </a:endParaRPr>
                    </a:p>
                    <a:p>
                      <a:pPr algn="l" fontAlgn="ctr"/>
                      <a:r>
                        <a:rPr lang="en-US" sz="1050" b="0" i="0" u="none" strike="noStrike" baseline="0" dirty="0" smtClean="0">
                          <a:solidFill>
                            <a:srgbClr val="000000"/>
                          </a:solidFill>
                          <a:effectLst/>
                          <a:latin typeface="Arial" panose="020B0604020202020204" pitchFamily="34" charset="0"/>
                        </a:rPr>
                        <a:t>Contract D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Miami-Dade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Jun 2020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 CIVIL</a:t>
                      </a:r>
                      <a:r>
                        <a:rPr lang="en-US" sz="1050" b="0" i="0" u="none" strike="noStrike" baseline="0" dirty="0" smtClean="0">
                          <a:solidFill>
                            <a:srgbClr val="000000"/>
                          </a:solidFill>
                          <a:effectLst/>
                          <a:latin typeface="Arial" panose="020B0604020202020204" pitchFamily="34" charset="0"/>
                        </a:rPr>
                        <a:t> CONST</a:t>
                      </a: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237990 </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$50,000,000 - $100,000,000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2" name="Rectangle 1"/>
          <p:cNvSpPr/>
          <p:nvPr/>
        </p:nvSpPr>
        <p:spPr>
          <a:xfrm>
            <a:off x="1792752" y="5873729"/>
            <a:ext cx="5660096" cy="523220"/>
          </a:xfrm>
          <a:prstGeom prst="rect">
            <a:avLst/>
          </a:prstGeom>
        </p:spPr>
        <p:txBody>
          <a:bodyPr wrap="square">
            <a:spAutoFit/>
          </a:bodyPr>
          <a:lstStyle/>
          <a:p>
            <a:pPr lvl="0" algn="ctr" eaLnBrk="0" fontAlgn="auto" hangingPunct="0">
              <a:spcAft>
                <a:spcPts val="0"/>
              </a:spcAft>
              <a:defRPr/>
            </a:pPr>
            <a:r>
              <a:rPr lang="en-US" altLang="en-US" sz="1400" b="1" kern="0" dirty="0">
                <a:solidFill>
                  <a:srgbClr val="000000"/>
                </a:solidFill>
                <a:cs typeface="Arial" panose="020B0604020202020204" pitchFamily="34" charset="0"/>
              </a:rPr>
              <a:t>View all of Jacksonville District Contracting Opportunities at:</a:t>
            </a:r>
            <a:endParaRPr lang="en-US" altLang="en-US" sz="1400" b="1" i="1" kern="0" dirty="0">
              <a:solidFill>
                <a:srgbClr val="000000"/>
              </a:solidFill>
            </a:endParaRPr>
          </a:p>
          <a:p>
            <a:pPr lvl="0" algn="ctr" eaLnBrk="0" fontAlgn="auto" hangingPunct="0">
              <a:spcAft>
                <a:spcPts val="0"/>
              </a:spcAft>
              <a:defRPr/>
            </a:pPr>
            <a:r>
              <a:rPr lang="en-US" altLang="en-US" sz="1400" b="1" i="1" kern="0" dirty="0">
                <a:solidFill>
                  <a:srgbClr val="000000"/>
                </a:solidFill>
              </a:rPr>
              <a:t>www.saj.usace.army.mil/Business-With-Us/Small-Business</a:t>
            </a:r>
            <a:endParaRPr lang="en-US" sz="1400" dirty="0"/>
          </a:p>
        </p:txBody>
      </p:sp>
      <p:sp>
        <p:nvSpPr>
          <p:cNvPr id="8" name="Title 6"/>
          <p:cNvSpPr>
            <a:spLocks noGrp="1"/>
          </p:cNvSpPr>
          <p:nvPr>
            <p:ph type="title"/>
          </p:nvPr>
        </p:nvSpPr>
        <p:spPr>
          <a:xfrm>
            <a:off x="990600" y="92857"/>
            <a:ext cx="7264400" cy="928040"/>
          </a:xfrm>
        </p:spPr>
        <p:txBody>
          <a:bodyPr/>
          <a:lstStyle/>
          <a:p>
            <a:r>
              <a:rPr lang="en-US" sz="3200" b="1" dirty="0"/>
              <a:t>Jacksonville District </a:t>
            </a:r>
            <a:r>
              <a:rPr lang="en-US" sz="3200" b="1" dirty="0" smtClean="0"/>
              <a:t>FY2019 </a:t>
            </a:r>
            <a:r>
              <a:rPr lang="en-US" sz="3200" b="1" dirty="0"/>
              <a:t>&amp; </a:t>
            </a:r>
            <a:r>
              <a:rPr lang="en-US" sz="3200" b="1" dirty="0" smtClean="0"/>
              <a:t>Beyond </a:t>
            </a:r>
            <a:r>
              <a:rPr lang="en-US" sz="3200" b="1" dirty="0" smtClean="0"/>
              <a:t>Contracting </a:t>
            </a:r>
            <a:r>
              <a:rPr lang="en-US" sz="3200" b="1" dirty="0"/>
              <a:t>Opportunities </a:t>
            </a:r>
          </a:p>
        </p:txBody>
      </p:sp>
    </p:spTree>
    <p:extLst>
      <p:ext uri="{BB962C8B-B14F-4D97-AF65-F5344CB8AC3E}">
        <p14:creationId xmlns:p14="http://schemas.microsoft.com/office/powerpoint/2010/main" val="7372903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B773CDB-7973-454B-9699-5CCFA043586B}" type="slidenum">
              <a:rPr lang="en-US" smtClean="0"/>
              <a:pPr/>
              <a:t>44</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785189951"/>
              </p:ext>
            </p:extLst>
          </p:nvPr>
        </p:nvGraphicFramePr>
        <p:xfrm>
          <a:off x="391299" y="1290810"/>
          <a:ext cx="8382000" cy="4456183"/>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60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tx1"/>
                          </a:solidFill>
                          <a:latin typeface="Arial"/>
                        </a:rPr>
                        <a:t>Fiscal Year</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Title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Location</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Projected Advertise Date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Type Work</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Estimated Award </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Set-Aside Category</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Procurement Method</a:t>
                      </a:r>
                      <a:endParaRPr lang="en-US" sz="1100" b="1" i="0" u="none" strike="noStrike" dirty="0">
                        <a:solidFill>
                          <a:schemeClr val="tx1"/>
                        </a:solidFill>
                        <a:latin typeface="Arial"/>
                      </a:endParaRPr>
                    </a:p>
                  </a:txBody>
                  <a:tcPr marL="7145" marR="7145" marT="7145" marB="0" anchor="ctr"/>
                </a:tc>
              </a:tr>
              <a:tr h="646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TBD</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USCG Station Fort Lauderdale</a:t>
                      </a:r>
                      <a:r>
                        <a:rPr lang="en-US" sz="1050" b="0" i="0" u="none" strike="noStrike" baseline="0" dirty="0" smtClean="0">
                          <a:solidFill>
                            <a:srgbClr val="000000"/>
                          </a:solidFill>
                          <a:effectLst/>
                          <a:latin typeface="Arial" panose="020B0604020202020204" pitchFamily="34" charset="0"/>
                        </a:rPr>
                        <a:t> PROVISIONAL Relocation Housing &amp; Operations</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Broward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Lessors of Residential Buildings &amp; Dwellings 531110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r>
                        <a:rPr lang="en-US" sz="1050" b="0" i="0" u="none" strike="noStrike" baseline="0" dirty="0" smtClean="0">
                          <a:solidFill>
                            <a:srgbClr val="000000"/>
                          </a:solidFill>
                          <a:effectLst/>
                          <a:latin typeface="Arial" panose="020B0604020202020204" pitchFamily="34" charset="0"/>
                        </a:rPr>
                        <a:t> Based on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r h="5728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TBD</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USCG Station Fort</a:t>
                      </a:r>
                      <a:r>
                        <a:rPr lang="en-US" sz="1050" b="0" i="0" u="none" strike="noStrike" baseline="0" dirty="0" smtClean="0">
                          <a:solidFill>
                            <a:srgbClr val="000000"/>
                          </a:solidFill>
                          <a:effectLst/>
                          <a:latin typeface="Arial" panose="020B0604020202020204" pitchFamily="34" charset="0"/>
                        </a:rPr>
                        <a:t> Lauderdale Reconfiguration of Housing &amp; Operations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Broward County, FL</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Commercial &amp; Building </a:t>
                      </a:r>
                      <a:r>
                        <a:rPr lang="en-US" sz="1050" b="0" i="0" u="none" strike="noStrike" dirty="0" err="1" smtClean="0">
                          <a:solidFill>
                            <a:srgbClr val="000000"/>
                          </a:solidFill>
                          <a:effectLst/>
                          <a:latin typeface="Arial" panose="020B0604020202020204" pitchFamily="34" charset="0"/>
                        </a:rPr>
                        <a:t>Const</a:t>
                      </a:r>
                      <a:r>
                        <a:rPr lang="en-US" sz="1050" b="0" i="0" u="none" strike="noStrike" dirty="0" smtClean="0">
                          <a:solidFill>
                            <a:srgbClr val="000000"/>
                          </a:solidFill>
                          <a:effectLst/>
                          <a:latin typeface="Arial" panose="020B0604020202020204" pitchFamily="34" charset="0"/>
                        </a:rPr>
                        <a:t> 236220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$30,000,000 - $50,000,000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 Based on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TBD</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Cano Martin Pena – Contract 1 Staging Area Ciudad </a:t>
                      </a:r>
                      <a:r>
                        <a:rPr lang="en-US" sz="1050" b="0" i="0" u="none" strike="noStrike" dirty="0" err="1" smtClean="0">
                          <a:solidFill>
                            <a:srgbClr val="000000"/>
                          </a:solidFill>
                          <a:effectLst/>
                          <a:latin typeface="Arial" panose="020B0604020202020204" pitchFamily="34" charset="0"/>
                        </a:rPr>
                        <a:t>Deportiva</a:t>
                      </a:r>
                      <a:r>
                        <a:rPr lang="en-US" sz="1050" b="0" i="0" u="none" strike="noStrike" baseline="0" dirty="0" smtClean="0">
                          <a:solidFill>
                            <a:srgbClr val="000000"/>
                          </a:solidFill>
                          <a:effectLst/>
                          <a:latin typeface="Arial" panose="020B0604020202020204" pitchFamily="34" charset="0"/>
                        </a:rPr>
                        <a:t> Roberto Clemente (CDRC) includes bulkhead, boat ramp, clearing &amp; grubbing</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Puerto Rico</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a:t>
                      </a:r>
                      <a:r>
                        <a:rPr lang="en-US" sz="1050" b="0" i="0" u="none" strike="noStrike" baseline="0" dirty="0" smtClean="0">
                          <a:solidFill>
                            <a:srgbClr val="000000"/>
                          </a:solidFill>
                          <a:effectLst/>
                          <a:latin typeface="Arial" panose="020B0604020202020204" pitchFamily="34" charset="0"/>
                        </a:rPr>
                        <a:t> $5,000,000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r>
                        <a:rPr lang="en-US" sz="1050" b="0" i="0" u="none" strike="noStrike" baseline="0" dirty="0" smtClean="0">
                          <a:solidFill>
                            <a:srgbClr val="000000"/>
                          </a:solidFill>
                          <a:effectLst/>
                          <a:latin typeface="Arial" panose="020B0604020202020204" pitchFamily="34" charset="0"/>
                        </a:rPr>
                        <a:t> Highly contingent on funding</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p>
                      <a:pPr algn="ctr" fontAlgn="ctr"/>
                      <a:r>
                        <a:rPr lang="en-US" sz="1050" b="0" i="0" u="none" strike="noStrike" dirty="0" smtClean="0">
                          <a:solidFill>
                            <a:schemeClr val="tx1"/>
                          </a:solidFill>
                          <a:effectLst/>
                          <a:latin typeface="Arial" panose="020B0604020202020204" pitchFamily="34" charset="0"/>
                        </a:rPr>
                        <a:t>2019</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p>
                      <a:pPr algn="l" fontAlgn="ctr"/>
                      <a:r>
                        <a:rPr lang="en-US" sz="1050" b="0" i="0" u="none" strike="noStrike" dirty="0" smtClean="0">
                          <a:solidFill>
                            <a:srgbClr val="000000"/>
                          </a:solidFill>
                          <a:effectLst/>
                          <a:latin typeface="Arial" panose="020B0604020202020204" pitchFamily="34" charset="0"/>
                        </a:rPr>
                        <a:t>Manatee Protection System,</a:t>
                      </a:r>
                      <a:r>
                        <a:rPr lang="en-US" sz="1050" b="0" i="0" u="none" strike="noStrike" baseline="0" dirty="0" smtClean="0">
                          <a:solidFill>
                            <a:srgbClr val="000000"/>
                          </a:solidFill>
                          <a:effectLst/>
                          <a:latin typeface="Arial" panose="020B0604020202020204" pitchFamily="34" charset="0"/>
                        </a:rPr>
                        <a:t> Maintenance &amp; Repairs, Upgrades t</a:t>
                      </a:r>
                      <a:r>
                        <a:rPr lang="en-US" sz="1000" kern="1200" dirty="0" smtClean="0">
                          <a:solidFill>
                            <a:schemeClr val="tx1"/>
                          </a:solidFill>
                          <a:effectLst/>
                          <a:latin typeface="+mn-lt"/>
                          <a:ea typeface="+mn-ea"/>
                          <a:cs typeface="+mn-cs"/>
                        </a:rPr>
                        <a:t>o the (6) Manatee Protection Systems (MPS) at Lock and Dam facilities within the USACE Jacksonville District.  </a:t>
                      </a:r>
                      <a:endParaRPr lang="en-US" sz="1000" b="0" i="0" u="none" strike="noStrike" dirty="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mn-cs"/>
                        </a:rPr>
                        <a:t>Canaveral Lock, St. Lucie Lock, Port </a:t>
                      </a:r>
                      <a:r>
                        <a:rPr lang="en-US" sz="1050" kern="1200" dirty="0" err="1" smtClean="0">
                          <a:solidFill>
                            <a:schemeClr val="tx1"/>
                          </a:solidFill>
                          <a:effectLst/>
                          <a:latin typeface="+mn-lt"/>
                          <a:ea typeface="+mn-ea"/>
                          <a:cs typeface="+mn-cs"/>
                        </a:rPr>
                        <a:t>Mayaca</a:t>
                      </a:r>
                      <a:r>
                        <a:rPr lang="en-US" sz="1050" kern="1200" dirty="0" smtClean="0">
                          <a:solidFill>
                            <a:schemeClr val="tx1"/>
                          </a:solidFill>
                          <a:effectLst/>
                          <a:latin typeface="+mn-lt"/>
                          <a:ea typeface="+mn-ea"/>
                          <a:cs typeface="+mn-cs"/>
                        </a:rPr>
                        <a:t> Lock, Moore Haven Lock, </a:t>
                      </a:r>
                      <a:r>
                        <a:rPr lang="en-US" sz="1050" kern="1200" dirty="0" err="1" smtClean="0">
                          <a:solidFill>
                            <a:schemeClr val="tx1"/>
                          </a:solidFill>
                          <a:effectLst/>
                          <a:latin typeface="+mn-lt"/>
                          <a:ea typeface="+mn-ea"/>
                          <a:cs typeface="+mn-cs"/>
                        </a:rPr>
                        <a:t>Ortona</a:t>
                      </a:r>
                      <a:r>
                        <a:rPr lang="en-US" sz="1050" kern="1200" dirty="0" smtClean="0">
                          <a:solidFill>
                            <a:schemeClr val="tx1"/>
                          </a:solidFill>
                          <a:effectLst/>
                          <a:latin typeface="+mn-lt"/>
                          <a:ea typeface="+mn-ea"/>
                          <a:cs typeface="+mn-cs"/>
                        </a:rPr>
                        <a:t> Lock and W.P. Franklin Lock</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kern="1200" dirty="0" smtClean="0">
                          <a:solidFill>
                            <a:schemeClr val="tx1"/>
                          </a:solidFill>
                          <a:effectLst/>
                          <a:latin typeface="+mn-lt"/>
                          <a:ea typeface="+mn-ea"/>
                          <a:cs typeface="+mn-cs"/>
                        </a:rPr>
                        <a:t>FL</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March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561990 </a:t>
                      </a:r>
                    </a:p>
                    <a:p>
                      <a:pPr algn="ctr" fontAlgn="ctr"/>
                      <a:r>
                        <a:rPr lang="en-US" sz="1050" b="0" i="0" u="none" strike="noStrike" dirty="0" smtClean="0">
                          <a:solidFill>
                            <a:srgbClr val="000000"/>
                          </a:solidFill>
                          <a:effectLst/>
                          <a:latin typeface="Arial" panose="020B0604020202020204" pitchFamily="34" charset="0"/>
                        </a:rPr>
                        <a:t>All</a:t>
                      </a:r>
                      <a:r>
                        <a:rPr lang="en-US" sz="1050" b="0" i="0" u="none" strike="noStrike" baseline="0" dirty="0" smtClean="0">
                          <a:solidFill>
                            <a:srgbClr val="000000"/>
                          </a:solidFill>
                          <a:effectLst/>
                          <a:latin typeface="Arial" panose="020B0604020202020204" pitchFamily="34" charset="0"/>
                        </a:rPr>
                        <a:t> Other Support Services</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TBD Based on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3" name="Rectangle 2"/>
          <p:cNvSpPr/>
          <p:nvPr/>
        </p:nvSpPr>
        <p:spPr>
          <a:xfrm>
            <a:off x="391299" y="5929898"/>
            <a:ext cx="5385033" cy="523220"/>
          </a:xfrm>
          <a:prstGeom prst="rect">
            <a:avLst/>
          </a:prstGeom>
        </p:spPr>
        <p:txBody>
          <a:bodyPr wrap="square">
            <a:spAutoFit/>
          </a:bodyPr>
          <a:lstStyle/>
          <a:p>
            <a:pPr lvl="0" algn="ctr" eaLnBrk="0" fontAlgn="auto" hangingPunct="0">
              <a:spcAft>
                <a:spcPts val="0"/>
              </a:spcAft>
              <a:defRPr/>
            </a:pPr>
            <a:r>
              <a:rPr lang="en-US" altLang="en-US" sz="1400" b="1" kern="0" dirty="0">
                <a:solidFill>
                  <a:srgbClr val="000000"/>
                </a:solidFill>
                <a:cs typeface="Arial" panose="020B0604020202020204" pitchFamily="34" charset="0"/>
              </a:rPr>
              <a:t>View all of Jacksonville District Contracting Opportunities at:</a:t>
            </a:r>
            <a:endParaRPr lang="en-US" altLang="en-US" sz="1400" b="1" i="1" kern="0" dirty="0">
              <a:solidFill>
                <a:srgbClr val="000000"/>
              </a:solidFill>
            </a:endParaRPr>
          </a:p>
          <a:p>
            <a:pPr lvl="0" algn="ctr" eaLnBrk="0" fontAlgn="auto" hangingPunct="0">
              <a:spcAft>
                <a:spcPts val="0"/>
              </a:spcAft>
              <a:defRPr/>
            </a:pPr>
            <a:r>
              <a:rPr lang="en-US" altLang="en-US" sz="1400" b="1" i="1" kern="0" dirty="0">
                <a:solidFill>
                  <a:srgbClr val="000000"/>
                </a:solidFill>
              </a:rPr>
              <a:t>www.saj.usace.army.mil/Business-With-Us/Small-Business</a:t>
            </a:r>
            <a:endParaRPr lang="en-US" sz="1400" dirty="0"/>
          </a:p>
        </p:txBody>
      </p:sp>
      <p:sp>
        <p:nvSpPr>
          <p:cNvPr id="8" name="Title 6"/>
          <p:cNvSpPr>
            <a:spLocks noGrp="1"/>
          </p:cNvSpPr>
          <p:nvPr>
            <p:ph type="title"/>
          </p:nvPr>
        </p:nvSpPr>
        <p:spPr>
          <a:xfrm>
            <a:off x="990600" y="92857"/>
            <a:ext cx="7264400" cy="928040"/>
          </a:xfrm>
        </p:spPr>
        <p:txBody>
          <a:bodyPr/>
          <a:lstStyle/>
          <a:p>
            <a:r>
              <a:rPr lang="en-US" sz="3200" b="1" dirty="0"/>
              <a:t>Jacksonville District </a:t>
            </a:r>
            <a:r>
              <a:rPr lang="en-US" sz="3200" b="1" dirty="0" smtClean="0"/>
              <a:t>FY2019 </a:t>
            </a:r>
            <a:r>
              <a:rPr lang="en-US" sz="3200" b="1" dirty="0"/>
              <a:t>&amp; </a:t>
            </a:r>
            <a:r>
              <a:rPr lang="en-US" sz="3200" b="1" dirty="0" smtClean="0"/>
              <a:t>Beyond </a:t>
            </a:r>
            <a:r>
              <a:rPr lang="en-US" sz="3200" b="1" dirty="0" smtClean="0"/>
              <a:t>Contracting </a:t>
            </a:r>
            <a:r>
              <a:rPr lang="en-US" sz="3200" b="1" dirty="0"/>
              <a:t>Opportunities </a:t>
            </a:r>
          </a:p>
        </p:txBody>
      </p:sp>
    </p:spTree>
    <p:extLst>
      <p:ext uri="{BB962C8B-B14F-4D97-AF65-F5344CB8AC3E}">
        <p14:creationId xmlns:p14="http://schemas.microsoft.com/office/powerpoint/2010/main" val="3184887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B773CDB-7973-454B-9699-5CCFA043586B}" type="slidenum">
              <a:rPr lang="en-US" smtClean="0"/>
              <a:pPr/>
              <a:t>45</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3963300505"/>
              </p:ext>
            </p:extLst>
          </p:nvPr>
        </p:nvGraphicFramePr>
        <p:xfrm>
          <a:off x="391299" y="1290810"/>
          <a:ext cx="8382000" cy="4538686"/>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60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tx1"/>
                          </a:solidFill>
                          <a:latin typeface="Arial"/>
                        </a:rPr>
                        <a:t>Fiscal Year</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Title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Location</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Projected Advertise Date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Type Work</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Estimated Award </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Set-Aside Category</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Procurement Method</a:t>
                      </a:r>
                      <a:endParaRPr lang="en-US" sz="1100" b="1" i="0" u="none" strike="noStrike" dirty="0">
                        <a:solidFill>
                          <a:schemeClr val="tx1"/>
                        </a:solidFill>
                        <a:latin typeface="Arial"/>
                      </a:endParaRPr>
                    </a:p>
                  </a:txBody>
                  <a:tcPr marL="7145" marR="7145" marT="7145" marB="0" anchor="ctr"/>
                </a:tc>
              </a:tr>
              <a:tr h="646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Project Delivery Process (PDP)</a:t>
                      </a:r>
                    </a:p>
                    <a:p>
                      <a:pPr algn="l" fontAlgn="ctr"/>
                      <a:r>
                        <a:rPr lang="en-US" sz="1050" b="0" i="0" u="none" strike="noStrike" baseline="0" dirty="0" smtClean="0">
                          <a:solidFill>
                            <a:srgbClr val="000000"/>
                          </a:solidFill>
                          <a:effectLst/>
                          <a:latin typeface="Arial" panose="020B0604020202020204" pitchFamily="34" charset="0"/>
                        </a:rPr>
                        <a:t>Support </a:t>
                      </a:r>
                      <a:r>
                        <a:rPr lang="en-US" sz="1050" b="0" i="0" u="none" strike="noStrike" baseline="0" dirty="0" err="1" smtClean="0">
                          <a:solidFill>
                            <a:srgbClr val="000000"/>
                          </a:solidFill>
                          <a:effectLst/>
                          <a:latin typeface="Arial" panose="020B0604020202020204" pitchFamily="34" charset="0"/>
                        </a:rPr>
                        <a:t>Svcs</a:t>
                      </a:r>
                      <a:r>
                        <a:rPr lang="en-US" sz="1050" b="0" i="0" u="none" strike="noStrike" baseline="0" dirty="0" smtClean="0">
                          <a:solidFill>
                            <a:srgbClr val="000000"/>
                          </a:solidFill>
                          <a:effectLst/>
                          <a:latin typeface="Arial" panose="020B0604020202020204" pitchFamily="34" charset="0"/>
                        </a:rPr>
                        <a:t> SATOC or BPA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Jacksonville District AOR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Mar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SERVICES</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EST</a:t>
                      </a:r>
                    </a:p>
                    <a:p>
                      <a:pPr algn="ctr" fontAlgn="ctr"/>
                      <a:r>
                        <a:rPr lang="en-US" sz="1050" b="0" i="0" u="none" strike="noStrike" dirty="0" smtClean="0">
                          <a:solidFill>
                            <a:srgbClr val="000000"/>
                          </a:solidFill>
                          <a:effectLst/>
                          <a:latin typeface="Arial" panose="020B0604020202020204" pitchFamily="34" charset="0"/>
                        </a:rPr>
                        <a:t>$7,000,000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 Program</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GSA Professional SVCS 871-OOCORP</a:t>
                      </a:r>
                    </a:p>
                  </a:txBody>
                  <a:tcPr marL="7620" marR="7620" marT="7621" marB="0" anchor="ctr"/>
                </a:tc>
              </a:tr>
              <a:tr h="646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IDIQ Geotechnical Core Drilling &amp; Laboratory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Puerto</a:t>
                      </a:r>
                      <a:r>
                        <a:rPr lang="en-US" sz="1050" b="0" i="0" u="none" strike="noStrike" baseline="0" dirty="0" smtClean="0">
                          <a:solidFill>
                            <a:srgbClr val="000000"/>
                          </a:solidFill>
                          <a:effectLst/>
                          <a:latin typeface="Arial" panose="020B0604020202020204" pitchFamily="34" charset="0"/>
                        </a:rPr>
                        <a:t> Rico, U.S. Virgin Islands, and Caribbean</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Mar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AE Services</a:t>
                      </a:r>
                    </a:p>
                    <a:p>
                      <a:pPr algn="ctr" fontAlgn="ctr"/>
                      <a:r>
                        <a:rPr lang="en-US" sz="1050" b="0" i="0" u="none" strike="noStrike" dirty="0" smtClean="0">
                          <a:solidFill>
                            <a:srgbClr val="000000"/>
                          </a:solidFill>
                          <a:effectLst/>
                          <a:latin typeface="Arial" panose="020B0604020202020204" pitchFamily="34" charset="0"/>
                        </a:rPr>
                        <a:t>541330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IDT Contract Base w/4 options. One contract w/total capacity $5mil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SBSA</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Brooks Act</a:t>
                      </a:r>
                      <a:endParaRPr lang="en-US" sz="1050" b="0" i="0" u="none" strike="noStrike" dirty="0">
                        <a:solidFill>
                          <a:srgbClr val="000000"/>
                        </a:solidFill>
                        <a:effectLst/>
                        <a:latin typeface="Arial" panose="020B0604020202020204" pitchFamily="34" charset="0"/>
                      </a:endParaRPr>
                    </a:p>
                  </a:txBody>
                  <a:tcPr marL="7620" marR="7620" marT="7621" marB="0" anchor="ctr"/>
                </a:tc>
              </a:tr>
              <a:tr h="5728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IDIQ Geotechnical Core Drilling &amp; Laboratory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Jacksonville District AOR</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Apr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AE Services</a:t>
                      </a:r>
                    </a:p>
                    <a:p>
                      <a:pPr algn="ctr" fontAlgn="ctr"/>
                      <a:r>
                        <a:rPr lang="en-US" sz="1050" b="0" i="0" u="none" strike="noStrike" dirty="0" smtClean="0">
                          <a:solidFill>
                            <a:srgbClr val="000000"/>
                          </a:solidFill>
                          <a:effectLst/>
                          <a:latin typeface="Arial" panose="020B0604020202020204" pitchFamily="34" charset="0"/>
                        </a:rPr>
                        <a:t>541330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IDT Contract Base w/4 options. One contract w/total capacity $9mil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SBSA</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Brooks Act</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Topographic</a:t>
                      </a:r>
                      <a:r>
                        <a:rPr lang="en-US" sz="1050" b="0" i="0" u="none" strike="noStrike" baseline="0" dirty="0" smtClean="0">
                          <a:solidFill>
                            <a:srgbClr val="000000"/>
                          </a:solidFill>
                          <a:effectLst/>
                          <a:latin typeface="Arial" panose="020B0604020202020204" pitchFamily="34" charset="0"/>
                        </a:rPr>
                        <a:t> Only Surveying</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Florida</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3</a:t>
                      </a:r>
                      <a:r>
                        <a:rPr lang="en-US" sz="1050" b="0" i="0" u="none" strike="noStrike" baseline="30000" dirty="0" smtClean="0">
                          <a:solidFill>
                            <a:srgbClr val="000000"/>
                          </a:solidFill>
                          <a:effectLst/>
                          <a:latin typeface="Arial" panose="020B0604020202020204" pitchFamily="34" charset="0"/>
                        </a:rPr>
                        <a:t>rd</a:t>
                      </a:r>
                      <a:r>
                        <a:rPr lang="en-US" sz="1050" b="0" i="0" u="none" strike="noStrike" dirty="0" smtClean="0">
                          <a:solidFill>
                            <a:srgbClr val="000000"/>
                          </a:solidFill>
                          <a:effectLst/>
                          <a:latin typeface="Arial" panose="020B0604020202020204" pitchFamily="34" charset="0"/>
                        </a:rPr>
                        <a:t>/4</a:t>
                      </a:r>
                      <a:r>
                        <a:rPr lang="en-US" sz="1050" b="0" i="0" u="none" strike="noStrike" baseline="30000" dirty="0" smtClean="0">
                          <a:solidFill>
                            <a:srgbClr val="000000"/>
                          </a:solidFill>
                          <a:effectLst/>
                          <a:latin typeface="Arial" panose="020B0604020202020204" pitchFamily="34" charset="0"/>
                        </a:rPr>
                        <a:t>th</a:t>
                      </a:r>
                      <a:r>
                        <a:rPr lang="en-US" sz="1050" b="0" i="0" u="none" strike="noStrike" dirty="0" smtClean="0">
                          <a:solidFill>
                            <a:srgbClr val="000000"/>
                          </a:solidFill>
                          <a:effectLst/>
                          <a:latin typeface="Arial" panose="020B0604020202020204" pitchFamily="34" charset="0"/>
                        </a:rPr>
                        <a:t> QTR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AE Surveying &amp; Mapping Services 541370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IDT Contract Base</a:t>
                      </a:r>
                      <a:r>
                        <a:rPr lang="en-US" sz="1050" b="0" i="0" u="none" strike="noStrike" baseline="0" dirty="0" smtClean="0">
                          <a:solidFill>
                            <a:srgbClr val="000000"/>
                          </a:solidFill>
                          <a:effectLst/>
                          <a:latin typeface="Arial" panose="020B0604020202020204" pitchFamily="34" charset="0"/>
                        </a:rPr>
                        <a:t> w/4 options. Up to 2 contracts valued at $5mil each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 Program 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Brooks Act</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2021</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Remote Sensing</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FL, PR &amp; US Virgin Islands</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3</a:t>
                      </a:r>
                      <a:r>
                        <a:rPr lang="en-US" sz="1050" b="0" i="0" u="none" strike="noStrike" baseline="30000" dirty="0" smtClean="0">
                          <a:solidFill>
                            <a:srgbClr val="000000"/>
                          </a:solidFill>
                          <a:effectLst/>
                          <a:latin typeface="Arial" panose="020B0604020202020204" pitchFamily="34" charset="0"/>
                        </a:rPr>
                        <a:t>rd</a:t>
                      </a:r>
                      <a:r>
                        <a:rPr lang="en-US" sz="1050" b="0" i="0" u="none" strike="noStrike" dirty="0" smtClean="0">
                          <a:solidFill>
                            <a:srgbClr val="000000"/>
                          </a:solidFill>
                          <a:effectLst/>
                          <a:latin typeface="Arial" panose="020B0604020202020204" pitchFamily="34" charset="0"/>
                        </a:rPr>
                        <a:t>QTR 2020</a:t>
                      </a:r>
                    </a:p>
                    <a:p>
                      <a:pPr algn="ctr" fontAlgn="ctr"/>
                      <a:r>
                        <a:rPr lang="en-US" sz="1050" b="0" i="0" u="none" strike="noStrike" dirty="0" smtClean="0">
                          <a:solidFill>
                            <a:srgbClr val="000000"/>
                          </a:solidFill>
                          <a:effectLst/>
                          <a:latin typeface="Arial" panose="020B0604020202020204" pitchFamily="34" charset="0"/>
                        </a:rPr>
                        <a:t>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AE Surveying &amp; Mapping Services 541370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IDT Contract Base</a:t>
                      </a:r>
                      <a:r>
                        <a:rPr lang="en-US" sz="1050" b="0" i="0" u="none" strike="noStrike" baseline="0" dirty="0" smtClean="0">
                          <a:solidFill>
                            <a:srgbClr val="000000"/>
                          </a:solidFill>
                          <a:effectLst/>
                          <a:latin typeface="Arial" panose="020B0604020202020204" pitchFamily="34" charset="0"/>
                        </a:rPr>
                        <a:t> w/4 options. Up to 2 contracts valued at $5mil each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 Program 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Brooks Act</a:t>
                      </a:r>
                      <a:endParaRPr lang="en-US" sz="105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3" name="Rectangle 2"/>
          <p:cNvSpPr/>
          <p:nvPr/>
        </p:nvSpPr>
        <p:spPr>
          <a:xfrm>
            <a:off x="2286139" y="5837799"/>
            <a:ext cx="5385033" cy="523220"/>
          </a:xfrm>
          <a:prstGeom prst="rect">
            <a:avLst/>
          </a:prstGeom>
        </p:spPr>
        <p:txBody>
          <a:bodyPr wrap="square">
            <a:spAutoFit/>
          </a:bodyPr>
          <a:lstStyle/>
          <a:p>
            <a:pPr lvl="0" algn="ctr" eaLnBrk="0" fontAlgn="auto" hangingPunct="0">
              <a:spcAft>
                <a:spcPts val="0"/>
              </a:spcAft>
              <a:defRPr/>
            </a:pPr>
            <a:r>
              <a:rPr lang="en-US" altLang="en-US" sz="1400" b="1" kern="0" dirty="0">
                <a:solidFill>
                  <a:srgbClr val="000000"/>
                </a:solidFill>
                <a:cs typeface="Arial" panose="020B0604020202020204" pitchFamily="34" charset="0"/>
              </a:rPr>
              <a:t>View all of Jacksonville District Contracting Opportunities at:</a:t>
            </a:r>
            <a:endParaRPr lang="en-US" altLang="en-US" sz="1400" b="1" i="1" kern="0" dirty="0">
              <a:solidFill>
                <a:srgbClr val="000000"/>
              </a:solidFill>
            </a:endParaRPr>
          </a:p>
          <a:p>
            <a:pPr lvl="0" algn="ctr" eaLnBrk="0" fontAlgn="auto" hangingPunct="0">
              <a:spcAft>
                <a:spcPts val="0"/>
              </a:spcAft>
              <a:defRPr/>
            </a:pPr>
            <a:r>
              <a:rPr lang="en-US" altLang="en-US" sz="1400" b="1" i="1" kern="0" dirty="0">
                <a:solidFill>
                  <a:srgbClr val="000000"/>
                </a:solidFill>
              </a:rPr>
              <a:t>www.saj.usace.army.mil/Business-With-Us/Small-Business</a:t>
            </a:r>
            <a:endParaRPr lang="en-US" sz="1400" dirty="0"/>
          </a:p>
        </p:txBody>
      </p:sp>
      <p:sp>
        <p:nvSpPr>
          <p:cNvPr id="8" name="Title 6"/>
          <p:cNvSpPr>
            <a:spLocks noGrp="1"/>
          </p:cNvSpPr>
          <p:nvPr>
            <p:ph type="title"/>
          </p:nvPr>
        </p:nvSpPr>
        <p:spPr>
          <a:xfrm>
            <a:off x="990600" y="92857"/>
            <a:ext cx="7264400" cy="928040"/>
          </a:xfrm>
        </p:spPr>
        <p:txBody>
          <a:bodyPr/>
          <a:lstStyle/>
          <a:p>
            <a:r>
              <a:rPr lang="en-US" sz="3200" b="1" dirty="0"/>
              <a:t>Jacksonville District </a:t>
            </a:r>
            <a:r>
              <a:rPr lang="en-US" sz="3200" b="1" dirty="0" smtClean="0"/>
              <a:t>FY2019 </a:t>
            </a:r>
            <a:r>
              <a:rPr lang="en-US" sz="3200" b="1" dirty="0"/>
              <a:t>&amp; </a:t>
            </a:r>
            <a:r>
              <a:rPr lang="en-US" sz="3200" b="1" dirty="0" smtClean="0"/>
              <a:t>Beyond </a:t>
            </a:r>
            <a:r>
              <a:rPr lang="en-US" sz="3200" b="1" dirty="0" smtClean="0"/>
              <a:t>Contracting </a:t>
            </a:r>
            <a:r>
              <a:rPr lang="en-US" sz="3200" b="1" dirty="0"/>
              <a:t>Opportunities </a:t>
            </a:r>
          </a:p>
        </p:txBody>
      </p:sp>
    </p:spTree>
    <p:extLst>
      <p:ext uri="{BB962C8B-B14F-4D97-AF65-F5344CB8AC3E}">
        <p14:creationId xmlns:p14="http://schemas.microsoft.com/office/powerpoint/2010/main" val="2283352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B773CDB-7973-454B-9699-5CCFA043586B}" type="slidenum">
              <a:rPr lang="en-US" smtClean="0"/>
              <a:pPr/>
              <a:t>46</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2460759026"/>
              </p:ext>
            </p:extLst>
          </p:nvPr>
        </p:nvGraphicFramePr>
        <p:xfrm>
          <a:off x="391299" y="1290810"/>
          <a:ext cx="8382000" cy="2275543"/>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60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tx1"/>
                          </a:solidFill>
                          <a:latin typeface="Arial"/>
                        </a:rPr>
                        <a:t>Fiscal Year</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Title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Location</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Projected Advertise Date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Type Work</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Estimated Award </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Set-Aside Category</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Procurement Method</a:t>
                      </a:r>
                      <a:endParaRPr lang="en-US" sz="1100" b="1" i="0" u="none" strike="noStrike" dirty="0">
                        <a:solidFill>
                          <a:schemeClr val="tx1"/>
                        </a:solidFill>
                        <a:latin typeface="Arial"/>
                      </a:endParaRPr>
                    </a:p>
                  </a:txBody>
                  <a:tcPr marL="7145" marR="7145" marT="7145" marB="0" anchor="ctr"/>
                </a:tc>
              </a:tr>
              <a:tr h="646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2022</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Topographic/Hydrographic </a:t>
                      </a:r>
                      <a:r>
                        <a:rPr lang="en-US" sz="1050" b="0" i="0" u="none" strike="noStrike" baseline="0" dirty="0" smtClean="0">
                          <a:solidFill>
                            <a:srgbClr val="000000"/>
                          </a:solidFill>
                          <a:effectLst/>
                          <a:latin typeface="Arial" panose="020B0604020202020204" pitchFamily="34" charset="0"/>
                        </a:rPr>
                        <a:t>  Surveying</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Florida</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3</a:t>
                      </a:r>
                      <a:r>
                        <a:rPr lang="en-US" sz="1050" b="0" i="0" u="none" strike="noStrike" baseline="30000" dirty="0" smtClean="0">
                          <a:solidFill>
                            <a:srgbClr val="000000"/>
                          </a:solidFill>
                          <a:effectLst/>
                          <a:latin typeface="Arial" panose="020B0604020202020204" pitchFamily="34" charset="0"/>
                        </a:rPr>
                        <a:t>rd</a:t>
                      </a:r>
                      <a:r>
                        <a:rPr lang="en-US" sz="1050" b="0" i="0" u="none" strike="noStrike" dirty="0" smtClean="0">
                          <a:solidFill>
                            <a:srgbClr val="000000"/>
                          </a:solidFill>
                          <a:effectLst/>
                          <a:latin typeface="Arial" panose="020B0604020202020204" pitchFamily="34" charset="0"/>
                        </a:rPr>
                        <a:t>QTR 2021</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AE Surveying &amp; Mapping Services 541370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IDT Contract Base</a:t>
                      </a:r>
                      <a:r>
                        <a:rPr lang="en-US" sz="1050" b="0" i="0" u="none" strike="noStrike" baseline="0" dirty="0" smtClean="0">
                          <a:solidFill>
                            <a:srgbClr val="000000"/>
                          </a:solidFill>
                          <a:effectLst/>
                          <a:latin typeface="Arial" panose="020B0604020202020204" pitchFamily="34" charset="0"/>
                        </a:rPr>
                        <a:t> w/4 options. Up to 5 contracts valued at $5mil each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 Program 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Brooks Act</a:t>
                      </a:r>
                      <a:endParaRPr lang="en-US" sz="1050" b="0" i="0" u="none" strike="noStrike" dirty="0">
                        <a:solidFill>
                          <a:srgbClr val="000000"/>
                        </a:solidFill>
                        <a:effectLst/>
                        <a:latin typeface="Arial" panose="020B0604020202020204" pitchFamily="34" charset="0"/>
                      </a:endParaRPr>
                    </a:p>
                  </a:txBody>
                  <a:tcPr marL="7620" marR="7620" marT="7621" marB="0" anchor="ctr"/>
                </a:tc>
              </a:tr>
              <a:tr h="646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2022</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Topographic</a:t>
                      </a:r>
                      <a:r>
                        <a:rPr lang="en-US" sz="1050" b="0" i="0" u="none" strike="noStrike" baseline="0" dirty="0" smtClean="0">
                          <a:solidFill>
                            <a:srgbClr val="000000"/>
                          </a:solidFill>
                          <a:effectLst/>
                          <a:latin typeface="Arial" panose="020B0604020202020204" pitchFamily="34" charset="0"/>
                        </a:rPr>
                        <a:t> Only Surveying</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Puerto</a:t>
                      </a:r>
                      <a:r>
                        <a:rPr lang="en-US" sz="1050" b="0" i="0" u="none" strike="noStrike" baseline="0" dirty="0" smtClean="0">
                          <a:solidFill>
                            <a:srgbClr val="000000"/>
                          </a:solidFill>
                          <a:effectLst/>
                          <a:latin typeface="Arial" panose="020B0604020202020204" pitchFamily="34" charset="0"/>
                        </a:rPr>
                        <a:t> Rico &amp; US Virgin Islands </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3</a:t>
                      </a:r>
                      <a:r>
                        <a:rPr lang="en-US" sz="1050" b="0" i="0" u="none" strike="noStrike" baseline="30000" dirty="0" smtClean="0">
                          <a:solidFill>
                            <a:srgbClr val="000000"/>
                          </a:solidFill>
                          <a:effectLst/>
                          <a:latin typeface="Arial" panose="020B0604020202020204" pitchFamily="34" charset="0"/>
                        </a:rPr>
                        <a:t>rd</a:t>
                      </a:r>
                      <a:r>
                        <a:rPr lang="en-US" sz="1050" b="0" i="0" u="none" strike="noStrike" dirty="0" smtClean="0">
                          <a:solidFill>
                            <a:srgbClr val="000000"/>
                          </a:solidFill>
                          <a:effectLst/>
                          <a:latin typeface="Arial" panose="020B0604020202020204" pitchFamily="34" charset="0"/>
                        </a:rPr>
                        <a:t>QTR 2022</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AE Surveying &amp; Mapping Services 541370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IDT Contract Base</a:t>
                      </a:r>
                      <a:r>
                        <a:rPr lang="en-US" sz="1050" b="0" i="0" u="none" strike="noStrike" baseline="0" dirty="0" smtClean="0">
                          <a:solidFill>
                            <a:srgbClr val="000000"/>
                          </a:solidFill>
                          <a:effectLst/>
                          <a:latin typeface="Arial" panose="020B0604020202020204" pitchFamily="34" charset="0"/>
                        </a:rPr>
                        <a:t> w/4 options. Up to 2 contracts valued at $5mil each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 Program 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Brooks Act</a:t>
                      </a:r>
                      <a:endParaRPr lang="en-US" sz="105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3" name="Rectangle 2"/>
          <p:cNvSpPr/>
          <p:nvPr/>
        </p:nvSpPr>
        <p:spPr>
          <a:xfrm>
            <a:off x="1889782" y="4807218"/>
            <a:ext cx="5385033" cy="523220"/>
          </a:xfrm>
          <a:prstGeom prst="rect">
            <a:avLst/>
          </a:prstGeom>
        </p:spPr>
        <p:txBody>
          <a:bodyPr wrap="square">
            <a:spAutoFit/>
          </a:bodyPr>
          <a:lstStyle/>
          <a:p>
            <a:pPr lvl="0" algn="ctr" eaLnBrk="0" fontAlgn="auto" hangingPunct="0">
              <a:spcAft>
                <a:spcPts val="0"/>
              </a:spcAft>
              <a:defRPr/>
            </a:pPr>
            <a:r>
              <a:rPr lang="en-US" altLang="en-US" sz="1400" b="1" kern="0" dirty="0">
                <a:solidFill>
                  <a:srgbClr val="000000"/>
                </a:solidFill>
                <a:cs typeface="Arial" panose="020B0604020202020204" pitchFamily="34" charset="0"/>
              </a:rPr>
              <a:t>View all of Jacksonville District Contracting Opportunities at:</a:t>
            </a:r>
            <a:endParaRPr lang="en-US" altLang="en-US" sz="1400" b="1" i="1" kern="0" dirty="0">
              <a:solidFill>
                <a:srgbClr val="000000"/>
              </a:solidFill>
            </a:endParaRPr>
          </a:p>
          <a:p>
            <a:pPr lvl="0" algn="ctr" eaLnBrk="0" fontAlgn="auto" hangingPunct="0">
              <a:spcAft>
                <a:spcPts val="0"/>
              </a:spcAft>
              <a:defRPr/>
            </a:pPr>
            <a:r>
              <a:rPr lang="en-US" altLang="en-US" sz="1400" b="1" i="1" kern="0" dirty="0">
                <a:solidFill>
                  <a:srgbClr val="000000"/>
                </a:solidFill>
              </a:rPr>
              <a:t>www.saj.usace.army.mil/Business-With-Us/Small-Business</a:t>
            </a:r>
            <a:endParaRPr lang="en-US" sz="1400" dirty="0"/>
          </a:p>
        </p:txBody>
      </p:sp>
      <p:sp>
        <p:nvSpPr>
          <p:cNvPr id="8" name="Title 6"/>
          <p:cNvSpPr>
            <a:spLocks noGrp="1"/>
          </p:cNvSpPr>
          <p:nvPr>
            <p:ph type="title"/>
          </p:nvPr>
        </p:nvSpPr>
        <p:spPr>
          <a:xfrm>
            <a:off x="990600" y="92857"/>
            <a:ext cx="7264400" cy="928040"/>
          </a:xfrm>
        </p:spPr>
        <p:txBody>
          <a:bodyPr/>
          <a:lstStyle/>
          <a:p>
            <a:r>
              <a:rPr lang="en-US" sz="3200" b="1" dirty="0"/>
              <a:t>Jacksonville District </a:t>
            </a:r>
            <a:r>
              <a:rPr lang="en-US" sz="3200" b="1" dirty="0" smtClean="0"/>
              <a:t>FY2019 </a:t>
            </a:r>
            <a:r>
              <a:rPr lang="en-US" sz="3200" b="1" dirty="0"/>
              <a:t>&amp; </a:t>
            </a:r>
            <a:r>
              <a:rPr lang="en-US" sz="3200" b="1" dirty="0" smtClean="0"/>
              <a:t>Beyond </a:t>
            </a:r>
            <a:r>
              <a:rPr lang="en-US" sz="3200" b="1" dirty="0" smtClean="0"/>
              <a:t>Contracting </a:t>
            </a:r>
            <a:r>
              <a:rPr lang="en-US" sz="3200" b="1" dirty="0"/>
              <a:t>Opportunities </a:t>
            </a:r>
          </a:p>
        </p:txBody>
      </p:sp>
    </p:spTree>
    <p:extLst>
      <p:ext uri="{BB962C8B-B14F-4D97-AF65-F5344CB8AC3E}">
        <p14:creationId xmlns:p14="http://schemas.microsoft.com/office/powerpoint/2010/main" val="9933314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B773CDB-7973-454B-9699-5CCFA043586B}" type="slidenum">
              <a:rPr lang="en-US" smtClean="0"/>
              <a:pPr/>
              <a:t>47</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2295992759"/>
              </p:ext>
            </p:extLst>
          </p:nvPr>
        </p:nvGraphicFramePr>
        <p:xfrm>
          <a:off x="417616" y="1355408"/>
          <a:ext cx="8382000" cy="4169704"/>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60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tx1"/>
                          </a:solidFill>
                          <a:latin typeface="Arial"/>
                        </a:rPr>
                        <a:t>Fiscal Year</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Title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 Location</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Projected Advertise Date</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Type Work</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Estimated Award </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Set-Aside Category</a:t>
                      </a:r>
                      <a:endParaRPr lang="en-US" sz="1100" b="1" i="0" u="none" strike="noStrike" dirty="0">
                        <a:solidFill>
                          <a:schemeClr val="tx1"/>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solidFill>
                            <a:schemeClr val="tx1"/>
                          </a:solidFill>
                        </a:rPr>
                        <a:t>Procurement Method</a:t>
                      </a:r>
                      <a:endParaRPr lang="en-US" sz="1100" b="1" i="0" u="none" strike="noStrike" dirty="0">
                        <a:solidFill>
                          <a:schemeClr val="tx1"/>
                        </a:solidFill>
                        <a:latin typeface="Arial"/>
                      </a:endParaRPr>
                    </a:p>
                  </a:txBody>
                  <a:tcPr marL="7145" marR="7145" marT="7145" marB="0" anchor="ctr"/>
                </a:tc>
              </a:tr>
              <a:tr h="5728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200" b="0" i="0" u="none" strike="noStrike" dirty="0" smtClean="0">
                          <a:solidFill>
                            <a:srgbClr val="000000"/>
                          </a:solidFill>
                          <a:effectLst/>
                          <a:latin typeface="Arial" panose="020B0604020202020204" pitchFamily="34" charset="0"/>
                        </a:rPr>
                        <a:t> Rio Puerto Nuevo</a:t>
                      </a:r>
                      <a:r>
                        <a:rPr lang="en-US" sz="1200" b="0" i="0" u="none" strike="noStrike" baseline="0" dirty="0" smtClean="0">
                          <a:solidFill>
                            <a:srgbClr val="000000"/>
                          </a:solidFill>
                          <a:effectLst/>
                          <a:latin typeface="Arial" panose="020B0604020202020204" pitchFamily="34" charset="0"/>
                        </a:rPr>
                        <a:t> and  </a:t>
                      </a:r>
                    </a:p>
                    <a:p>
                      <a:pPr algn="l" fontAlgn="ctr"/>
                      <a:r>
                        <a:rPr lang="en-US" sz="1200" b="0" i="0" u="none" strike="noStrike" baseline="0" dirty="0" smtClean="0">
                          <a:solidFill>
                            <a:srgbClr val="000000"/>
                          </a:solidFill>
                          <a:effectLst/>
                          <a:latin typeface="Arial" panose="020B0604020202020204" pitchFamily="34" charset="0"/>
                        </a:rPr>
                        <a:t> tributaries</a:t>
                      </a:r>
                    </a:p>
                    <a:p>
                      <a:pPr algn="l" fontAlgn="ctr"/>
                      <a:r>
                        <a:rPr lang="en-US" sz="1200" b="0" i="0" u="none" strike="noStrike" baseline="0" dirty="0" smtClean="0">
                          <a:solidFill>
                            <a:srgbClr val="000000"/>
                          </a:solidFill>
                          <a:effectLst/>
                          <a:latin typeface="Arial" panose="020B0604020202020204" pitchFamily="34" charset="0"/>
                        </a:rPr>
                        <a:t> (multiple projects)</a:t>
                      </a:r>
                      <a:endParaRPr lang="en-US" sz="120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San Juan, PR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rPr>
                        <a:t>CIVIL CONST  237990</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$800 Million – </a:t>
                      </a:r>
                    </a:p>
                    <a:p>
                      <a:pPr algn="ctr" fontAlgn="ctr"/>
                      <a:r>
                        <a:rPr lang="en-US" sz="1050" b="0" i="0" u="none" strike="noStrike" dirty="0" smtClean="0">
                          <a:solidFill>
                            <a:srgbClr val="000000"/>
                          </a:solidFill>
                          <a:effectLst/>
                          <a:latin typeface="Arial" panose="020B0604020202020204" pitchFamily="34" charset="0"/>
                        </a:rPr>
                        <a:t>$1</a:t>
                      </a:r>
                      <a:r>
                        <a:rPr lang="en-US" sz="1050" b="0" i="0" u="none" strike="noStrike" baseline="0" dirty="0" smtClean="0">
                          <a:solidFill>
                            <a:srgbClr val="000000"/>
                          </a:solidFill>
                          <a:effectLst/>
                          <a:latin typeface="Arial" panose="020B0604020202020204" pitchFamily="34" charset="0"/>
                        </a:rPr>
                        <a:t> Billion </a:t>
                      </a:r>
                    </a:p>
                    <a:p>
                      <a:pPr algn="ctr" fontAlgn="ctr"/>
                      <a:r>
                        <a:rPr lang="en-US" sz="1050" b="0" i="0" u="none" strike="noStrike" baseline="0" dirty="0" smtClean="0">
                          <a:solidFill>
                            <a:srgbClr val="000000"/>
                          </a:solidFill>
                          <a:effectLst/>
                          <a:latin typeface="Arial" panose="020B0604020202020204" pitchFamily="34" charset="0"/>
                        </a:rPr>
                        <a:t>(total of all projects)</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rPr>
                        <a:t>TBD Based on Market Research</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200" b="0" i="0" u="none" strike="noStrike" dirty="0" smtClean="0">
                          <a:solidFill>
                            <a:srgbClr val="000000"/>
                          </a:solidFill>
                          <a:effectLst/>
                          <a:latin typeface="Arial" panose="020B0604020202020204" pitchFamily="34" charset="0"/>
                        </a:rPr>
                        <a:t>RFP</a:t>
                      </a:r>
                      <a:endParaRPr lang="en-US" sz="900" b="0" i="0" u="none" strike="noStrike" dirty="0">
                        <a:solidFill>
                          <a:srgbClr val="000000"/>
                        </a:solidFill>
                        <a:effectLst/>
                        <a:latin typeface="Arial" panose="020B0604020202020204" pitchFamily="34" charset="0"/>
                      </a:endParaRPr>
                    </a:p>
                  </a:txBody>
                  <a:tcPr marL="7620" marR="7620" marT="7621" marB="0" anchor="ctr"/>
                </a:tc>
              </a:tr>
              <a:tr h="495642">
                <a:tc>
                  <a:txBody>
                    <a:bodyPr/>
                    <a:lstStyle/>
                    <a:p>
                      <a:pPr algn="ctr" fontAlgn="ctr"/>
                      <a:r>
                        <a:rPr lang="en-US" sz="1050" b="0" i="0" u="none" strike="noStrike" dirty="0" smtClean="0">
                          <a:solidFill>
                            <a:schemeClr val="tx1"/>
                          </a:solidFill>
                          <a:effectLst/>
                          <a:latin typeface="Arial" panose="020B0604020202020204" pitchFamily="34" charset="0"/>
                        </a:rPr>
                        <a:t>2020</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p>
                      <a:pPr algn="l" fontAlgn="ctr"/>
                      <a:r>
                        <a:rPr lang="en-US" sz="1050" b="0" i="0" u="none" strike="noStrike" dirty="0" smtClean="0">
                          <a:solidFill>
                            <a:srgbClr val="000000"/>
                          </a:solidFill>
                          <a:effectLst/>
                          <a:latin typeface="Arial" panose="020B0604020202020204" pitchFamily="34" charset="0"/>
                        </a:rPr>
                        <a:t> Rio</a:t>
                      </a:r>
                      <a:r>
                        <a:rPr lang="en-US" sz="1050" b="0" i="0" u="none" strike="noStrike" baseline="0" dirty="0" smtClean="0">
                          <a:solidFill>
                            <a:srgbClr val="000000"/>
                          </a:solidFill>
                          <a:effectLst/>
                          <a:latin typeface="Arial" panose="020B0604020202020204" pitchFamily="34" charset="0"/>
                        </a:rPr>
                        <a:t> Grande de Arecibo</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smtClean="0">
                          <a:effectLst/>
                        </a:rPr>
                        <a:t>CIVIL CONST  237990</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$50 Million</a:t>
                      </a:r>
                      <a:r>
                        <a:rPr lang="en-US" sz="1050" b="0" i="0" u="none" strike="noStrike" baseline="0" dirty="0" smtClean="0">
                          <a:solidFill>
                            <a:srgbClr val="000000"/>
                          </a:solidFill>
                          <a:effectLst/>
                          <a:latin typeface="Arial" panose="020B0604020202020204" pitchFamily="34" charset="0"/>
                        </a:rPr>
                        <a:t> - $100 Million</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smtClean="0">
                          <a:effectLst/>
                        </a:rPr>
                        <a:t>TBD Based on Market Research</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p>
                      <a:pPr algn="ctr" fontAlgn="ctr"/>
                      <a:r>
                        <a:rPr lang="en-US" sz="1200" b="0" i="0" u="none" strike="noStrike" smtClean="0">
                          <a:solidFill>
                            <a:srgbClr val="000000"/>
                          </a:solidFill>
                          <a:effectLst/>
                          <a:latin typeface="Arial" panose="020B0604020202020204" pitchFamily="34" charset="0"/>
                        </a:rPr>
                        <a:t>RFP</a:t>
                      </a:r>
                      <a:endParaRPr lang="en-US" sz="90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Rio Grande de </a:t>
                      </a:r>
                      <a:r>
                        <a:rPr lang="en-US" sz="1050" b="0" i="0" u="none" strike="noStrike" dirty="0" err="1" smtClean="0">
                          <a:solidFill>
                            <a:srgbClr val="000000"/>
                          </a:solidFill>
                          <a:effectLst/>
                          <a:latin typeface="Arial" panose="020B0604020202020204" pitchFamily="34" charset="0"/>
                        </a:rPr>
                        <a:t>Loiza</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smtClean="0">
                          <a:effectLst/>
                        </a:rPr>
                        <a:t>CIVIL CONST  237990</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$150 Million - $300 Million</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smtClean="0">
                          <a:effectLst/>
                        </a:rPr>
                        <a:t>TBD Based on Market Research</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200" b="0" i="0" u="none" strike="noStrike" smtClean="0">
                          <a:solidFill>
                            <a:srgbClr val="000000"/>
                          </a:solidFill>
                          <a:effectLst/>
                          <a:latin typeface="Arial" panose="020B0604020202020204" pitchFamily="34" charset="0"/>
                        </a:rPr>
                        <a:t>RFP</a:t>
                      </a:r>
                      <a:endParaRPr lang="en-US" sz="90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Rio </a:t>
                      </a:r>
                      <a:r>
                        <a:rPr lang="en-US" sz="1050" b="0" i="0" u="none" strike="noStrike" dirty="0" err="1" smtClean="0">
                          <a:solidFill>
                            <a:srgbClr val="000000"/>
                          </a:solidFill>
                          <a:effectLst/>
                          <a:latin typeface="Arial" panose="020B0604020202020204" pitchFamily="34" charset="0"/>
                        </a:rPr>
                        <a:t>Guanajibo</a:t>
                      </a:r>
                      <a:r>
                        <a:rPr lang="en-US" sz="1050" b="0" i="0" u="none" strike="noStrike" baseline="0" dirty="0" smtClean="0">
                          <a:solidFill>
                            <a:srgbClr val="000000"/>
                          </a:solidFill>
                          <a:effectLst/>
                          <a:latin typeface="Arial" panose="020B0604020202020204" pitchFamily="34" charset="0"/>
                        </a:rPr>
                        <a:t> at Mayaguez</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rPr>
                        <a:t>CIVIL CONST  237990</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 Million –</a:t>
                      </a:r>
                    </a:p>
                    <a:p>
                      <a:pPr algn="ctr" fontAlgn="ctr"/>
                      <a:r>
                        <a:rPr lang="en-US" sz="1050" b="0" i="0" u="none" strike="noStrike" dirty="0" smtClean="0">
                          <a:solidFill>
                            <a:srgbClr val="000000"/>
                          </a:solidFill>
                          <a:effectLst/>
                          <a:latin typeface="Arial" panose="020B0604020202020204" pitchFamily="34" charset="0"/>
                        </a:rPr>
                        <a:t> $75 Million</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smtClean="0">
                          <a:effectLst/>
                        </a:rPr>
                        <a:t>TBD Based on Market Research</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200" b="0" i="0" u="none" strike="noStrike" smtClean="0">
                          <a:solidFill>
                            <a:srgbClr val="000000"/>
                          </a:solidFill>
                          <a:effectLst/>
                          <a:latin typeface="Arial" panose="020B0604020202020204" pitchFamily="34" charset="0"/>
                        </a:rPr>
                        <a:t>RFP</a:t>
                      </a:r>
                      <a:endParaRPr lang="en-US" sz="90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p>
                      <a:pPr algn="ctr" fontAlgn="ctr"/>
                      <a:r>
                        <a:rPr lang="en-US" sz="1050" b="0" i="0" u="none" strike="noStrike" dirty="0" smtClean="0">
                          <a:solidFill>
                            <a:schemeClr val="tx1"/>
                          </a:solidFill>
                          <a:effectLst/>
                          <a:latin typeface="Arial" panose="020B0604020202020204" pitchFamily="34" charset="0"/>
                        </a:rPr>
                        <a:t>2020</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p>
                      <a:pPr algn="l" fontAlgn="ctr"/>
                      <a:r>
                        <a:rPr lang="en-US" sz="1050" b="0" i="0" u="none" strike="noStrike" dirty="0" smtClean="0">
                          <a:solidFill>
                            <a:srgbClr val="000000"/>
                          </a:solidFill>
                          <a:effectLst/>
                          <a:latin typeface="Arial" panose="020B0604020202020204" pitchFamily="34" charset="0"/>
                        </a:rPr>
                        <a:t>Rio </a:t>
                      </a:r>
                      <a:r>
                        <a:rPr lang="en-US" sz="1050" b="0" i="0" u="none" strike="noStrike" dirty="0" err="1" smtClean="0">
                          <a:solidFill>
                            <a:srgbClr val="000000"/>
                          </a:solidFill>
                          <a:effectLst/>
                          <a:latin typeface="Arial" panose="020B0604020202020204" pitchFamily="34" charset="0"/>
                        </a:rPr>
                        <a:t>Nigua</a:t>
                      </a:r>
                      <a:r>
                        <a:rPr lang="en-US" sz="1050" b="0" i="0" u="none" strike="noStrike" dirty="0" smtClean="0">
                          <a:solidFill>
                            <a:srgbClr val="000000"/>
                          </a:solidFill>
                          <a:effectLst/>
                          <a:latin typeface="Arial" panose="020B0604020202020204" pitchFamily="34" charset="0"/>
                        </a:rPr>
                        <a:t> at Salinas</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rPr>
                        <a:t>CIVIL CONST  237990</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$50 Million –</a:t>
                      </a:r>
                    </a:p>
                    <a:p>
                      <a:pPr algn="ctr" fontAlgn="ctr"/>
                      <a:r>
                        <a:rPr lang="en-US" sz="1050" b="0" i="0" u="none" strike="noStrike" dirty="0" smtClean="0">
                          <a:solidFill>
                            <a:srgbClr val="000000"/>
                          </a:solidFill>
                          <a:effectLst/>
                          <a:latin typeface="Arial" panose="020B0604020202020204" pitchFamily="34" charset="0"/>
                        </a:rPr>
                        <a:t> $75 Million</a:t>
                      </a: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rPr>
                        <a:t>TBD Based on Market Research</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p>
                      <a:pPr algn="ctr" fontAlgn="ctr"/>
                      <a:r>
                        <a:rPr lang="en-US" sz="1200" b="0" i="0" u="none" strike="noStrike" dirty="0" smtClean="0">
                          <a:solidFill>
                            <a:srgbClr val="000000"/>
                          </a:solidFill>
                          <a:effectLst/>
                          <a:latin typeface="Arial" panose="020B0604020202020204" pitchFamily="34" charset="0"/>
                        </a:rPr>
                        <a:t>RFP</a:t>
                      </a:r>
                      <a:endParaRPr lang="en-US" sz="90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p>
                      <a:pPr algn="ctr" fontAlgn="ct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p>
                      <a:pPr algn="l"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10" name="TextBox 2"/>
          <p:cNvSpPr txBox="1">
            <a:spLocks noChangeArrowheads="1"/>
          </p:cNvSpPr>
          <p:nvPr/>
        </p:nvSpPr>
        <p:spPr bwMode="auto">
          <a:xfrm>
            <a:off x="1313656" y="5597685"/>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
        <p:nvSpPr>
          <p:cNvPr id="8" name="Title 6"/>
          <p:cNvSpPr>
            <a:spLocks noGrp="1"/>
          </p:cNvSpPr>
          <p:nvPr>
            <p:ph type="title"/>
          </p:nvPr>
        </p:nvSpPr>
        <p:spPr>
          <a:xfrm>
            <a:off x="990600" y="92857"/>
            <a:ext cx="7264400" cy="928040"/>
          </a:xfrm>
        </p:spPr>
        <p:txBody>
          <a:bodyPr/>
          <a:lstStyle/>
          <a:p>
            <a:r>
              <a:rPr lang="en-US" sz="3200" b="1" dirty="0"/>
              <a:t>Jacksonville District </a:t>
            </a:r>
            <a:r>
              <a:rPr lang="en-US" sz="3200" b="1" dirty="0" smtClean="0"/>
              <a:t>FY2019 </a:t>
            </a:r>
            <a:r>
              <a:rPr lang="en-US" sz="3200" b="1" dirty="0"/>
              <a:t>&amp; </a:t>
            </a:r>
            <a:r>
              <a:rPr lang="en-US" sz="3200" b="1" dirty="0" smtClean="0"/>
              <a:t>Beyond </a:t>
            </a:r>
            <a:r>
              <a:rPr lang="en-US" sz="3200" b="1" dirty="0" smtClean="0"/>
              <a:t>Contracting </a:t>
            </a:r>
            <a:r>
              <a:rPr lang="en-US" sz="3200" b="1" dirty="0"/>
              <a:t>Opportunities </a:t>
            </a:r>
          </a:p>
        </p:txBody>
      </p:sp>
    </p:spTree>
    <p:extLst>
      <p:ext uri="{BB962C8B-B14F-4D97-AF65-F5344CB8AC3E}">
        <p14:creationId xmlns:p14="http://schemas.microsoft.com/office/powerpoint/2010/main" val="42701872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860" y="228924"/>
            <a:ext cx="6880860" cy="928040"/>
          </a:xfrm>
        </p:spPr>
        <p:txBody>
          <a:bodyPr/>
          <a:lstStyle/>
          <a:p>
            <a:r>
              <a:rPr lang="en-US" sz="3600" b="1" dirty="0" smtClean="0"/>
              <a:t>For More </a:t>
            </a:r>
            <a:r>
              <a:rPr lang="en-US" sz="3600" b="1" dirty="0" smtClean="0"/>
              <a:t>Information</a:t>
            </a:r>
            <a:endParaRPr lang="en-US" sz="3600" b="1" dirty="0"/>
          </a:p>
        </p:txBody>
      </p:sp>
      <p:sp>
        <p:nvSpPr>
          <p:cNvPr id="4" name="Slide Number Placeholder 3"/>
          <p:cNvSpPr>
            <a:spLocks noGrp="1"/>
          </p:cNvSpPr>
          <p:nvPr>
            <p:ph type="sldNum" sz="quarter" idx="11"/>
          </p:nvPr>
        </p:nvSpPr>
        <p:spPr/>
        <p:txBody>
          <a:bodyPr/>
          <a:lstStyle/>
          <a:p>
            <a:fld id="{9A257827-C34C-4251-B995-96C9C233CCC8}" type="slidenum">
              <a:rPr lang="en-US" smtClean="0">
                <a:solidFill>
                  <a:srgbClr val="000000"/>
                </a:solidFill>
              </a:rPr>
              <a:pPr/>
              <a:t>48</a:t>
            </a:fld>
            <a:endParaRPr lang="en-US">
              <a:solidFill>
                <a:srgbClr val="000000"/>
              </a:solidFill>
            </a:endParaRPr>
          </a:p>
        </p:txBody>
      </p:sp>
      <p:sp>
        <p:nvSpPr>
          <p:cNvPr id="6" name="Rectangle 5"/>
          <p:cNvSpPr/>
          <p:nvPr/>
        </p:nvSpPr>
        <p:spPr>
          <a:xfrm>
            <a:off x="1894862" y="2003058"/>
            <a:ext cx="6177258" cy="1569660"/>
          </a:xfrm>
          <a:prstGeom prst="rect">
            <a:avLst/>
          </a:prstGeom>
        </p:spPr>
        <p:txBody>
          <a:bodyPr wrap="square">
            <a:spAutoFit/>
          </a:bodyPr>
          <a:lstStyle/>
          <a:p>
            <a:pPr lvl="0" algn="ctr" eaLnBrk="0" fontAlgn="auto" hangingPunct="0">
              <a:spcAft>
                <a:spcPts val="0"/>
              </a:spcAft>
              <a:defRPr/>
            </a:pPr>
            <a:r>
              <a:rPr lang="en-US" altLang="en-US" sz="2400" b="1" kern="0" dirty="0">
                <a:solidFill>
                  <a:srgbClr val="000000"/>
                </a:solidFill>
                <a:cs typeface="Arial" panose="020B0604020202020204" pitchFamily="34" charset="0"/>
              </a:rPr>
              <a:t>View all of Jacksonville District Contracting Opportunities at:</a:t>
            </a:r>
            <a:endParaRPr lang="en-US" altLang="en-US" sz="2400" b="1" i="1" kern="0" dirty="0">
              <a:solidFill>
                <a:srgbClr val="000000"/>
              </a:solidFill>
            </a:endParaRPr>
          </a:p>
          <a:p>
            <a:pPr lvl="0" algn="ctr" eaLnBrk="0" fontAlgn="auto" hangingPunct="0">
              <a:spcAft>
                <a:spcPts val="0"/>
              </a:spcAft>
              <a:defRPr/>
            </a:pPr>
            <a:r>
              <a:rPr lang="en-US" altLang="en-US" sz="2400" b="1" i="1" kern="0" dirty="0">
                <a:solidFill>
                  <a:srgbClr val="000000"/>
                </a:solidFill>
              </a:rPr>
              <a:t>www.saj.usace.army.mil/Business-With-Us/Small-Business</a:t>
            </a:r>
            <a:endParaRPr lang="en-US" sz="2400" dirty="0"/>
          </a:p>
        </p:txBody>
      </p:sp>
    </p:spTree>
    <p:extLst>
      <p:ext uri="{BB962C8B-B14F-4D97-AF65-F5344CB8AC3E}">
        <p14:creationId xmlns:p14="http://schemas.microsoft.com/office/powerpoint/2010/main" val="448063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a:t>SAD Workload </a:t>
            </a:r>
            <a:r>
              <a:rPr lang="en-US" sz="3200" b="1" dirty="0" smtClean="0"/>
              <a:t>Trend (</a:t>
            </a:r>
            <a:r>
              <a:rPr lang="en-US" sz="3200" b="1" dirty="0" smtClean="0"/>
              <a:t>expenditures)</a:t>
            </a:r>
            <a:endParaRPr lang="en-US" sz="3200" b="1" dirty="0"/>
          </a:p>
        </p:txBody>
      </p:sp>
      <p:pic>
        <p:nvPicPr>
          <p:cNvPr id="5" name="Picture 4"/>
          <p:cNvPicPr>
            <a:picLocks noChangeAspect="1"/>
          </p:cNvPicPr>
          <p:nvPr/>
        </p:nvPicPr>
        <p:blipFill>
          <a:blip r:embed="rId3"/>
          <a:stretch>
            <a:fillRect/>
          </a:stretch>
        </p:blipFill>
        <p:spPr>
          <a:xfrm>
            <a:off x="956354" y="2407591"/>
            <a:ext cx="291420" cy="273206"/>
          </a:xfrm>
          <a:prstGeom prst="rect">
            <a:avLst/>
          </a:prstGeom>
        </p:spPr>
      </p:pic>
      <p:pic>
        <p:nvPicPr>
          <p:cNvPr id="6" name="Picture 5"/>
          <p:cNvPicPr>
            <a:picLocks noChangeAspect="1"/>
          </p:cNvPicPr>
          <p:nvPr/>
        </p:nvPicPr>
        <p:blipFill>
          <a:blip r:embed="rId4"/>
          <a:stretch>
            <a:fillRect/>
          </a:stretch>
        </p:blipFill>
        <p:spPr>
          <a:xfrm>
            <a:off x="7585544" y="4428877"/>
            <a:ext cx="387833" cy="151074"/>
          </a:xfrm>
          <a:prstGeom prst="rect">
            <a:avLst/>
          </a:prstGeom>
        </p:spPr>
      </p:pic>
      <p:pic>
        <p:nvPicPr>
          <p:cNvPr id="2" name="Picture 1"/>
          <p:cNvPicPr>
            <a:picLocks noChangeAspect="1"/>
          </p:cNvPicPr>
          <p:nvPr/>
        </p:nvPicPr>
        <p:blipFill>
          <a:blip r:embed="rId5"/>
          <a:stretch>
            <a:fillRect/>
          </a:stretch>
        </p:blipFill>
        <p:spPr>
          <a:xfrm>
            <a:off x="184638" y="1020068"/>
            <a:ext cx="8704385" cy="4817863"/>
          </a:xfrm>
          <a:prstGeom prst="rect">
            <a:avLst/>
          </a:prstGeom>
        </p:spPr>
      </p:pic>
    </p:spTree>
    <p:extLst>
      <p:ext uri="{BB962C8B-B14F-4D97-AF65-F5344CB8AC3E}">
        <p14:creationId xmlns:p14="http://schemas.microsoft.com/office/powerpoint/2010/main" val="108344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86420649"/>
              </p:ext>
            </p:extLst>
          </p:nvPr>
        </p:nvGraphicFramePr>
        <p:xfrm>
          <a:off x="454776" y="1472185"/>
          <a:ext cx="8405749" cy="4014215"/>
        </p:xfrm>
        <a:graphic>
          <a:graphicData uri="http://schemas.openxmlformats.org/drawingml/2006/table">
            <a:tbl>
              <a:tblPr/>
              <a:tblGrid>
                <a:gridCol w="2013035"/>
                <a:gridCol w="1389888"/>
                <a:gridCol w="932688"/>
                <a:gridCol w="777240"/>
                <a:gridCol w="768096"/>
                <a:gridCol w="1179576"/>
                <a:gridCol w="1345226"/>
              </a:tblGrid>
              <a:tr h="572976">
                <a:tc>
                  <a:txBody>
                    <a:bodyPr/>
                    <a:lstStyle/>
                    <a:p>
                      <a:pPr algn="ctr" fontAlgn="ctr">
                        <a:lnSpc>
                          <a:spcPts val="1500"/>
                        </a:lnSpc>
                      </a:pPr>
                      <a:r>
                        <a:rPr lang="en-US" sz="1600" b="1" i="0" u="none" strike="noStrike"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Project</a:t>
                      </a:r>
                      <a:endParaRPr lang="en-US" sz="1600" b="1" i="0" u="none" strike="noStrike"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a:txBody>
                  <a:tcPr marL="68580" marR="68580" marT="68580" marB="68580" anchor="ctr">
                    <a:lnL w="6350" cap="flat" cmpd="sng" algn="ctr">
                      <a:solidFill>
                        <a:srgbClr val="000000"/>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682"/>
                    </a:solidFill>
                  </a:tcPr>
                </a:tc>
                <a:tc>
                  <a:txBody>
                    <a:bodyPr/>
                    <a:lstStyle/>
                    <a:p>
                      <a:pPr algn="ctr" fontAlgn="t">
                        <a:lnSpc>
                          <a:spcPts val="1500"/>
                        </a:lnSpc>
                      </a:pPr>
                      <a:r>
                        <a:rPr lang="en-US" sz="1600" b="1" i="0" u="none" strike="noStrike"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Location</a:t>
                      </a:r>
                      <a:endParaRPr lang="en-US" sz="1600" b="1" i="0" u="none" strike="noStrike"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a:txBody>
                  <a:tcPr marL="68580" marR="68580" marT="68580" marB="685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682"/>
                    </a:solidFill>
                  </a:tcPr>
                </a:tc>
                <a:tc>
                  <a:txBody>
                    <a:bodyPr/>
                    <a:lstStyle/>
                    <a:p>
                      <a:pPr algn="ctr" fontAlgn="ctr">
                        <a:lnSpc>
                          <a:spcPts val="1500"/>
                        </a:lnSpc>
                      </a:pPr>
                      <a:r>
                        <a:rPr lang="en-US" sz="1600" b="1" i="0" u="none" strike="noStrike"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Release</a:t>
                      </a:r>
                    </a:p>
                    <a:p>
                      <a:pPr algn="ctr" fontAlgn="ctr">
                        <a:lnSpc>
                          <a:spcPts val="1500"/>
                        </a:lnSpc>
                      </a:pPr>
                      <a:r>
                        <a:rPr lang="en-US" sz="1600" b="1" i="0" u="none" strike="noStrike"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Date</a:t>
                      </a:r>
                      <a:endParaRPr lang="en-US" sz="1600" b="1" i="0" u="none" strike="noStrike"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a:txBody>
                  <a:tcPr marL="68580" marR="68580" marT="68580" marB="685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682"/>
                    </a:solidFill>
                  </a:tcPr>
                </a:tc>
                <a:tc>
                  <a:txBody>
                    <a:bodyPr/>
                    <a:lstStyle/>
                    <a:p>
                      <a:pPr algn="ctr" fontAlgn="t">
                        <a:lnSpc>
                          <a:spcPts val="1500"/>
                        </a:lnSpc>
                      </a:pPr>
                      <a:r>
                        <a:rPr lang="en-US" sz="1600" b="1" i="0" u="none" strike="noStrike"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NAICS</a:t>
                      </a:r>
                      <a:endParaRPr lang="en-US" sz="1600" b="1" i="0" u="none" strike="noStrike"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a:txBody>
                  <a:tcPr marL="68580" marR="68580" marT="68580" marB="685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682"/>
                    </a:solidFill>
                  </a:tcPr>
                </a:tc>
                <a:tc>
                  <a:txBody>
                    <a:bodyPr/>
                    <a:lstStyle/>
                    <a:p>
                      <a:pPr algn="ctr" fontAlgn="t">
                        <a:lnSpc>
                          <a:spcPts val="1500"/>
                        </a:lnSpc>
                      </a:pPr>
                      <a:r>
                        <a:rPr lang="en-US" sz="1600" b="1" i="0" u="none" strike="noStrike"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Range</a:t>
                      </a:r>
                      <a:endParaRPr lang="en-US" sz="1600" b="1" i="0" u="none" strike="noStrike"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a:txBody>
                  <a:tcPr marL="68580" marR="68580" marT="68580" marB="685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682"/>
                    </a:solidFill>
                  </a:tcPr>
                </a:tc>
                <a:tc>
                  <a:txBody>
                    <a:bodyPr/>
                    <a:lstStyle/>
                    <a:p>
                      <a:pPr algn="ctr" fontAlgn="t">
                        <a:lnSpc>
                          <a:spcPts val="1500"/>
                        </a:lnSpc>
                      </a:pPr>
                      <a:r>
                        <a:rPr lang="en-US" sz="1600" b="1" i="0" u="none" strike="noStrike"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SBSA</a:t>
                      </a:r>
                      <a:endParaRPr lang="en-US" sz="1600" b="1" i="0" u="none" strike="noStrike"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a:txBody>
                  <a:tcPr marL="68580" marR="68580" marT="68580" marB="685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682"/>
                    </a:solidFill>
                  </a:tcPr>
                </a:tc>
                <a:tc>
                  <a:txBody>
                    <a:bodyPr/>
                    <a:lstStyle/>
                    <a:p>
                      <a:pPr algn="ctr" fontAlgn="ctr">
                        <a:lnSpc>
                          <a:spcPts val="1500"/>
                        </a:lnSpc>
                      </a:pPr>
                      <a:r>
                        <a:rPr lang="en-US" sz="1600" b="1" i="0" u="none" strike="noStrike"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Solicitation </a:t>
                      </a:r>
                    </a:p>
                    <a:p>
                      <a:pPr algn="ctr" fontAlgn="ctr">
                        <a:lnSpc>
                          <a:spcPts val="1500"/>
                        </a:lnSpc>
                      </a:pPr>
                      <a:r>
                        <a:rPr lang="en-US" sz="1600" b="1" i="0" u="none" strike="noStrike"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Type</a:t>
                      </a:r>
                      <a:endParaRPr lang="en-US" sz="1600" b="1" i="0" u="none" strike="noStrike"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a:txBody>
                  <a:tcPr marL="68580" marR="68580" marT="68580" marB="68580" anchor="ctr">
                    <a:lnL w="12700" cap="flat" cmpd="sng" algn="ctr">
                      <a:solidFill>
                        <a:schemeClr val="tx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682"/>
                    </a:solidFill>
                  </a:tcPr>
                </a:tc>
              </a:tr>
              <a:tr h="557416">
                <a:tc>
                  <a:txBody>
                    <a:bodyPr/>
                    <a:lstStyle/>
                    <a:p>
                      <a:pPr algn="l"/>
                      <a:r>
                        <a:rPr lang="en-US" sz="1200" b="1" dirty="0" smtClean="0">
                          <a:solidFill>
                            <a:schemeClr val="tx1"/>
                          </a:solidFill>
                        </a:rPr>
                        <a:t>Edisto Beach </a:t>
                      </a:r>
                      <a:r>
                        <a:rPr lang="en-US" sz="1200" b="1" dirty="0" err="1" smtClean="0">
                          <a:solidFill>
                            <a:schemeClr val="tx1"/>
                          </a:solidFill>
                        </a:rPr>
                        <a:t>Renourishment</a:t>
                      </a:r>
                      <a:endParaRPr lang="en-US" sz="1200" b="1" dirty="0">
                        <a:solidFill>
                          <a:schemeClr val="tx1"/>
                        </a:solidFill>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l"/>
                      <a:r>
                        <a:rPr lang="en-US" sz="1200" b="1" dirty="0" smtClean="0">
                          <a:solidFill>
                            <a:schemeClr val="tx1"/>
                          </a:solidFill>
                        </a:rPr>
                        <a:t>Colleton County, SC</a:t>
                      </a:r>
                      <a:endParaRPr lang="en-US" sz="1200" b="1" dirty="0">
                        <a:solidFill>
                          <a:schemeClr val="tx1"/>
                        </a:solidFill>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marL="0" marR="0" lvl="0" indent="0" algn="l" defTabSz="914400" rtl="0" eaLnBrk="1" fontAlgn="ctr" latinLnBrk="0" hangingPunct="1">
                        <a:lnSpc>
                          <a:spcPts val="1500"/>
                        </a:lnSpc>
                        <a:spcBef>
                          <a:spcPts val="0"/>
                        </a:spcBef>
                        <a:spcAft>
                          <a:spcPts val="0"/>
                        </a:spcAft>
                        <a:buClrTx/>
                        <a:buSzTx/>
                        <a:buFontTx/>
                        <a:buNone/>
                        <a:tabLst/>
                        <a:defRPr/>
                      </a:pPr>
                      <a:r>
                        <a:rPr lang="en-US" sz="1100" b="1" i="0" u="none" strike="noStrike" dirty="0" smtClean="0">
                          <a:solidFill>
                            <a:schemeClr val="tx1"/>
                          </a:solidFill>
                          <a:latin typeface="Arial "/>
                        </a:rPr>
                        <a:t>2</a:t>
                      </a:r>
                      <a:r>
                        <a:rPr lang="en-US" sz="1100" b="1" i="0" u="none" strike="noStrike" baseline="30000" dirty="0" smtClean="0">
                          <a:solidFill>
                            <a:schemeClr val="tx1"/>
                          </a:solidFill>
                          <a:latin typeface="Arial "/>
                        </a:rPr>
                        <a:t>nd</a:t>
                      </a:r>
                      <a:r>
                        <a:rPr lang="en-US" sz="1100" b="1" i="0" u="none" strike="noStrike" dirty="0" smtClean="0">
                          <a:solidFill>
                            <a:schemeClr val="tx1"/>
                          </a:solidFill>
                          <a:latin typeface="Arial "/>
                        </a:rPr>
                        <a:t> </a:t>
                      </a:r>
                      <a:r>
                        <a:rPr lang="en-US" sz="1100" b="1" i="0" u="none" strike="noStrike" dirty="0" err="1" smtClean="0">
                          <a:solidFill>
                            <a:schemeClr val="tx1"/>
                          </a:solidFill>
                          <a:latin typeface="Arial "/>
                        </a:rPr>
                        <a:t>Qtr</a:t>
                      </a:r>
                      <a:r>
                        <a:rPr lang="en-US" sz="1100" b="1" i="0" u="none" strike="noStrike" dirty="0" smtClean="0">
                          <a:solidFill>
                            <a:schemeClr val="tx1"/>
                          </a:solidFill>
                          <a:latin typeface="Arial "/>
                        </a:rPr>
                        <a:t> FY19</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marL="0" marR="0" lvl="0" indent="0" algn="ctr" defTabSz="914400" rtl="0" eaLnBrk="1" fontAlgn="t" latinLnBrk="0" hangingPunct="1">
                        <a:lnSpc>
                          <a:spcPts val="1500"/>
                        </a:lnSpc>
                        <a:spcBef>
                          <a:spcPts val="0"/>
                        </a:spcBef>
                        <a:spcAft>
                          <a:spcPts val="0"/>
                        </a:spcAft>
                        <a:buClrTx/>
                        <a:buSzTx/>
                        <a:buFontTx/>
                        <a:buNone/>
                        <a:tabLst/>
                        <a:defRPr/>
                      </a:pPr>
                      <a:r>
                        <a:rPr lang="en-US" sz="1100" b="1" i="0" u="none" strike="noStrike" dirty="0" smtClean="0">
                          <a:solidFill>
                            <a:schemeClr val="tx1"/>
                          </a:solidFill>
                          <a:latin typeface="Arial "/>
                        </a:rPr>
                        <a:t>237990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marL="0" marR="0" lvl="0" indent="0" algn="l" defTabSz="914400" rtl="0" eaLnBrk="1" fontAlgn="t" latinLnBrk="0" hangingPunct="1">
                        <a:lnSpc>
                          <a:spcPts val="1500"/>
                        </a:lnSpc>
                        <a:spcBef>
                          <a:spcPts val="0"/>
                        </a:spcBef>
                        <a:spcAft>
                          <a:spcPts val="0"/>
                        </a:spcAft>
                        <a:buClrTx/>
                        <a:buSzTx/>
                        <a:buFontTx/>
                        <a:buNone/>
                        <a:tabLst/>
                        <a:defRPr/>
                      </a:pPr>
                      <a:r>
                        <a:rPr lang="en-US" sz="1100" b="1" i="0" u="none" strike="noStrike" dirty="0" smtClean="0">
                          <a:solidFill>
                            <a:schemeClr val="tx1"/>
                          </a:solidFill>
                          <a:latin typeface="Arial "/>
                        </a:rPr>
                        <a:t>$10-$15M</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marL="0" marR="0" lvl="0" indent="0" algn="ctr" defTabSz="914400" rtl="0" eaLnBrk="1" fontAlgn="t" latinLnBrk="0" hangingPunct="1">
                        <a:lnSpc>
                          <a:spcPts val="1500"/>
                        </a:lnSpc>
                        <a:spcBef>
                          <a:spcPts val="0"/>
                        </a:spcBef>
                        <a:spcAft>
                          <a:spcPts val="0"/>
                        </a:spcAft>
                        <a:buClrTx/>
                        <a:buSzTx/>
                        <a:buFontTx/>
                        <a:buNone/>
                        <a:tabLst/>
                        <a:defRPr/>
                      </a:pPr>
                      <a:r>
                        <a:rPr lang="en-US" sz="1100" b="1" i="0" u="none" strike="noStrike" dirty="0" smtClean="0">
                          <a:solidFill>
                            <a:schemeClr val="tx1"/>
                          </a:solidFill>
                          <a:latin typeface="Arial "/>
                        </a:rPr>
                        <a:t>TBD</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marL="0" marR="0" lvl="0" indent="0" algn="ctr" defTabSz="914400" rtl="0" eaLnBrk="1" fontAlgn="ctr" latinLnBrk="0" hangingPunct="1">
                        <a:lnSpc>
                          <a:spcPts val="1500"/>
                        </a:lnSpc>
                        <a:spcBef>
                          <a:spcPts val="0"/>
                        </a:spcBef>
                        <a:spcAft>
                          <a:spcPts val="0"/>
                        </a:spcAft>
                        <a:buClrTx/>
                        <a:buSzTx/>
                        <a:buFontTx/>
                        <a:buNone/>
                        <a:tabLst/>
                        <a:defRPr/>
                      </a:pPr>
                      <a:r>
                        <a:rPr lang="en-US" sz="1100" b="1" i="0" u="none" strike="noStrike" dirty="0" smtClean="0">
                          <a:solidFill>
                            <a:schemeClr val="tx1"/>
                          </a:solidFill>
                          <a:latin typeface="Arial "/>
                        </a:rPr>
                        <a:t>TBD</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r>
              <a:tr h="533409">
                <a:tc>
                  <a:txBody>
                    <a:bodyPr/>
                    <a:lstStyle/>
                    <a:p>
                      <a:pPr algn="l"/>
                      <a:r>
                        <a:rPr lang="en-US" sz="1200" b="1" dirty="0" smtClean="0">
                          <a:solidFill>
                            <a:schemeClr val="tx1"/>
                          </a:solidFill>
                        </a:rPr>
                        <a:t>Charleston Harbor</a:t>
                      </a:r>
                      <a:r>
                        <a:rPr lang="en-US" sz="1200" b="1" baseline="0" dirty="0" smtClean="0">
                          <a:solidFill>
                            <a:schemeClr val="tx1"/>
                          </a:solidFill>
                        </a:rPr>
                        <a:t> South Jetty Repair</a:t>
                      </a:r>
                      <a:endParaRPr lang="en-US" sz="1200" b="1" dirty="0">
                        <a:solidFill>
                          <a:schemeClr val="tx1"/>
                        </a:solidFil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a:r>
                        <a:rPr lang="en-US" sz="1200" b="1" dirty="0" smtClean="0">
                          <a:solidFill>
                            <a:schemeClr val="tx1"/>
                          </a:solidFill>
                        </a:rPr>
                        <a:t>Charleston</a:t>
                      </a:r>
                      <a:r>
                        <a:rPr lang="en-US" sz="1200" b="1" baseline="0" dirty="0" smtClean="0">
                          <a:solidFill>
                            <a:schemeClr val="tx1"/>
                          </a:solidFill>
                        </a:rPr>
                        <a:t> County, SC</a:t>
                      </a:r>
                      <a:endParaRPr lang="en-US" sz="1200" b="1" dirty="0">
                        <a:solidFill>
                          <a:schemeClr val="tx1"/>
                        </a:solidFill>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1" i="0" u="none" strike="noStrike" dirty="0" smtClean="0">
                          <a:solidFill>
                            <a:schemeClr val="tx1"/>
                          </a:solidFill>
                          <a:effectLst/>
                          <a:latin typeface="Arial" panose="020B0604020202020204" pitchFamily="34" charset="0"/>
                        </a:rPr>
                        <a:t>2</a:t>
                      </a:r>
                      <a:r>
                        <a:rPr lang="en-US" sz="1100" b="1" i="0" u="none" strike="noStrike" baseline="30000" dirty="0" smtClean="0">
                          <a:solidFill>
                            <a:schemeClr val="tx1"/>
                          </a:solidFill>
                          <a:effectLst/>
                          <a:latin typeface="Arial" panose="020B0604020202020204" pitchFamily="34" charset="0"/>
                        </a:rPr>
                        <a:t>nd</a:t>
                      </a:r>
                      <a:r>
                        <a:rPr lang="en-US" sz="1100" b="1" i="0" u="none" strike="noStrike" dirty="0" smtClean="0">
                          <a:solidFill>
                            <a:schemeClr val="tx1"/>
                          </a:solidFill>
                          <a:effectLst/>
                          <a:latin typeface="Arial" panose="020B0604020202020204" pitchFamily="34" charset="0"/>
                        </a:rPr>
                        <a:t> </a:t>
                      </a:r>
                      <a:r>
                        <a:rPr lang="en-US" sz="1100" b="1" i="0" u="none" strike="noStrike" dirty="0" err="1" smtClean="0">
                          <a:solidFill>
                            <a:schemeClr val="tx1"/>
                          </a:solidFill>
                          <a:effectLst/>
                          <a:latin typeface="Arial" panose="020B0604020202020204" pitchFamily="34" charset="0"/>
                        </a:rPr>
                        <a:t>Qtr</a:t>
                      </a:r>
                      <a:r>
                        <a:rPr lang="en-US" sz="1100" b="1" i="0" u="none" strike="noStrike" dirty="0" smtClean="0">
                          <a:solidFill>
                            <a:schemeClr val="tx1"/>
                          </a:solidFill>
                          <a:effectLst/>
                          <a:latin typeface="Arial" panose="020B0604020202020204" pitchFamily="34" charset="0"/>
                        </a:rPr>
                        <a:t> FY19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chemeClr val="tx1"/>
                          </a:solidFill>
                          <a:latin typeface="Arial "/>
                        </a:rPr>
                        <a:t>237990</a:t>
                      </a:r>
                      <a:endParaRPr lang="en-US" sz="1100" b="1" i="0" u="none" strike="noStrike" dirty="0">
                        <a:solidFill>
                          <a:schemeClr val="tx1"/>
                        </a:solidFill>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lnSpc>
                          <a:spcPts val="1500"/>
                        </a:lnSpc>
                      </a:pPr>
                      <a:r>
                        <a:rPr lang="en-US" sz="1100" b="1" i="0" u="none" strike="noStrike" dirty="0" smtClean="0">
                          <a:solidFill>
                            <a:schemeClr val="tx1"/>
                          </a:solidFill>
                          <a:effectLst/>
                          <a:latin typeface="Arial "/>
                        </a:rPr>
                        <a:t>TBD</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chemeClr val="tx1"/>
                          </a:solidFill>
                          <a:latin typeface="Arial "/>
                        </a:rPr>
                        <a:t>TBD</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ts val="1500"/>
                        </a:lnSpc>
                        <a:spcBef>
                          <a:spcPts val="0"/>
                        </a:spcBef>
                        <a:spcAft>
                          <a:spcPts val="0"/>
                        </a:spcAft>
                        <a:buClrTx/>
                        <a:buSzTx/>
                        <a:buFontTx/>
                        <a:buNone/>
                        <a:tabLst/>
                        <a:defRPr/>
                      </a:pPr>
                      <a:r>
                        <a:rPr lang="en-US" sz="1100" b="1" i="0" u="none" strike="noStrike" dirty="0" smtClean="0">
                          <a:solidFill>
                            <a:schemeClr val="tx1"/>
                          </a:solidFill>
                          <a:effectLst/>
                          <a:latin typeface="Arial" panose="020B0604020202020204" pitchFamily="34" charset="0"/>
                        </a:rPr>
                        <a:t>IFB</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33448">
                <a:tc>
                  <a:txBody>
                    <a:bodyPr/>
                    <a:lstStyle/>
                    <a:p>
                      <a:pPr algn="l" fontAlgn="ctr"/>
                      <a:r>
                        <a:rPr lang="en-US" sz="1200" b="1" i="0" u="none" strike="noStrike" dirty="0" smtClean="0">
                          <a:solidFill>
                            <a:schemeClr val="tx1"/>
                          </a:solidFill>
                          <a:effectLst/>
                          <a:latin typeface="+mj-lt"/>
                        </a:rPr>
                        <a:t>Lower</a:t>
                      </a:r>
                      <a:r>
                        <a:rPr lang="en-US" sz="1200" b="1" i="0" u="none" strike="noStrike" baseline="0" dirty="0" smtClean="0">
                          <a:solidFill>
                            <a:schemeClr val="tx1"/>
                          </a:solidFill>
                          <a:effectLst/>
                          <a:latin typeface="+mj-lt"/>
                        </a:rPr>
                        <a:t> Harbor O&amp;M Dredging</a:t>
                      </a:r>
                      <a:endParaRPr lang="en-US" sz="1200" b="1" i="0" u="none" strike="noStrike" dirty="0">
                        <a:solidFill>
                          <a:schemeClr val="tx1"/>
                        </a:solidFill>
                        <a:effectLst/>
                        <a:latin typeface="+mj-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l" fontAlgn="ctr"/>
                      <a:r>
                        <a:rPr lang="en-US" sz="1200" b="1" i="0" u="none" strike="noStrike" dirty="0" smtClean="0">
                          <a:solidFill>
                            <a:schemeClr val="tx1"/>
                          </a:solidFill>
                          <a:effectLst/>
                          <a:latin typeface="+mj-lt"/>
                        </a:rPr>
                        <a:t>Charleston County  ,</a:t>
                      </a:r>
                      <a:r>
                        <a:rPr lang="en-US" sz="1200" b="1" i="0" u="none" strike="noStrike" baseline="0" dirty="0" smtClean="0">
                          <a:solidFill>
                            <a:schemeClr val="tx1"/>
                          </a:solidFill>
                          <a:effectLst/>
                          <a:latin typeface="+mj-lt"/>
                        </a:rPr>
                        <a:t> SC</a:t>
                      </a:r>
                      <a:endParaRPr lang="en-US" sz="1200" b="1" i="0" u="none" strike="noStrike" dirty="0">
                        <a:solidFill>
                          <a:schemeClr val="tx1"/>
                        </a:solidFill>
                        <a:effectLst/>
                        <a:latin typeface="+mj-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l" fontAlgn="b"/>
                      <a:r>
                        <a:rPr lang="en-US" sz="1200" b="1" i="0" u="none" strike="noStrike" kern="1200" dirty="0" smtClean="0">
                          <a:solidFill>
                            <a:schemeClr val="tx1"/>
                          </a:solidFill>
                          <a:effectLst/>
                          <a:latin typeface="+mn-lt"/>
                          <a:ea typeface="+mn-ea"/>
                          <a:cs typeface="+mn-cs"/>
                        </a:rPr>
                        <a:t>1</a:t>
                      </a:r>
                      <a:r>
                        <a:rPr lang="en-US" sz="1200" b="1" i="0" u="none" strike="noStrike" kern="1200" baseline="30000" dirty="0" smtClean="0">
                          <a:solidFill>
                            <a:schemeClr val="tx1"/>
                          </a:solidFill>
                          <a:effectLst/>
                          <a:latin typeface="+mn-lt"/>
                          <a:ea typeface="+mn-ea"/>
                          <a:cs typeface="+mn-cs"/>
                        </a:rPr>
                        <a:t>st</a:t>
                      </a:r>
                      <a:r>
                        <a:rPr lang="en-US" sz="1200" b="1" i="0" u="none" strike="noStrike" kern="1200" dirty="0" smtClean="0">
                          <a:solidFill>
                            <a:schemeClr val="tx1"/>
                          </a:solidFill>
                          <a:effectLst/>
                          <a:latin typeface="+mn-lt"/>
                          <a:ea typeface="+mn-ea"/>
                          <a:cs typeface="+mn-cs"/>
                        </a:rPr>
                        <a:t> </a:t>
                      </a:r>
                      <a:r>
                        <a:rPr lang="en-US" sz="1200" b="1" i="0" u="none" strike="noStrike" kern="1200" dirty="0" err="1" smtClean="0">
                          <a:solidFill>
                            <a:schemeClr val="tx1"/>
                          </a:solidFill>
                          <a:effectLst/>
                          <a:latin typeface="+mn-lt"/>
                          <a:ea typeface="+mn-ea"/>
                          <a:cs typeface="+mn-cs"/>
                        </a:rPr>
                        <a:t>Qtr</a:t>
                      </a:r>
                      <a:r>
                        <a:rPr lang="en-US" sz="1200" b="1" i="0" u="none" strike="noStrike" kern="1200" dirty="0" smtClean="0">
                          <a:solidFill>
                            <a:schemeClr val="tx1"/>
                          </a:solidFill>
                          <a:effectLst/>
                          <a:latin typeface="+mn-lt"/>
                          <a:ea typeface="+mn-ea"/>
                          <a:cs typeface="+mn-cs"/>
                        </a:rPr>
                        <a:t> FY19</a:t>
                      </a:r>
                      <a:endParaRPr lang="en-US" sz="1200" b="1" i="0" u="none" strike="noStrike" kern="1200" dirty="0">
                        <a:solidFill>
                          <a:schemeClr val="tx1"/>
                        </a:solidFill>
                        <a:effectLst/>
                        <a:latin typeface="+mn-lt"/>
                        <a:ea typeface="+mn-ea"/>
                        <a:cs typeface="+mn-cs"/>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ctr" fontAlgn="b"/>
                      <a:r>
                        <a:rPr lang="en-US" sz="1200" b="1" i="0" u="none" strike="noStrike" kern="1200" dirty="0" smtClean="0">
                          <a:solidFill>
                            <a:schemeClr val="tx1"/>
                          </a:solidFill>
                          <a:effectLst/>
                          <a:latin typeface="+mn-lt"/>
                          <a:ea typeface="+mn-ea"/>
                          <a:cs typeface="+mn-cs"/>
                        </a:rPr>
                        <a:t>237990 </a:t>
                      </a:r>
                      <a:endParaRPr lang="en-US" sz="1200" b="1" i="0" u="none" strike="noStrike" dirty="0">
                        <a:solidFill>
                          <a:schemeClr val="tx1"/>
                        </a:solidFill>
                        <a:effectLst/>
                        <a:latin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l" fontAlgn="t">
                        <a:lnSpc>
                          <a:spcPts val="1500"/>
                        </a:lnSpc>
                      </a:pPr>
                      <a:r>
                        <a:rPr lang="en-US" sz="1200" b="1" i="0" u="none" strike="noStrike" dirty="0" smtClean="0">
                          <a:solidFill>
                            <a:schemeClr val="tx1"/>
                          </a:solidFill>
                          <a:effectLst/>
                          <a:latin typeface="Arial" panose="020B0604020202020204" pitchFamily="34" charset="0"/>
                          <a:cs typeface="Arial" panose="020B0604020202020204" pitchFamily="34" charset="0"/>
                        </a:rPr>
                        <a:t>$5-$10M</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chemeClr val="tx1"/>
                          </a:solidFill>
                          <a:effectLst/>
                          <a:latin typeface="+mj-lt"/>
                        </a:rPr>
                        <a:t>UNRESTRICTED</a:t>
                      </a:r>
                      <a:endParaRPr lang="en-US" sz="1100" b="1" i="0" u="none" strike="noStrike" dirty="0">
                        <a:solidFill>
                          <a:schemeClr val="tx1"/>
                        </a:solidFill>
                        <a:effectLst/>
                        <a:latin typeface="+mj-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ctr" fontAlgn="ctr">
                        <a:lnSpc>
                          <a:spcPts val="1500"/>
                        </a:lnSpc>
                      </a:pPr>
                      <a:r>
                        <a:rPr lang="en-US" sz="1200" b="1" i="0" u="none" strike="noStrike" dirty="0" smtClean="0">
                          <a:solidFill>
                            <a:schemeClr val="tx1"/>
                          </a:solidFill>
                          <a:effectLst/>
                          <a:latin typeface="+mj-lt"/>
                          <a:cs typeface="Arial" panose="020B0604020202020204" pitchFamily="34" charset="0"/>
                        </a:rPr>
                        <a:t>IFB</a:t>
                      </a:r>
                      <a:endParaRPr lang="en-US" sz="1200" b="1" i="0" u="none" strike="noStrike" dirty="0">
                        <a:solidFill>
                          <a:schemeClr val="tx1"/>
                        </a:solidFill>
                        <a:effectLst/>
                        <a:latin typeface="+mj-lt"/>
                        <a:cs typeface="Arial" panose="020B060402020202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r>
              <a:tr h="638278">
                <a:tc>
                  <a:txBody>
                    <a:bodyPr/>
                    <a:lstStyle/>
                    <a:p>
                      <a:pPr algn="l" fontAlgn="b"/>
                      <a:r>
                        <a:rPr lang="en-US" sz="1100" b="1" i="0" u="none" strike="noStrike" dirty="0" smtClean="0">
                          <a:solidFill>
                            <a:schemeClr val="tx1"/>
                          </a:solidFill>
                          <a:effectLst/>
                          <a:latin typeface="Arial "/>
                        </a:rPr>
                        <a:t>DDRT FIS</a:t>
                      </a:r>
                      <a:r>
                        <a:rPr lang="en-US" sz="1100" b="1" i="0" u="none" strike="noStrike" baseline="0" dirty="0" smtClean="0">
                          <a:solidFill>
                            <a:schemeClr val="tx1"/>
                          </a:solidFill>
                          <a:effectLst/>
                          <a:latin typeface="Arial "/>
                        </a:rPr>
                        <a:t> Contract FY 19-21</a:t>
                      </a:r>
                      <a:endParaRPr lang="en-US" sz="1100" b="1" i="0" u="none" strike="noStrike" dirty="0">
                        <a:solidFill>
                          <a:schemeClr val="tx1"/>
                        </a:solidFill>
                        <a:effectLst/>
                        <a:latin typeface="Arial "/>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lnSpc>
                          <a:spcPts val="1500"/>
                        </a:lnSpc>
                      </a:pPr>
                      <a:r>
                        <a:rPr lang="en-US" sz="1100" b="1" i="0" u="none" strike="noStrike" dirty="0" smtClean="0">
                          <a:solidFill>
                            <a:schemeClr val="tx1"/>
                          </a:solidFill>
                          <a:effectLst/>
                          <a:latin typeface="Arial "/>
                          <a:cs typeface="Arial" panose="020B0604020202020204" pitchFamily="34" charset="0"/>
                        </a:rPr>
                        <a:t>Red River Army Depot, </a:t>
                      </a:r>
                      <a:r>
                        <a:rPr lang="en-US" sz="1100" b="1" i="0" u="none" strike="noStrike" dirty="0" err="1" smtClean="0">
                          <a:solidFill>
                            <a:schemeClr val="tx1"/>
                          </a:solidFill>
                          <a:effectLst/>
                          <a:latin typeface="Arial "/>
                          <a:cs typeface="Arial" panose="020B0604020202020204" pitchFamily="34" charset="0"/>
                        </a:rPr>
                        <a:t>Texarkanna</a:t>
                      </a:r>
                      <a:r>
                        <a:rPr lang="en-US" sz="1100" b="1" i="0" u="none" strike="noStrike" dirty="0" smtClean="0">
                          <a:solidFill>
                            <a:schemeClr val="tx1"/>
                          </a:solidFill>
                          <a:effectLst/>
                          <a:latin typeface="Arial "/>
                          <a:cs typeface="Arial" panose="020B0604020202020204" pitchFamily="34" charset="0"/>
                        </a:rPr>
                        <a:t>, TX</a:t>
                      </a:r>
                      <a:endParaRPr lang="en-US" sz="1100" b="1" i="0" u="none" strike="noStrike" dirty="0">
                        <a:solidFill>
                          <a:schemeClr val="tx1"/>
                        </a:solidFill>
                        <a:effectLst/>
                        <a:latin typeface="Arial "/>
                        <a:cs typeface="Arial" panose="020B060402020202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lnSpc>
                          <a:spcPts val="1500"/>
                        </a:lnSpc>
                      </a:pPr>
                      <a:r>
                        <a:rPr lang="en-US" sz="1100" b="1" i="0" u="none" strike="noStrike" dirty="0" smtClean="0">
                          <a:solidFill>
                            <a:schemeClr val="tx1"/>
                          </a:solidFill>
                          <a:effectLst/>
                          <a:latin typeface="Arial "/>
                          <a:cs typeface="Arial" panose="020B0604020202020204" pitchFamily="34" charset="0"/>
                        </a:rPr>
                        <a:t>1</a:t>
                      </a:r>
                      <a:r>
                        <a:rPr lang="en-US" sz="1100" b="1" i="0" u="none" strike="noStrike" baseline="30000" dirty="0" smtClean="0">
                          <a:solidFill>
                            <a:schemeClr val="tx1"/>
                          </a:solidFill>
                          <a:effectLst/>
                          <a:latin typeface="Arial "/>
                          <a:cs typeface="Arial" panose="020B0604020202020204" pitchFamily="34" charset="0"/>
                        </a:rPr>
                        <a:t>st</a:t>
                      </a:r>
                      <a:r>
                        <a:rPr lang="en-US" sz="1100" b="1" i="0" u="none" strike="noStrike" dirty="0" smtClean="0">
                          <a:solidFill>
                            <a:schemeClr val="tx1"/>
                          </a:solidFill>
                          <a:effectLst/>
                          <a:latin typeface="Arial "/>
                          <a:cs typeface="Arial" panose="020B0604020202020204" pitchFamily="34" charset="0"/>
                        </a:rPr>
                        <a:t> </a:t>
                      </a:r>
                      <a:r>
                        <a:rPr lang="en-US" sz="1100" b="1" i="0" u="none" strike="noStrike" dirty="0" err="1" smtClean="0">
                          <a:solidFill>
                            <a:schemeClr val="tx1"/>
                          </a:solidFill>
                          <a:effectLst/>
                          <a:latin typeface="Arial "/>
                          <a:cs typeface="Arial" panose="020B0604020202020204" pitchFamily="34" charset="0"/>
                        </a:rPr>
                        <a:t>Qtr</a:t>
                      </a:r>
                      <a:r>
                        <a:rPr lang="en-US" sz="1100" b="1" i="0" u="none" strike="noStrike" dirty="0" smtClean="0">
                          <a:solidFill>
                            <a:schemeClr val="tx1"/>
                          </a:solidFill>
                          <a:effectLst/>
                          <a:latin typeface="Arial "/>
                          <a:cs typeface="Arial" panose="020B0604020202020204" pitchFamily="34" charset="0"/>
                        </a:rPr>
                        <a:t> FY19</a:t>
                      </a:r>
                      <a:endParaRPr lang="en-US" sz="1100" b="1" i="0" u="none" strike="noStrike" dirty="0">
                        <a:solidFill>
                          <a:schemeClr val="tx1"/>
                        </a:solidFill>
                        <a:effectLst/>
                        <a:latin typeface="Arial "/>
                        <a:cs typeface="Arial" panose="020B060402020202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lnSpc>
                          <a:spcPts val="1500"/>
                        </a:lnSpc>
                      </a:pPr>
                      <a:r>
                        <a:rPr lang="en-US" sz="1100" b="1" i="0" u="none" strike="noStrike" dirty="0" smtClean="0">
                          <a:solidFill>
                            <a:schemeClr val="tx1"/>
                          </a:solidFill>
                          <a:effectLst/>
                          <a:latin typeface="Arial "/>
                          <a:cs typeface="Arial" panose="020B0604020202020204" pitchFamily="34" charset="0"/>
                        </a:rPr>
                        <a:t>561210</a:t>
                      </a:r>
                      <a:endParaRPr lang="en-US" sz="1100" b="1" i="0" u="none" strike="noStrike" dirty="0">
                        <a:solidFill>
                          <a:schemeClr val="tx1"/>
                        </a:solidFill>
                        <a:effectLst/>
                        <a:latin typeface="Arial "/>
                        <a:cs typeface="Arial" panose="020B060402020202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ts val="1500"/>
                        </a:lnSpc>
                        <a:spcBef>
                          <a:spcPts val="0"/>
                        </a:spcBef>
                        <a:spcAft>
                          <a:spcPts val="0"/>
                        </a:spcAft>
                        <a:buClrTx/>
                        <a:buSzTx/>
                        <a:buFontTx/>
                        <a:buNone/>
                        <a:tabLst/>
                        <a:defRPr/>
                      </a:pPr>
                      <a:r>
                        <a:rPr lang="en-US" sz="1100" b="1" i="0" u="none" strike="noStrike" kern="1200" dirty="0" smtClean="0">
                          <a:solidFill>
                            <a:schemeClr val="tx1"/>
                          </a:solidFill>
                          <a:effectLst/>
                          <a:latin typeface="Arial "/>
                          <a:ea typeface="+mn-ea"/>
                          <a:cs typeface="+mn-cs"/>
                        </a:rPr>
                        <a:t>$1-$5M</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effectLst/>
                          <a:latin typeface="+mn-lt"/>
                          <a:ea typeface="+mn-ea"/>
                          <a:cs typeface="+mn-cs"/>
                        </a:rPr>
                        <a:t>SBSA</a:t>
                      </a:r>
                      <a:endParaRPr lang="en-US" sz="1100" b="1" i="0" u="none" strike="noStrike" kern="1200" dirty="0">
                        <a:solidFill>
                          <a:schemeClr val="tx1"/>
                        </a:solidFill>
                        <a:effectLst/>
                        <a:latin typeface="+mn-lt"/>
                        <a:ea typeface="+mn-ea"/>
                        <a:cs typeface="+mn-cs"/>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500"/>
                        </a:lnSpc>
                      </a:pPr>
                      <a:r>
                        <a:rPr lang="en-US" sz="1100" b="1" i="0" u="none" strike="noStrike" dirty="0" smtClean="0">
                          <a:solidFill>
                            <a:schemeClr val="tx1"/>
                          </a:solidFill>
                          <a:effectLst/>
                          <a:latin typeface="Arial "/>
                          <a:cs typeface="Arial" panose="020B0604020202020204" pitchFamily="34" charset="0"/>
                        </a:rPr>
                        <a:t>RFP</a:t>
                      </a:r>
                      <a:endParaRPr lang="en-US" sz="1100" b="1" i="0" u="none" strike="noStrike" dirty="0">
                        <a:solidFill>
                          <a:schemeClr val="tx1"/>
                        </a:solidFill>
                        <a:effectLst/>
                        <a:latin typeface="Arial "/>
                        <a:cs typeface="Arial" panose="020B060402020202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20038">
                <a:tc>
                  <a:txBody>
                    <a:bodyPr/>
                    <a:lstStyle/>
                    <a:p>
                      <a:pPr algn="l" fontAlgn="b"/>
                      <a:r>
                        <a:rPr lang="en-US" sz="1100" b="1" i="0" u="none" strike="noStrike" dirty="0" smtClean="0">
                          <a:solidFill>
                            <a:schemeClr val="tx1"/>
                          </a:solidFill>
                          <a:effectLst/>
                          <a:latin typeface="Arial "/>
                        </a:rPr>
                        <a:t>Construction MATOC – East</a:t>
                      </a:r>
                      <a:r>
                        <a:rPr lang="en-US" sz="1100" b="1" i="0" u="none" strike="noStrike" baseline="0" dirty="0" smtClean="0">
                          <a:solidFill>
                            <a:schemeClr val="tx1"/>
                          </a:solidFill>
                          <a:effectLst/>
                          <a:latin typeface="Arial "/>
                        </a:rPr>
                        <a:t> (MFR, DLA, </a:t>
                      </a:r>
                      <a:r>
                        <a:rPr lang="en-US" sz="1100" b="1" i="0" u="none" strike="noStrike" baseline="0" dirty="0" err="1" smtClean="0">
                          <a:solidFill>
                            <a:schemeClr val="tx1"/>
                          </a:solidFill>
                          <a:effectLst/>
                          <a:latin typeface="Arial "/>
                        </a:rPr>
                        <a:t>etc</a:t>
                      </a:r>
                      <a:r>
                        <a:rPr lang="en-US" sz="1100" b="1" i="0" u="none" strike="noStrike" baseline="0" dirty="0" smtClean="0">
                          <a:solidFill>
                            <a:schemeClr val="tx1"/>
                          </a:solidFill>
                          <a:effectLst/>
                          <a:latin typeface="Arial "/>
                        </a:rPr>
                        <a:t>)</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l" fontAlgn="b"/>
                      <a:r>
                        <a:rPr lang="en-US" sz="1100" b="1" i="0" u="none" strike="noStrike" dirty="0" smtClean="0">
                          <a:solidFill>
                            <a:schemeClr val="tx1"/>
                          </a:solidFill>
                          <a:effectLst/>
                          <a:latin typeface="Arial "/>
                        </a:rPr>
                        <a:t>Multiple Locations</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l" fontAlgn="b"/>
                      <a:r>
                        <a:rPr lang="en-US" sz="1100" b="1" i="0" u="none" strike="noStrike" dirty="0" smtClean="0">
                          <a:solidFill>
                            <a:schemeClr val="tx1"/>
                          </a:solidFill>
                          <a:effectLst/>
                          <a:latin typeface="Arial "/>
                        </a:rPr>
                        <a:t>1</a:t>
                      </a:r>
                      <a:r>
                        <a:rPr lang="en-US" sz="1100" b="1" i="0" u="none" strike="noStrike" baseline="30000" dirty="0" smtClean="0">
                          <a:solidFill>
                            <a:schemeClr val="tx1"/>
                          </a:solidFill>
                          <a:effectLst/>
                          <a:latin typeface="Arial "/>
                        </a:rPr>
                        <a:t>st</a:t>
                      </a:r>
                      <a:r>
                        <a:rPr lang="en-US" sz="1100" b="1" i="0" u="none" strike="noStrike" dirty="0" smtClean="0">
                          <a:solidFill>
                            <a:schemeClr val="tx1"/>
                          </a:solidFill>
                          <a:effectLst/>
                          <a:latin typeface="Arial "/>
                        </a:rPr>
                        <a:t> </a:t>
                      </a:r>
                      <a:r>
                        <a:rPr lang="en-US" sz="1100" b="1" i="0" u="none" strike="noStrike" dirty="0" err="1" smtClean="0">
                          <a:solidFill>
                            <a:schemeClr val="tx1"/>
                          </a:solidFill>
                          <a:effectLst/>
                          <a:latin typeface="Arial "/>
                        </a:rPr>
                        <a:t>Qtr</a:t>
                      </a:r>
                      <a:r>
                        <a:rPr lang="en-US" sz="1100" b="1" i="0" u="none" strike="noStrike" dirty="0" smtClean="0">
                          <a:solidFill>
                            <a:schemeClr val="tx1"/>
                          </a:solidFill>
                          <a:effectLst/>
                          <a:latin typeface="Arial "/>
                        </a:rPr>
                        <a:t> FY 19</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ctr" fontAlgn="b"/>
                      <a:r>
                        <a:rPr lang="en-US" sz="1100" b="1" i="0" u="none" strike="noStrike" dirty="0" smtClean="0">
                          <a:solidFill>
                            <a:schemeClr val="tx1"/>
                          </a:solidFill>
                          <a:effectLst/>
                          <a:latin typeface="Arial "/>
                        </a:rPr>
                        <a:t>236220</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l" fontAlgn="b"/>
                      <a:r>
                        <a:rPr lang="en-US" sz="1100" b="1" i="0" u="none" strike="noStrike" dirty="0" smtClean="0">
                          <a:solidFill>
                            <a:schemeClr val="tx1"/>
                          </a:solidFill>
                          <a:effectLst/>
                          <a:latin typeface="Arial "/>
                        </a:rPr>
                        <a:t>$40-$50M</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effectLst/>
                          <a:latin typeface="+mn-lt"/>
                          <a:ea typeface="+mn-ea"/>
                          <a:cs typeface="+mn-cs"/>
                        </a:rPr>
                        <a:t>TBD</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ctr" fontAlgn="b"/>
                      <a:r>
                        <a:rPr lang="en-US" sz="1100" b="1" i="0" u="none" strike="noStrike" dirty="0" smtClean="0">
                          <a:solidFill>
                            <a:schemeClr val="tx1"/>
                          </a:solidFill>
                          <a:effectLst/>
                          <a:latin typeface="Arial "/>
                        </a:rPr>
                        <a:t>RFP</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r>
              <a:tr h="558650">
                <a:tc>
                  <a:txBody>
                    <a:bodyPr/>
                    <a:lstStyle/>
                    <a:p>
                      <a:pPr algn="l" fontAlgn="b"/>
                      <a:r>
                        <a:rPr lang="en-US" sz="1100" b="1" i="0" u="none" strike="noStrike" dirty="0" smtClean="0">
                          <a:solidFill>
                            <a:schemeClr val="tx1"/>
                          </a:solidFill>
                          <a:effectLst/>
                          <a:latin typeface="Arial "/>
                        </a:rPr>
                        <a:t>Construction MATOC – West</a:t>
                      </a:r>
                      <a:r>
                        <a:rPr lang="en-US" sz="1100" b="1" i="0" u="none" strike="noStrike" baseline="0" dirty="0" smtClean="0">
                          <a:solidFill>
                            <a:schemeClr val="tx1"/>
                          </a:solidFill>
                          <a:effectLst/>
                          <a:latin typeface="Arial "/>
                        </a:rPr>
                        <a:t> (MFR, DLA, </a:t>
                      </a:r>
                      <a:r>
                        <a:rPr lang="en-US" sz="1100" b="1" i="0" u="none" strike="noStrike" baseline="0" dirty="0" err="1" smtClean="0">
                          <a:solidFill>
                            <a:schemeClr val="tx1"/>
                          </a:solidFill>
                          <a:effectLst/>
                          <a:latin typeface="Arial "/>
                        </a:rPr>
                        <a:t>etc</a:t>
                      </a:r>
                      <a:r>
                        <a:rPr lang="en-US" sz="1100" b="1" i="0" u="none" strike="noStrike" baseline="0" dirty="0" smtClean="0">
                          <a:solidFill>
                            <a:schemeClr val="tx1"/>
                          </a:solidFill>
                          <a:effectLst/>
                          <a:latin typeface="Arial "/>
                        </a:rPr>
                        <a:t>)</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1" i="0" u="none" strike="noStrike" dirty="0" smtClean="0">
                          <a:solidFill>
                            <a:schemeClr val="tx1"/>
                          </a:solidFill>
                          <a:effectLst/>
                          <a:latin typeface="Arial "/>
                        </a:rPr>
                        <a:t>Multiple Locations</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1" i="0" u="none" strike="noStrike" dirty="0" smtClean="0">
                          <a:solidFill>
                            <a:schemeClr val="tx1"/>
                          </a:solidFill>
                          <a:effectLst/>
                          <a:latin typeface="Arial "/>
                        </a:rPr>
                        <a:t>1</a:t>
                      </a:r>
                      <a:r>
                        <a:rPr lang="en-US" sz="1100" b="1" i="0" u="none" strike="noStrike" baseline="30000" dirty="0" smtClean="0">
                          <a:solidFill>
                            <a:schemeClr val="tx1"/>
                          </a:solidFill>
                          <a:effectLst/>
                          <a:latin typeface="Arial "/>
                        </a:rPr>
                        <a:t>st</a:t>
                      </a:r>
                      <a:r>
                        <a:rPr lang="en-US" sz="1100" b="1" i="0" u="none" strike="noStrike" dirty="0" smtClean="0">
                          <a:solidFill>
                            <a:schemeClr val="tx1"/>
                          </a:solidFill>
                          <a:effectLst/>
                          <a:latin typeface="Arial "/>
                        </a:rPr>
                        <a:t> </a:t>
                      </a:r>
                      <a:r>
                        <a:rPr lang="en-US" sz="1100" b="1" i="0" u="none" strike="noStrike" dirty="0" err="1" smtClean="0">
                          <a:solidFill>
                            <a:schemeClr val="tx1"/>
                          </a:solidFill>
                          <a:effectLst/>
                          <a:latin typeface="Arial "/>
                        </a:rPr>
                        <a:t>Qtr</a:t>
                      </a:r>
                      <a:r>
                        <a:rPr lang="en-US" sz="1100" b="1" i="0" u="none" strike="noStrike" dirty="0" smtClean="0">
                          <a:solidFill>
                            <a:schemeClr val="tx1"/>
                          </a:solidFill>
                          <a:effectLst/>
                          <a:latin typeface="Arial "/>
                        </a:rPr>
                        <a:t> FY 19</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chemeClr val="tx1"/>
                          </a:solidFill>
                          <a:effectLst/>
                          <a:latin typeface="Arial "/>
                        </a:rPr>
                        <a:t>236220</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1" i="0" u="none" strike="noStrike" dirty="0" smtClean="0">
                          <a:solidFill>
                            <a:schemeClr val="tx1"/>
                          </a:solidFill>
                          <a:effectLst/>
                          <a:latin typeface="Arial "/>
                        </a:rPr>
                        <a:t>$40-$50M</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effectLst/>
                          <a:latin typeface="+mn-lt"/>
                          <a:ea typeface="+mn-ea"/>
                          <a:cs typeface="+mn-cs"/>
                        </a:rPr>
                        <a:t>TBD</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chemeClr val="tx1"/>
                          </a:solidFill>
                          <a:effectLst/>
                          <a:latin typeface="Arial "/>
                        </a:rPr>
                        <a:t>RFP</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2" name="Rectangle 1"/>
          <p:cNvSpPr/>
          <p:nvPr/>
        </p:nvSpPr>
        <p:spPr>
          <a:xfrm>
            <a:off x="1143000" y="5647509"/>
            <a:ext cx="7269480" cy="646331"/>
          </a:xfrm>
          <a:prstGeom prst="rect">
            <a:avLst/>
          </a:prstGeom>
        </p:spPr>
        <p:txBody>
          <a:bodyPr wrap="square">
            <a:spAutoFit/>
          </a:bodyPr>
          <a:lstStyle/>
          <a:p>
            <a:pPr marL="0" indent="0" algn="ctr">
              <a:buNone/>
            </a:pPr>
            <a:r>
              <a:rPr lang="en-US" b="1" dirty="0"/>
              <a:t>Program will become more defined as customers determine projects they can fund in FY 19.</a:t>
            </a:r>
          </a:p>
        </p:txBody>
      </p:sp>
      <p:sp>
        <p:nvSpPr>
          <p:cNvPr id="6" name="Title 1"/>
          <p:cNvSpPr>
            <a:spLocks noGrp="1"/>
          </p:cNvSpPr>
          <p:nvPr>
            <p:ph type="title"/>
          </p:nvPr>
        </p:nvSpPr>
        <p:spPr>
          <a:xfrm>
            <a:off x="457200" y="304800"/>
            <a:ext cx="8229600" cy="533400"/>
          </a:xfrm>
        </p:spPr>
        <p:txBody>
          <a:bodyPr/>
          <a:lstStyle/>
          <a:p>
            <a:r>
              <a:rPr lang="en-US" sz="3600" b="1" dirty="0" smtClean="0">
                <a:latin typeface="+mn-lt"/>
              </a:rPr>
              <a:t>Charleston District Contract Opportunities FY 2019</a:t>
            </a:r>
            <a:endParaRPr lang="en-US" sz="3600" b="1" dirty="0" smtClean="0">
              <a:latin typeface="+mn-lt"/>
            </a:endParaRPr>
          </a:p>
        </p:txBody>
      </p:sp>
    </p:spTree>
    <p:extLst>
      <p:ext uri="{BB962C8B-B14F-4D97-AF65-F5344CB8AC3E}">
        <p14:creationId xmlns:p14="http://schemas.microsoft.com/office/powerpoint/2010/main" val="62443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4259616"/>
              </p:ext>
            </p:extLst>
          </p:nvPr>
        </p:nvGraphicFramePr>
        <p:xfrm>
          <a:off x="474133" y="1792581"/>
          <a:ext cx="8222826" cy="3018048"/>
        </p:xfrm>
        <a:graphic>
          <a:graphicData uri="http://schemas.openxmlformats.org/drawingml/2006/table">
            <a:tbl>
              <a:tblPr/>
              <a:tblGrid>
                <a:gridCol w="2357120"/>
                <a:gridCol w="1273387"/>
                <a:gridCol w="907627"/>
                <a:gridCol w="792480"/>
                <a:gridCol w="806026"/>
                <a:gridCol w="1158240"/>
                <a:gridCol w="927946"/>
              </a:tblGrid>
              <a:tr h="490034">
                <a:tc>
                  <a:txBody>
                    <a:bodyPr/>
                    <a:lstStyle/>
                    <a:p>
                      <a:pPr algn="ctr" fontAlgn="ctr">
                        <a:lnSpc>
                          <a:spcPts val="1500"/>
                        </a:lnSpc>
                      </a:pPr>
                      <a:r>
                        <a:rPr lang="en-US" sz="1100" b="1" i="0" u="none" strike="noStrike"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Project</a:t>
                      </a:r>
                      <a:endParaRPr lang="en-US" sz="1100" b="1" i="0" u="none" strike="noStrike"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a:txBody>
                  <a:tcPr marL="68580" marR="68580" marT="68580" marB="68580" anchor="ctr">
                    <a:lnL w="6350" cap="flat" cmpd="sng" algn="ctr">
                      <a:solidFill>
                        <a:srgbClr val="000000"/>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682"/>
                    </a:solidFill>
                  </a:tcPr>
                </a:tc>
                <a:tc>
                  <a:txBody>
                    <a:bodyPr/>
                    <a:lstStyle/>
                    <a:p>
                      <a:pPr algn="ctr" fontAlgn="t">
                        <a:lnSpc>
                          <a:spcPts val="1500"/>
                        </a:lnSpc>
                      </a:pPr>
                      <a:r>
                        <a:rPr lang="en-US" sz="1100" b="1" i="0" u="none" strike="noStrike"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Location</a:t>
                      </a:r>
                      <a:endParaRPr lang="en-US" sz="1100" b="1" i="0" u="none" strike="noStrike"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a:txBody>
                  <a:tcPr marL="68580" marR="68580" marT="68580" marB="685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682"/>
                    </a:solidFill>
                  </a:tcPr>
                </a:tc>
                <a:tc>
                  <a:txBody>
                    <a:bodyPr/>
                    <a:lstStyle/>
                    <a:p>
                      <a:pPr algn="ctr" fontAlgn="ctr">
                        <a:lnSpc>
                          <a:spcPts val="1500"/>
                        </a:lnSpc>
                      </a:pPr>
                      <a:r>
                        <a:rPr lang="en-US" sz="1100" b="1" i="0" u="none" strike="noStrike"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Release</a:t>
                      </a:r>
                    </a:p>
                    <a:p>
                      <a:pPr algn="ctr" fontAlgn="ctr">
                        <a:lnSpc>
                          <a:spcPts val="1500"/>
                        </a:lnSpc>
                      </a:pPr>
                      <a:r>
                        <a:rPr lang="en-US" sz="1100" b="1" i="0" u="none" strike="noStrike"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Date</a:t>
                      </a:r>
                      <a:endParaRPr lang="en-US" sz="1100" b="1" i="0" u="none" strike="noStrike"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a:txBody>
                  <a:tcPr marL="68580" marR="68580" marT="68580" marB="685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682"/>
                    </a:solidFill>
                  </a:tcPr>
                </a:tc>
                <a:tc>
                  <a:txBody>
                    <a:bodyPr/>
                    <a:lstStyle/>
                    <a:p>
                      <a:pPr algn="ctr" fontAlgn="t">
                        <a:lnSpc>
                          <a:spcPts val="1500"/>
                        </a:lnSpc>
                      </a:pPr>
                      <a:r>
                        <a:rPr lang="en-US" sz="1100" b="1" i="0" u="none" strike="noStrike"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NAICS</a:t>
                      </a:r>
                      <a:endParaRPr lang="en-US" sz="1100" b="1" i="0" u="none" strike="noStrike"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a:txBody>
                  <a:tcPr marL="68580" marR="68580" marT="68580" marB="685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682"/>
                    </a:solidFill>
                  </a:tcPr>
                </a:tc>
                <a:tc>
                  <a:txBody>
                    <a:bodyPr/>
                    <a:lstStyle/>
                    <a:p>
                      <a:pPr algn="ctr" fontAlgn="t">
                        <a:lnSpc>
                          <a:spcPts val="1500"/>
                        </a:lnSpc>
                      </a:pPr>
                      <a:r>
                        <a:rPr lang="en-US" sz="1100" b="1" i="0" u="none" strike="noStrike"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Range</a:t>
                      </a:r>
                      <a:endParaRPr lang="en-US" sz="1100" b="1" i="0" u="none" strike="noStrike"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a:txBody>
                  <a:tcPr marL="68580" marR="68580" marT="68580" marB="685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682"/>
                    </a:solidFill>
                  </a:tcPr>
                </a:tc>
                <a:tc>
                  <a:txBody>
                    <a:bodyPr/>
                    <a:lstStyle/>
                    <a:p>
                      <a:pPr algn="ctr" fontAlgn="t">
                        <a:lnSpc>
                          <a:spcPts val="1500"/>
                        </a:lnSpc>
                      </a:pPr>
                      <a:r>
                        <a:rPr lang="en-US" sz="1100" b="1" i="0" u="none" strike="noStrike"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SBSA</a:t>
                      </a:r>
                      <a:endParaRPr lang="en-US" sz="1100" b="1" i="0" u="none" strike="noStrike"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a:txBody>
                  <a:tcPr marL="68580" marR="68580" marT="68580" marB="6858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682"/>
                    </a:solidFill>
                  </a:tcPr>
                </a:tc>
                <a:tc>
                  <a:txBody>
                    <a:bodyPr/>
                    <a:lstStyle/>
                    <a:p>
                      <a:pPr algn="ctr" fontAlgn="ctr">
                        <a:lnSpc>
                          <a:spcPts val="1500"/>
                        </a:lnSpc>
                      </a:pPr>
                      <a:r>
                        <a:rPr lang="en-US" sz="1100" b="1" i="0" u="none" strike="noStrike"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Solicitation </a:t>
                      </a:r>
                    </a:p>
                    <a:p>
                      <a:pPr algn="ctr" fontAlgn="ctr">
                        <a:lnSpc>
                          <a:spcPts val="1500"/>
                        </a:lnSpc>
                      </a:pPr>
                      <a:r>
                        <a:rPr lang="en-US" sz="1100" b="1" i="0" u="none" strike="noStrike" dirty="0" smtClean="0">
                          <a:solidFill>
                            <a:schemeClr val="bg1"/>
                          </a:solidFill>
                          <a:effectLst>
                            <a:outerShdw blurRad="38100" dist="38100" dir="2700000" algn="tl">
                              <a:srgbClr val="000000">
                                <a:alpha val="43137"/>
                              </a:srgbClr>
                            </a:outerShdw>
                          </a:effectLst>
                          <a:latin typeface="+mj-lt"/>
                          <a:cs typeface="Arial" panose="020B0604020202020204" pitchFamily="34" charset="0"/>
                        </a:rPr>
                        <a:t>Type</a:t>
                      </a:r>
                      <a:endParaRPr lang="en-US" sz="1100" b="1" i="0" u="none" strike="noStrike"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a:txBody>
                  <a:tcPr marL="68580" marR="68580" marT="68580" marB="68580" anchor="ctr">
                    <a:lnL w="12700" cap="flat" cmpd="sng" algn="ctr">
                      <a:solidFill>
                        <a:schemeClr val="tx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E6682"/>
                    </a:solidFill>
                  </a:tcPr>
                </a:tc>
              </a:tr>
              <a:tr h="504089">
                <a:tc>
                  <a:txBody>
                    <a:bodyPr/>
                    <a:lstStyle/>
                    <a:p>
                      <a:pPr algn="l" fontAlgn="b"/>
                      <a:r>
                        <a:rPr lang="en-US" sz="1100" b="1" i="0" u="none" strike="noStrike" dirty="0" smtClean="0">
                          <a:solidFill>
                            <a:schemeClr val="tx1"/>
                          </a:solidFill>
                          <a:latin typeface="Arial "/>
                        </a:rPr>
                        <a:t>Columbia VAMC Medical Clinic Construction</a:t>
                      </a:r>
                      <a:endParaRPr lang="en-US" sz="1100" b="1" i="0" u="none" strike="noStrike" dirty="0">
                        <a:solidFill>
                          <a:schemeClr val="tx1"/>
                        </a:solidFill>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l" fontAlgn="t">
                        <a:lnSpc>
                          <a:spcPts val="1500"/>
                        </a:lnSpc>
                      </a:pPr>
                      <a:r>
                        <a:rPr lang="en-US" sz="1100" b="1" i="0" u="none" strike="noStrike" dirty="0" smtClean="0">
                          <a:solidFill>
                            <a:schemeClr val="tx1"/>
                          </a:solidFill>
                          <a:effectLst/>
                          <a:latin typeface="Arial "/>
                        </a:rPr>
                        <a:t>Columbia, SC</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marL="0" marR="0" lvl="0" indent="0" algn="l" defTabSz="914400" rtl="0" eaLnBrk="1" fontAlgn="ctr" latinLnBrk="0" hangingPunct="1">
                        <a:lnSpc>
                          <a:spcPts val="1500"/>
                        </a:lnSpc>
                        <a:spcBef>
                          <a:spcPts val="0"/>
                        </a:spcBef>
                        <a:spcAft>
                          <a:spcPts val="0"/>
                        </a:spcAft>
                        <a:buClrTx/>
                        <a:buSzTx/>
                        <a:buFontTx/>
                        <a:buNone/>
                        <a:tabLst/>
                        <a:defRPr/>
                      </a:pPr>
                      <a:r>
                        <a:rPr lang="en-US" sz="1100" b="1" i="0" u="none" strike="noStrike" dirty="0" smtClean="0">
                          <a:solidFill>
                            <a:schemeClr val="tx1"/>
                          </a:solidFill>
                          <a:latin typeface="Arial "/>
                        </a:rPr>
                        <a:t>2</a:t>
                      </a:r>
                      <a:r>
                        <a:rPr lang="en-US" sz="1100" b="1" i="0" u="none" strike="noStrike" baseline="30000" dirty="0" smtClean="0">
                          <a:solidFill>
                            <a:schemeClr val="tx1"/>
                          </a:solidFill>
                          <a:latin typeface="Arial "/>
                        </a:rPr>
                        <a:t>nd</a:t>
                      </a:r>
                      <a:r>
                        <a:rPr lang="en-US" sz="1100" b="1" i="0" u="none" strike="noStrike" dirty="0" smtClean="0">
                          <a:solidFill>
                            <a:schemeClr val="tx1"/>
                          </a:solidFill>
                          <a:latin typeface="Arial "/>
                        </a:rPr>
                        <a:t> </a:t>
                      </a:r>
                      <a:r>
                        <a:rPr lang="en-US" sz="1100" b="1" i="0" u="none" strike="noStrike" dirty="0" err="1" smtClean="0">
                          <a:solidFill>
                            <a:schemeClr val="tx1"/>
                          </a:solidFill>
                          <a:latin typeface="Arial "/>
                        </a:rPr>
                        <a:t>Qtr</a:t>
                      </a:r>
                      <a:r>
                        <a:rPr lang="en-US" sz="1100" b="1" i="0" u="none" strike="noStrike" dirty="0" smtClean="0">
                          <a:solidFill>
                            <a:schemeClr val="tx1"/>
                          </a:solidFill>
                          <a:latin typeface="Arial "/>
                        </a:rPr>
                        <a:t> FY19</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marL="0" marR="0" lvl="0" indent="0" algn="ctr" defTabSz="914400" rtl="0" eaLnBrk="1" fontAlgn="t" latinLnBrk="0" hangingPunct="1">
                        <a:lnSpc>
                          <a:spcPts val="1500"/>
                        </a:lnSpc>
                        <a:spcBef>
                          <a:spcPts val="0"/>
                        </a:spcBef>
                        <a:spcAft>
                          <a:spcPts val="0"/>
                        </a:spcAft>
                        <a:buClrTx/>
                        <a:buSzTx/>
                        <a:buFontTx/>
                        <a:buNone/>
                        <a:tabLst/>
                        <a:defRPr/>
                      </a:pPr>
                      <a:r>
                        <a:rPr lang="en-US" sz="1100" b="1" i="0" u="none" strike="noStrike" dirty="0" smtClean="0">
                          <a:solidFill>
                            <a:schemeClr val="tx1"/>
                          </a:solidFill>
                          <a:latin typeface="Arial "/>
                        </a:rPr>
                        <a:t>236220</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marL="0" marR="0" lvl="0" indent="0" algn="l" defTabSz="914400" rtl="0" eaLnBrk="1" fontAlgn="t" latinLnBrk="0" hangingPunct="1">
                        <a:lnSpc>
                          <a:spcPts val="1500"/>
                        </a:lnSpc>
                        <a:spcBef>
                          <a:spcPts val="0"/>
                        </a:spcBef>
                        <a:spcAft>
                          <a:spcPts val="0"/>
                        </a:spcAft>
                        <a:buClrTx/>
                        <a:buSzTx/>
                        <a:buFontTx/>
                        <a:buNone/>
                        <a:tabLst/>
                        <a:defRPr/>
                      </a:pPr>
                      <a:r>
                        <a:rPr lang="en-US" sz="1100" b="1" i="0" u="none" strike="noStrike" kern="1200" dirty="0" smtClean="0">
                          <a:solidFill>
                            <a:schemeClr val="tx1"/>
                          </a:solidFill>
                          <a:effectLst/>
                          <a:latin typeface="Arial "/>
                          <a:ea typeface="+mn-ea"/>
                          <a:cs typeface="+mn-cs"/>
                        </a:rPr>
                        <a:t>$5-$10M</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marL="0" marR="0" lvl="0" indent="0" algn="ctr" defTabSz="914400" rtl="0" eaLnBrk="1" fontAlgn="t" latinLnBrk="0" hangingPunct="1">
                        <a:lnSpc>
                          <a:spcPts val="1500"/>
                        </a:lnSpc>
                        <a:spcBef>
                          <a:spcPts val="0"/>
                        </a:spcBef>
                        <a:spcAft>
                          <a:spcPts val="0"/>
                        </a:spcAft>
                        <a:buClrTx/>
                        <a:buSzTx/>
                        <a:buFontTx/>
                        <a:buNone/>
                        <a:tabLst/>
                        <a:defRPr/>
                      </a:pPr>
                      <a:r>
                        <a:rPr lang="en-US" sz="1100" b="1" i="0" u="none" strike="noStrike" dirty="0" smtClean="0">
                          <a:solidFill>
                            <a:schemeClr val="tx1"/>
                          </a:solidFill>
                          <a:latin typeface="Arial "/>
                        </a:rPr>
                        <a:t>SDVOSB</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marL="0" marR="0" lvl="0" indent="0" algn="ctr" defTabSz="914400" rtl="0" eaLnBrk="1" fontAlgn="ctr" latinLnBrk="0" hangingPunct="1">
                        <a:lnSpc>
                          <a:spcPts val="1500"/>
                        </a:lnSpc>
                        <a:spcBef>
                          <a:spcPts val="0"/>
                        </a:spcBef>
                        <a:spcAft>
                          <a:spcPts val="0"/>
                        </a:spcAft>
                        <a:buClrTx/>
                        <a:buSzTx/>
                        <a:buFontTx/>
                        <a:buNone/>
                        <a:tabLst/>
                        <a:defRPr/>
                      </a:pPr>
                      <a:r>
                        <a:rPr lang="en-US" sz="1100" b="1" i="0" u="none" strike="noStrike" dirty="0" smtClean="0">
                          <a:solidFill>
                            <a:schemeClr val="tx1"/>
                          </a:solidFill>
                          <a:latin typeface="Arial "/>
                        </a:rPr>
                        <a:t>RFP</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r>
              <a:tr h="482378">
                <a:tc>
                  <a:txBody>
                    <a:bodyPr/>
                    <a:lstStyle/>
                    <a:p>
                      <a:pPr algn="l" fontAlgn="b"/>
                      <a:r>
                        <a:rPr lang="en-US" sz="1100" b="1" i="0" u="none" strike="noStrike" dirty="0" smtClean="0">
                          <a:solidFill>
                            <a:schemeClr val="tx1"/>
                          </a:solidFill>
                          <a:effectLst/>
                          <a:latin typeface="Arial" panose="020B0604020202020204" pitchFamily="34" charset="0"/>
                        </a:rPr>
                        <a:t>Columbia VAMC Prosthetics</a:t>
                      </a:r>
                      <a:r>
                        <a:rPr lang="en-US" sz="1100" b="1" i="0" u="none" strike="noStrike" baseline="0" dirty="0" smtClean="0">
                          <a:solidFill>
                            <a:schemeClr val="tx1"/>
                          </a:solidFill>
                          <a:effectLst/>
                          <a:latin typeface="Arial" panose="020B0604020202020204" pitchFamily="34" charset="0"/>
                        </a:rPr>
                        <a:t> &amp; Sensory Aid Center</a:t>
                      </a:r>
                      <a:endParaRPr lang="en-US" sz="1100" b="1" i="0" u="none" strike="noStrike" dirty="0">
                        <a:solidFill>
                          <a:schemeClr val="tx1"/>
                        </a:solidFill>
                        <a:effectLst/>
                        <a:latin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lnSpc>
                          <a:spcPts val="1500"/>
                        </a:lnSpc>
                      </a:pPr>
                      <a:r>
                        <a:rPr lang="en-US" sz="1100" b="1" i="0" u="none" strike="noStrike" dirty="0" smtClean="0">
                          <a:solidFill>
                            <a:schemeClr val="tx1"/>
                          </a:solidFill>
                          <a:effectLst/>
                          <a:latin typeface="Arial" panose="020B0604020202020204" pitchFamily="34" charset="0"/>
                          <a:cs typeface="Arial" panose="020B0604020202020204" pitchFamily="34" charset="0"/>
                        </a:rPr>
                        <a:t>Columbia, SC</a:t>
                      </a:r>
                      <a:endParaRPr lang="en-US" sz="1100" b="1" i="0" u="none" strike="noStrike" dirty="0">
                        <a:solidFill>
                          <a:schemeClr val="tx1"/>
                        </a:solidFill>
                        <a:effectLst/>
                        <a:latin typeface="Arial" panose="020B0604020202020204" pitchFamily="34" charset="0"/>
                        <a:cs typeface="Arial" panose="020B060402020202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1" i="0" u="none" strike="noStrike" dirty="0" smtClean="0">
                          <a:solidFill>
                            <a:schemeClr val="tx1"/>
                          </a:solidFill>
                          <a:effectLst/>
                          <a:latin typeface="Arial" panose="020B0604020202020204" pitchFamily="34" charset="0"/>
                        </a:rPr>
                        <a:t>1</a:t>
                      </a:r>
                      <a:r>
                        <a:rPr lang="en-US" sz="1100" b="1" i="0" u="none" strike="noStrike" baseline="30000" dirty="0" smtClean="0">
                          <a:solidFill>
                            <a:schemeClr val="tx1"/>
                          </a:solidFill>
                          <a:effectLst/>
                          <a:latin typeface="Arial" panose="020B0604020202020204" pitchFamily="34" charset="0"/>
                        </a:rPr>
                        <a:t>st</a:t>
                      </a:r>
                      <a:r>
                        <a:rPr lang="en-US" sz="1100" b="1" i="0" u="none" strike="noStrike" dirty="0" smtClean="0">
                          <a:solidFill>
                            <a:schemeClr val="tx1"/>
                          </a:solidFill>
                          <a:effectLst/>
                          <a:latin typeface="Arial" panose="020B0604020202020204" pitchFamily="34" charset="0"/>
                        </a:rPr>
                        <a:t> </a:t>
                      </a:r>
                      <a:r>
                        <a:rPr lang="en-US" sz="1100" b="1" i="0" u="none" strike="noStrike" dirty="0" err="1" smtClean="0">
                          <a:solidFill>
                            <a:schemeClr val="tx1"/>
                          </a:solidFill>
                          <a:effectLst/>
                          <a:latin typeface="Arial" panose="020B0604020202020204" pitchFamily="34" charset="0"/>
                        </a:rPr>
                        <a:t>Qtr</a:t>
                      </a:r>
                      <a:r>
                        <a:rPr lang="en-US" sz="1100" b="1" i="0" u="none" strike="noStrike" dirty="0" smtClean="0">
                          <a:solidFill>
                            <a:schemeClr val="tx1"/>
                          </a:solidFill>
                          <a:effectLst/>
                          <a:latin typeface="Arial" panose="020B0604020202020204" pitchFamily="34" charset="0"/>
                        </a:rPr>
                        <a:t> FY19</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1" i="0" u="none" strike="noStrike" dirty="0" smtClean="0">
                          <a:solidFill>
                            <a:schemeClr val="tx1"/>
                          </a:solidFill>
                          <a:effectLst/>
                          <a:latin typeface="Arial" panose="020B0604020202020204" pitchFamily="34" charset="0"/>
                        </a:rPr>
                        <a:t>236220</a:t>
                      </a:r>
                      <a:endParaRPr lang="en-US" sz="1100" b="1" i="0" u="none" strike="noStrike" dirty="0">
                        <a:solidFill>
                          <a:schemeClr val="tx1"/>
                        </a:solidFill>
                        <a:effectLst/>
                        <a:latin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ts val="1500"/>
                        </a:lnSpc>
                        <a:spcBef>
                          <a:spcPts val="0"/>
                        </a:spcBef>
                        <a:spcAft>
                          <a:spcPts val="0"/>
                        </a:spcAft>
                        <a:buClrTx/>
                        <a:buSzTx/>
                        <a:buFontTx/>
                        <a:buNone/>
                        <a:tabLst/>
                        <a:defRPr/>
                      </a:pPr>
                      <a:r>
                        <a:rPr lang="en-US" sz="1100" b="1" i="0" u="none" strike="noStrike" kern="1200" dirty="0" smtClean="0">
                          <a:solidFill>
                            <a:schemeClr val="tx1"/>
                          </a:solidFill>
                          <a:effectLst/>
                          <a:latin typeface="Arial "/>
                          <a:ea typeface="+mn-ea"/>
                          <a:cs typeface="+mn-cs"/>
                        </a:rPr>
                        <a:t>$5-$10M</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chemeClr val="tx1"/>
                          </a:solidFill>
                          <a:latin typeface="Arial "/>
                        </a:rPr>
                        <a:t>SDVOSB</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ts val="1500"/>
                        </a:lnSpc>
                        <a:spcBef>
                          <a:spcPts val="0"/>
                        </a:spcBef>
                        <a:spcAft>
                          <a:spcPts val="0"/>
                        </a:spcAft>
                        <a:buClrTx/>
                        <a:buSzTx/>
                        <a:buFontTx/>
                        <a:buNone/>
                        <a:tabLst/>
                        <a:defRPr/>
                      </a:pPr>
                      <a:r>
                        <a:rPr lang="en-US" sz="1100" b="1" i="0" u="none" strike="noStrike" dirty="0" smtClean="0">
                          <a:solidFill>
                            <a:schemeClr val="tx1"/>
                          </a:solidFill>
                          <a:effectLst/>
                          <a:latin typeface="Arial" panose="020B0604020202020204" pitchFamily="34" charset="0"/>
                        </a:rPr>
                        <a:t>RFP</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72847">
                <a:tc>
                  <a:txBody>
                    <a:bodyPr/>
                    <a:lstStyle/>
                    <a:p>
                      <a:pPr algn="l" fontAlgn="ctr"/>
                      <a:r>
                        <a:rPr lang="en-US" sz="1100" b="1" i="0" u="none" strike="noStrike" dirty="0" smtClean="0">
                          <a:solidFill>
                            <a:schemeClr val="tx1"/>
                          </a:solidFill>
                          <a:effectLst/>
                          <a:latin typeface="+mj-lt"/>
                        </a:rPr>
                        <a:t>Columbia VAMC Behavioral Health Center of Excellence</a:t>
                      </a:r>
                      <a:endParaRPr lang="en-US" sz="1100" b="1" i="0" u="none" strike="noStrike" dirty="0">
                        <a:solidFill>
                          <a:schemeClr val="tx1"/>
                        </a:solidFill>
                        <a:effectLst/>
                        <a:latin typeface="+mj-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l" fontAlgn="ctr"/>
                      <a:r>
                        <a:rPr lang="en-US" sz="1100" b="1" i="0" u="none" strike="noStrike" dirty="0" smtClean="0">
                          <a:solidFill>
                            <a:schemeClr val="tx1"/>
                          </a:solidFill>
                          <a:effectLst/>
                          <a:latin typeface="+mj-lt"/>
                        </a:rPr>
                        <a:t>Columbia, SC</a:t>
                      </a:r>
                      <a:endParaRPr lang="en-US" sz="1100" b="1" i="0" u="none" strike="noStrike" dirty="0">
                        <a:solidFill>
                          <a:schemeClr val="tx1"/>
                        </a:solidFill>
                        <a:effectLst/>
                        <a:latin typeface="+mj-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l" fontAlgn="b"/>
                      <a:r>
                        <a:rPr lang="en-US" sz="1100" b="1" i="0" u="none" strike="noStrike" dirty="0" smtClean="0">
                          <a:solidFill>
                            <a:schemeClr val="tx1"/>
                          </a:solidFill>
                          <a:effectLst/>
                          <a:latin typeface="+mj-lt"/>
                        </a:rPr>
                        <a:t>1</a:t>
                      </a:r>
                      <a:r>
                        <a:rPr lang="en-US" sz="1100" b="1" i="0" u="none" strike="noStrike" baseline="30000" dirty="0" smtClean="0">
                          <a:solidFill>
                            <a:schemeClr val="tx1"/>
                          </a:solidFill>
                          <a:effectLst/>
                          <a:latin typeface="+mj-lt"/>
                        </a:rPr>
                        <a:t>st</a:t>
                      </a:r>
                      <a:r>
                        <a:rPr lang="en-US" sz="1100" b="1" i="0" u="none" strike="noStrike" dirty="0" smtClean="0">
                          <a:solidFill>
                            <a:schemeClr val="tx1"/>
                          </a:solidFill>
                          <a:effectLst/>
                          <a:latin typeface="+mj-lt"/>
                        </a:rPr>
                        <a:t> </a:t>
                      </a:r>
                      <a:r>
                        <a:rPr lang="en-US" sz="1100" b="1" i="0" u="none" strike="noStrike" dirty="0" err="1" smtClean="0">
                          <a:solidFill>
                            <a:schemeClr val="tx1"/>
                          </a:solidFill>
                          <a:effectLst/>
                          <a:latin typeface="+mj-lt"/>
                        </a:rPr>
                        <a:t>Qtr</a:t>
                      </a:r>
                      <a:r>
                        <a:rPr lang="en-US" sz="1100" b="1" i="0" u="none" strike="noStrike" dirty="0" smtClean="0">
                          <a:solidFill>
                            <a:schemeClr val="tx1"/>
                          </a:solidFill>
                          <a:effectLst/>
                          <a:latin typeface="+mj-lt"/>
                        </a:rPr>
                        <a:t> FY19</a:t>
                      </a:r>
                      <a:endParaRPr lang="en-US" sz="1100" b="1" i="0" u="none" strike="noStrike" dirty="0">
                        <a:solidFill>
                          <a:schemeClr val="tx1"/>
                        </a:solidFill>
                        <a:effectLst/>
                        <a:latin typeface="+mj-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ctr" fontAlgn="b"/>
                      <a:r>
                        <a:rPr lang="en-US" sz="1100" b="1" i="0" u="none" strike="noStrike" dirty="0" smtClean="0">
                          <a:solidFill>
                            <a:schemeClr val="tx1"/>
                          </a:solidFill>
                          <a:effectLst/>
                          <a:latin typeface="+mj-lt"/>
                        </a:rPr>
                        <a:t>236220</a:t>
                      </a:r>
                      <a:endParaRPr lang="en-US" sz="1100" b="1" i="0" u="none" strike="noStrike" dirty="0">
                        <a:solidFill>
                          <a:schemeClr val="tx1"/>
                        </a:solidFill>
                        <a:effectLst/>
                        <a:latin typeface="+mj-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marL="0" marR="0" lvl="0" indent="0" algn="l" defTabSz="914400" rtl="0" eaLnBrk="1" fontAlgn="t" latinLnBrk="0" hangingPunct="1">
                        <a:lnSpc>
                          <a:spcPts val="1500"/>
                        </a:lnSpc>
                        <a:spcBef>
                          <a:spcPts val="0"/>
                        </a:spcBef>
                        <a:spcAft>
                          <a:spcPts val="0"/>
                        </a:spcAft>
                        <a:buClrTx/>
                        <a:buSzTx/>
                        <a:buFontTx/>
                        <a:buNone/>
                        <a:tabLst/>
                        <a:defRPr/>
                      </a:pPr>
                      <a:r>
                        <a:rPr lang="en-US" sz="1100" b="1" i="0" u="none" strike="noStrike" kern="1200" dirty="0" smtClean="0">
                          <a:solidFill>
                            <a:schemeClr val="tx1"/>
                          </a:solidFill>
                          <a:effectLst/>
                          <a:latin typeface="Arial "/>
                          <a:ea typeface="+mn-ea"/>
                          <a:cs typeface="+mn-cs"/>
                        </a:rPr>
                        <a:t>$5-$10M</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smtClean="0">
                          <a:solidFill>
                            <a:schemeClr val="tx1"/>
                          </a:solidFill>
                          <a:effectLst/>
                          <a:latin typeface="+mj-lt"/>
                        </a:rPr>
                        <a:t>SDVOSB</a:t>
                      </a:r>
                      <a:endParaRPr lang="en-US" sz="1100" b="1" i="0" u="none" strike="noStrike" dirty="0">
                        <a:solidFill>
                          <a:schemeClr val="tx1"/>
                        </a:solidFill>
                        <a:effectLst/>
                        <a:latin typeface="+mj-lt"/>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ctr" fontAlgn="ctr">
                        <a:lnSpc>
                          <a:spcPts val="1500"/>
                        </a:lnSpc>
                      </a:pPr>
                      <a:r>
                        <a:rPr lang="en-US" sz="1100" b="1" i="0" u="none" strike="noStrike" dirty="0" smtClean="0">
                          <a:solidFill>
                            <a:schemeClr val="tx1"/>
                          </a:solidFill>
                          <a:effectLst/>
                          <a:latin typeface="+mj-lt"/>
                          <a:cs typeface="Arial" panose="020B0604020202020204" pitchFamily="34" charset="0"/>
                        </a:rPr>
                        <a:t>RFP</a:t>
                      </a:r>
                      <a:endParaRPr lang="en-US" sz="1100" b="1" i="0" u="none" strike="noStrike" dirty="0">
                        <a:solidFill>
                          <a:schemeClr val="tx1"/>
                        </a:solidFill>
                        <a:effectLst/>
                        <a:latin typeface="+mj-lt"/>
                        <a:cs typeface="Arial" panose="020B060402020202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r>
              <a:tr h="470287">
                <a:tc>
                  <a:txBody>
                    <a:bodyPr/>
                    <a:lstStyle/>
                    <a:p>
                      <a:pPr algn="l" fontAlgn="b"/>
                      <a:r>
                        <a:rPr lang="en-US" sz="1100" b="1" i="0" u="none" strike="noStrike" dirty="0" smtClean="0">
                          <a:solidFill>
                            <a:schemeClr val="tx1"/>
                          </a:solidFill>
                          <a:effectLst/>
                          <a:latin typeface="Arial "/>
                        </a:rPr>
                        <a:t>Columbia VAMC Center for Rehabilitative</a:t>
                      </a:r>
                      <a:r>
                        <a:rPr lang="en-US" sz="1100" b="1" i="0" u="none" strike="noStrike" baseline="0" dirty="0" smtClean="0">
                          <a:solidFill>
                            <a:schemeClr val="tx1"/>
                          </a:solidFill>
                          <a:effectLst/>
                          <a:latin typeface="Arial "/>
                        </a:rPr>
                        <a:t> Services</a:t>
                      </a:r>
                      <a:endParaRPr lang="en-US" sz="1100" b="1" i="0" u="none" strike="noStrike" dirty="0">
                        <a:solidFill>
                          <a:schemeClr val="tx1"/>
                        </a:solidFill>
                        <a:effectLst/>
                        <a:latin typeface="Arial "/>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lnSpc>
                          <a:spcPts val="1500"/>
                        </a:lnSpc>
                      </a:pPr>
                      <a:r>
                        <a:rPr lang="en-US" sz="1100" b="1" i="0" u="none" strike="noStrike" dirty="0" smtClean="0">
                          <a:solidFill>
                            <a:schemeClr val="tx1"/>
                          </a:solidFill>
                          <a:effectLst/>
                          <a:latin typeface="Arial "/>
                          <a:cs typeface="Arial" panose="020B0604020202020204" pitchFamily="34" charset="0"/>
                        </a:rPr>
                        <a:t>Columbia, SC</a:t>
                      </a:r>
                      <a:endParaRPr lang="en-US" sz="1100" b="1" i="0" u="none" strike="noStrike" dirty="0">
                        <a:solidFill>
                          <a:schemeClr val="tx1"/>
                        </a:solidFill>
                        <a:effectLst/>
                        <a:latin typeface="Arial "/>
                        <a:cs typeface="Arial" panose="020B060402020202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lnSpc>
                          <a:spcPts val="1500"/>
                        </a:lnSpc>
                      </a:pPr>
                      <a:r>
                        <a:rPr lang="en-US" sz="1100" b="1" i="0" u="none" strike="noStrike" dirty="0" smtClean="0">
                          <a:solidFill>
                            <a:schemeClr val="tx1"/>
                          </a:solidFill>
                          <a:effectLst/>
                          <a:latin typeface="Arial "/>
                          <a:cs typeface="Arial" panose="020B0604020202020204" pitchFamily="34" charset="0"/>
                        </a:rPr>
                        <a:t>1</a:t>
                      </a:r>
                      <a:r>
                        <a:rPr lang="en-US" sz="1100" b="1" i="0" u="none" strike="noStrike" baseline="30000" dirty="0" smtClean="0">
                          <a:solidFill>
                            <a:schemeClr val="tx1"/>
                          </a:solidFill>
                          <a:effectLst/>
                          <a:latin typeface="Arial "/>
                          <a:cs typeface="Arial" panose="020B0604020202020204" pitchFamily="34" charset="0"/>
                        </a:rPr>
                        <a:t>st</a:t>
                      </a:r>
                      <a:r>
                        <a:rPr lang="en-US" sz="1100" b="1" i="0" u="none" strike="noStrike" dirty="0" smtClean="0">
                          <a:solidFill>
                            <a:schemeClr val="tx1"/>
                          </a:solidFill>
                          <a:effectLst/>
                          <a:latin typeface="Arial "/>
                          <a:cs typeface="Arial" panose="020B0604020202020204" pitchFamily="34" charset="0"/>
                        </a:rPr>
                        <a:t> </a:t>
                      </a:r>
                      <a:r>
                        <a:rPr lang="en-US" sz="1100" b="1" i="0" u="none" strike="noStrike" dirty="0" err="1" smtClean="0">
                          <a:solidFill>
                            <a:schemeClr val="tx1"/>
                          </a:solidFill>
                          <a:effectLst/>
                          <a:latin typeface="Arial "/>
                          <a:cs typeface="Arial" panose="020B0604020202020204" pitchFamily="34" charset="0"/>
                        </a:rPr>
                        <a:t>Qtr</a:t>
                      </a:r>
                      <a:r>
                        <a:rPr lang="en-US" sz="1100" b="1" i="0" u="none" strike="noStrike" dirty="0" smtClean="0">
                          <a:solidFill>
                            <a:schemeClr val="tx1"/>
                          </a:solidFill>
                          <a:effectLst/>
                          <a:latin typeface="Arial "/>
                          <a:cs typeface="Arial" panose="020B0604020202020204" pitchFamily="34" charset="0"/>
                        </a:rPr>
                        <a:t> FY19</a:t>
                      </a:r>
                      <a:endParaRPr lang="en-US" sz="1100" b="1" i="0" u="none" strike="noStrike" dirty="0">
                        <a:solidFill>
                          <a:schemeClr val="tx1"/>
                        </a:solidFill>
                        <a:effectLst/>
                        <a:latin typeface="Arial "/>
                        <a:cs typeface="Arial" panose="020B060402020202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lnSpc>
                          <a:spcPts val="1500"/>
                        </a:lnSpc>
                      </a:pPr>
                      <a:r>
                        <a:rPr lang="en-US" sz="1100" b="1" i="0" u="none" strike="noStrike" dirty="0" smtClean="0">
                          <a:solidFill>
                            <a:schemeClr val="tx1"/>
                          </a:solidFill>
                          <a:effectLst/>
                          <a:latin typeface="Arial "/>
                          <a:cs typeface="Arial" panose="020B0604020202020204" pitchFamily="34" charset="0"/>
                        </a:rPr>
                        <a:t>236220</a:t>
                      </a:r>
                      <a:endParaRPr lang="en-US" sz="1100" b="1" i="0" u="none" strike="noStrike" dirty="0">
                        <a:solidFill>
                          <a:schemeClr val="tx1"/>
                        </a:solidFill>
                        <a:effectLst/>
                        <a:latin typeface="Arial "/>
                        <a:cs typeface="Arial" panose="020B060402020202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ts val="1500"/>
                        </a:lnSpc>
                        <a:spcBef>
                          <a:spcPts val="0"/>
                        </a:spcBef>
                        <a:spcAft>
                          <a:spcPts val="0"/>
                        </a:spcAft>
                        <a:buClrTx/>
                        <a:buSzTx/>
                        <a:buFontTx/>
                        <a:buNone/>
                        <a:tabLst/>
                        <a:defRPr/>
                      </a:pPr>
                      <a:r>
                        <a:rPr lang="en-US" sz="1100" b="1" i="0" u="none" strike="noStrike" kern="1200" dirty="0" smtClean="0">
                          <a:solidFill>
                            <a:schemeClr val="tx1"/>
                          </a:solidFill>
                          <a:effectLst/>
                          <a:latin typeface="Arial "/>
                          <a:ea typeface="+mn-ea"/>
                          <a:cs typeface="+mn-cs"/>
                        </a:rPr>
                        <a:t>$5-$10M</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effectLst/>
                          <a:latin typeface="+mn-lt"/>
                          <a:ea typeface="+mn-ea"/>
                          <a:cs typeface="+mn-cs"/>
                        </a:rPr>
                        <a:t>SDVOSB</a:t>
                      </a:r>
                      <a:endParaRPr lang="en-US" sz="1100" b="1" i="0" u="none" strike="noStrike" kern="1200" dirty="0">
                        <a:solidFill>
                          <a:schemeClr val="tx1"/>
                        </a:solidFill>
                        <a:effectLst/>
                        <a:latin typeface="+mn-lt"/>
                        <a:ea typeface="+mn-ea"/>
                        <a:cs typeface="+mn-cs"/>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ts val="1500"/>
                        </a:lnSpc>
                      </a:pPr>
                      <a:r>
                        <a:rPr lang="en-US" sz="1100" b="1" i="0" u="none" strike="noStrike" dirty="0" smtClean="0">
                          <a:solidFill>
                            <a:schemeClr val="tx1"/>
                          </a:solidFill>
                          <a:effectLst/>
                          <a:latin typeface="Arial "/>
                          <a:cs typeface="Arial" panose="020B0604020202020204" pitchFamily="34" charset="0"/>
                        </a:rPr>
                        <a:t>RFP</a:t>
                      </a:r>
                      <a:endParaRPr lang="en-US" sz="1100" b="1" i="0" u="none" strike="noStrike" dirty="0">
                        <a:solidFill>
                          <a:schemeClr val="tx1"/>
                        </a:solidFill>
                        <a:effectLst/>
                        <a:latin typeface="Arial "/>
                        <a:cs typeface="Arial" panose="020B0604020202020204" pitchFamily="34" charset="0"/>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70287">
                <a:tc>
                  <a:txBody>
                    <a:bodyPr/>
                    <a:lstStyle/>
                    <a:p>
                      <a:pPr algn="l" fontAlgn="b"/>
                      <a:r>
                        <a:rPr lang="en-US" sz="1100" b="1" i="0" u="none" strike="noStrike" dirty="0" smtClean="0">
                          <a:solidFill>
                            <a:schemeClr val="tx1"/>
                          </a:solidFill>
                          <a:effectLst/>
                          <a:latin typeface="Arial "/>
                        </a:rPr>
                        <a:t>Survey Vessel EVANS Annual Shipyard Maintenance Services</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l" fontAlgn="b"/>
                      <a:r>
                        <a:rPr lang="en-US" sz="1100" b="1" i="0" u="none" strike="noStrike" dirty="0" smtClean="0">
                          <a:solidFill>
                            <a:schemeClr val="tx1"/>
                          </a:solidFill>
                          <a:effectLst/>
                          <a:latin typeface="Arial "/>
                        </a:rPr>
                        <a:t>Charleston SC</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l" fontAlgn="b"/>
                      <a:r>
                        <a:rPr lang="en-US" sz="1100" b="1" i="0" u="none" strike="noStrike" dirty="0" smtClean="0">
                          <a:solidFill>
                            <a:schemeClr val="tx1"/>
                          </a:solidFill>
                          <a:effectLst/>
                          <a:latin typeface="Arial "/>
                        </a:rPr>
                        <a:t>1</a:t>
                      </a:r>
                      <a:r>
                        <a:rPr lang="en-US" sz="1100" b="1" i="0" u="none" strike="noStrike" baseline="30000" dirty="0" smtClean="0">
                          <a:solidFill>
                            <a:schemeClr val="tx1"/>
                          </a:solidFill>
                          <a:effectLst/>
                          <a:latin typeface="Arial "/>
                        </a:rPr>
                        <a:t>st</a:t>
                      </a:r>
                      <a:r>
                        <a:rPr lang="en-US" sz="1100" b="1" i="0" u="none" strike="noStrike" dirty="0" smtClean="0">
                          <a:solidFill>
                            <a:schemeClr val="tx1"/>
                          </a:solidFill>
                          <a:effectLst/>
                          <a:latin typeface="Arial "/>
                        </a:rPr>
                        <a:t> </a:t>
                      </a:r>
                      <a:r>
                        <a:rPr lang="en-US" sz="1100" b="1" i="0" u="none" strike="noStrike" dirty="0" err="1" smtClean="0">
                          <a:solidFill>
                            <a:schemeClr val="tx1"/>
                          </a:solidFill>
                          <a:effectLst/>
                          <a:latin typeface="Arial "/>
                        </a:rPr>
                        <a:t>Qtr</a:t>
                      </a:r>
                      <a:r>
                        <a:rPr lang="en-US" sz="1100" b="1" i="0" u="none" strike="noStrike" dirty="0" smtClean="0">
                          <a:solidFill>
                            <a:schemeClr val="tx1"/>
                          </a:solidFill>
                          <a:effectLst/>
                          <a:latin typeface="Arial "/>
                        </a:rPr>
                        <a:t> FY19</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ctr" fontAlgn="b"/>
                      <a:r>
                        <a:rPr lang="en-US" sz="1100" b="1" i="0" u="none" strike="noStrike" dirty="0" smtClean="0">
                          <a:solidFill>
                            <a:schemeClr val="tx1"/>
                          </a:solidFill>
                          <a:effectLst/>
                          <a:latin typeface="Arial "/>
                        </a:rPr>
                        <a:t>336611</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l" fontAlgn="b"/>
                      <a:r>
                        <a:rPr lang="en-US" sz="1100" b="1" i="0" u="none" strike="noStrike" dirty="0" smtClean="0">
                          <a:solidFill>
                            <a:schemeClr val="tx1"/>
                          </a:solidFill>
                          <a:effectLst/>
                          <a:latin typeface="Arial "/>
                        </a:rPr>
                        <a:t>$125K</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kern="1200" dirty="0" smtClean="0">
                          <a:solidFill>
                            <a:schemeClr val="tx1"/>
                          </a:solidFill>
                          <a:effectLst/>
                          <a:latin typeface="+mn-lt"/>
                          <a:ea typeface="+mn-ea"/>
                          <a:cs typeface="+mn-cs"/>
                        </a:rPr>
                        <a:t>SBSA</a:t>
                      </a: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c>
                  <a:txBody>
                    <a:bodyPr/>
                    <a:lstStyle/>
                    <a:p>
                      <a:pPr algn="ctr" fontAlgn="b"/>
                      <a:r>
                        <a:rPr lang="en-US" sz="1100" b="1" i="0" u="none" strike="noStrike" dirty="0" smtClean="0">
                          <a:solidFill>
                            <a:schemeClr val="tx1"/>
                          </a:solidFill>
                          <a:effectLst/>
                          <a:latin typeface="Arial "/>
                        </a:rPr>
                        <a:t>RFP</a:t>
                      </a:r>
                      <a:endParaRPr lang="en-US" sz="1100" b="1" i="0" u="none" strike="noStrike" dirty="0">
                        <a:solidFill>
                          <a:schemeClr val="tx1"/>
                        </a:solidFill>
                        <a:effectLst/>
                        <a:latin typeface="Arial "/>
                      </a:endParaRPr>
                    </a:p>
                  </a:txBody>
                  <a:tcPr marL="5715" marR="5715" marT="5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E1EA"/>
                    </a:solidFill>
                  </a:tcPr>
                </a:tc>
              </a:tr>
            </a:tbl>
          </a:graphicData>
        </a:graphic>
      </p:graphicFrame>
      <p:sp>
        <p:nvSpPr>
          <p:cNvPr id="2" name="Rectangle 1"/>
          <p:cNvSpPr/>
          <p:nvPr/>
        </p:nvSpPr>
        <p:spPr>
          <a:xfrm>
            <a:off x="474133" y="5024735"/>
            <a:ext cx="8222826" cy="646331"/>
          </a:xfrm>
          <a:prstGeom prst="rect">
            <a:avLst/>
          </a:prstGeom>
        </p:spPr>
        <p:txBody>
          <a:bodyPr wrap="square">
            <a:spAutoFit/>
          </a:bodyPr>
          <a:lstStyle/>
          <a:p>
            <a:r>
              <a:rPr lang="en-US" b="1" dirty="0" smtClean="0"/>
              <a:t>**  81</a:t>
            </a:r>
            <a:r>
              <a:rPr lang="en-US" b="1" baseline="30000" dirty="0" smtClean="0"/>
              <a:t>st</a:t>
            </a:r>
            <a:r>
              <a:rPr lang="en-US" b="1" dirty="0" smtClean="0"/>
              <a:t> </a:t>
            </a:r>
            <a:r>
              <a:rPr lang="en-US" b="1" dirty="0"/>
              <a:t>RSC 2 Municipal Services Contracts and 3 Facility Investment Services Contracts – total $30 – 40M</a:t>
            </a:r>
          </a:p>
        </p:txBody>
      </p:sp>
      <p:sp>
        <p:nvSpPr>
          <p:cNvPr id="3" name="Rectangle 2"/>
          <p:cNvSpPr/>
          <p:nvPr/>
        </p:nvSpPr>
        <p:spPr>
          <a:xfrm>
            <a:off x="474133" y="5804654"/>
            <a:ext cx="4788427" cy="369332"/>
          </a:xfrm>
          <a:prstGeom prst="rect">
            <a:avLst/>
          </a:prstGeom>
        </p:spPr>
        <p:txBody>
          <a:bodyPr wrap="none">
            <a:spAutoFit/>
          </a:bodyPr>
          <a:lstStyle/>
          <a:p>
            <a:r>
              <a:rPr lang="en-US" b="1" dirty="0" smtClean="0"/>
              <a:t>**  VA </a:t>
            </a:r>
            <a:r>
              <a:rPr lang="en-US" b="1" dirty="0"/>
              <a:t>– Fort Jackson Cemetery value </a:t>
            </a:r>
            <a:r>
              <a:rPr lang="en-US" b="1" dirty="0" smtClean="0"/>
              <a:t>TBD</a:t>
            </a:r>
            <a:endParaRPr lang="en-US" b="1" dirty="0"/>
          </a:p>
        </p:txBody>
      </p:sp>
      <p:sp>
        <p:nvSpPr>
          <p:cNvPr id="7" name="Title 1"/>
          <p:cNvSpPr>
            <a:spLocks noGrp="1"/>
          </p:cNvSpPr>
          <p:nvPr>
            <p:ph type="title"/>
          </p:nvPr>
        </p:nvSpPr>
        <p:spPr>
          <a:xfrm>
            <a:off x="457200" y="304800"/>
            <a:ext cx="8229600" cy="533400"/>
          </a:xfrm>
        </p:spPr>
        <p:txBody>
          <a:bodyPr/>
          <a:lstStyle/>
          <a:p>
            <a:r>
              <a:rPr lang="en-US" sz="3600" b="1" dirty="0" smtClean="0">
                <a:latin typeface="+mn-lt"/>
              </a:rPr>
              <a:t>Charleston District Contract Opportunities FY 2019</a:t>
            </a:r>
            <a:endParaRPr lang="en-US" sz="3600" b="1" dirty="0" smtClean="0">
              <a:latin typeface="+mn-lt"/>
            </a:endParaRPr>
          </a:p>
        </p:txBody>
      </p:sp>
    </p:spTree>
    <p:extLst>
      <p:ext uri="{BB962C8B-B14F-4D97-AF65-F5344CB8AC3E}">
        <p14:creationId xmlns:p14="http://schemas.microsoft.com/office/powerpoint/2010/main" val="4014217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b="1" dirty="0" smtClean="0"/>
              <a:t>For More </a:t>
            </a:r>
            <a:r>
              <a:rPr lang="en-US" sz="3600" b="1" dirty="0" smtClean="0"/>
              <a:t>Information</a:t>
            </a:r>
            <a:endParaRPr lang="en-US" sz="3600" b="1" dirty="0"/>
          </a:p>
        </p:txBody>
      </p:sp>
      <p:sp>
        <p:nvSpPr>
          <p:cNvPr id="5" name="Rectangle 4"/>
          <p:cNvSpPr/>
          <p:nvPr/>
        </p:nvSpPr>
        <p:spPr>
          <a:xfrm>
            <a:off x="3540760" y="1544697"/>
            <a:ext cx="6400800" cy="2431435"/>
          </a:xfrm>
          <a:prstGeom prst="rect">
            <a:avLst/>
          </a:prstGeom>
        </p:spPr>
        <p:txBody>
          <a:bodyPr wrap="square">
            <a:spAutoFit/>
          </a:bodyPr>
          <a:lstStyle/>
          <a:p>
            <a:r>
              <a:rPr lang="en-US" sz="2400" u="sng" dirty="0" smtClean="0">
                <a:hlinkClick r:id="rId2"/>
              </a:rPr>
              <a:t>www.sac.usace.army.mil</a:t>
            </a:r>
            <a:r>
              <a:rPr lang="en-US" sz="2400" u="sng" dirty="0" smtClean="0"/>
              <a:t> </a:t>
            </a:r>
          </a:p>
          <a:p>
            <a:r>
              <a:rPr lang="en-US" sz="2400" dirty="0" smtClean="0"/>
              <a:t>(Business </a:t>
            </a:r>
            <a:r>
              <a:rPr lang="en-US" sz="2400" dirty="0"/>
              <a:t>With Us </a:t>
            </a:r>
            <a:r>
              <a:rPr lang="en-US" sz="2400" dirty="0" smtClean="0"/>
              <a:t>menu)</a:t>
            </a:r>
            <a:endParaRPr lang="en-US" sz="2400" dirty="0"/>
          </a:p>
          <a:p>
            <a:endParaRPr lang="en-US" sz="2800" dirty="0" smtClean="0">
              <a:solidFill>
                <a:srgbClr val="0000FF"/>
              </a:solidFill>
            </a:endParaRPr>
          </a:p>
          <a:p>
            <a:r>
              <a:rPr lang="en-US" sz="2400" u="sng" dirty="0" smtClean="0">
                <a:solidFill>
                  <a:schemeClr val="accent2"/>
                </a:solidFill>
                <a:hlinkClick r:id="rId3"/>
              </a:rPr>
              <a:t>twitter.com/</a:t>
            </a:r>
            <a:r>
              <a:rPr lang="en-US" sz="2400" u="sng" dirty="0" err="1" smtClean="0">
                <a:solidFill>
                  <a:schemeClr val="accent2"/>
                </a:solidFill>
                <a:hlinkClick r:id="rId3"/>
              </a:rPr>
              <a:t>CharlestonCorps</a:t>
            </a:r>
            <a:endParaRPr lang="en-US" sz="2400" u="sng" dirty="0" smtClean="0">
              <a:solidFill>
                <a:schemeClr val="accent2"/>
              </a:solidFill>
            </a:endParaRPr>
          </a:p>
          <a:p>
            <a:endParaRPr lang="en-US" sz="2800" dirty="0" smtClean="0">
              <a:solidFill>
                <a:srgbClr val="0000FF"/>
              </a:solidFill>
            </a:endParaRPr>
          </a:p>
          <a:p>
            <a:r>
              <a:rPr lang="en-US" sz="2400" u="sng" dirty="0" smtClean="0">
                <a:solidFill>
                  <a:srgbClr val="0000FF"/>
                </a:solidFill>
                <a:hlinkClick r:id="rId4"/>
              </a:rPr>
              <a:t>www.facebook.com/CharlestonCorps</a:t>
            </a:r>
            <a:endParaRPr lang="en-US" sz="2400" dirty="0">
              <a:solidFill>
                <a:srgbClr val="0000FF"/>
              </a:solidFill>
            </a:endParaRPr>
          </a:p>
        </p:txBody>
      </p:sp>
      <p:pic>
        <p:nvPicPr>
          <p:cNvPr id="6" name="Picture 5" descr="http://www-03.ibm.com/software/lotus/symphony/gallery.nsf/atom_clipArt/B524A09405AAAA9C85257596003258F4/$File/Icon-Computer01-Whit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4440" y="1500100"/>
            <a:ext cx="804249" cy="858010"/>
          </a:xfrm>
          <a:prstGeom prst="rect">
            <a:avLst/>
          </a:prstGeom>
          <a:noFill/>
          <a:ln w="9525">
            <a:noFill/>
            <a:miter lim="800000"/>
            <a:headEnd/>
            <a:tailEnd/>
          </a:ln>
        </p:spPr>
      </p:pic>
      <p:pic>
        <p:nvPicPr>
          <p:cNvPr id="7" name="Picture 6" descr="http://www.prconversations.com/wp-content/uploads/2011/08/twitter_icon4.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0640" y="2414500"/>
            <a:ext cx="647190" cy="6918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http://www.club-innovation-culture.fr/wp-content/uploads/facebook-logo.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0640" y="3252700"/>
            <a:ext cx="655612" cy="6702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66028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9A257827-C34C-4251-B995-96C9C233CCC8}" type="slidenum">
              <a:rPr lang="en-US" smtClean="0"/>
              <a:pPr/>
              <a:t>9</a:t>
            </a:fld>
            <a:endParaRPr lang="en-US"/>
          </a:p>
        </p:txBody>
      </p:sp>
      <p:sp>
        <p:nvSpPr>
          <p:cNvPr id="5" name="Rectangle 4"/>
          <p:cNvSpPr/>
          <p:nvPr/>
        </p:nvSpPr>
        <p:spPr>
          <a:xfrm>
            <a:off x="1732870" y="1261383"/>
            <a:ext cx="5492523" cy="369332"/>
          </a:xfrm>
          <a:prstGeom prst="rect">
            <a:avLst/>
          </a:prstGeom>
        </p:spPr>
        <p:txBody>
          <a:bodyPr wrap="square">
            <a:spAutoFit/>
          </a:bodyPr>
          <a:lstStyle/>
          <a:p>
            <a:pPr algn="ctr">
              <a:spcBef>
                <a:spcPts val="0"/>
              </a:spcBef>
            </a:pPr>
            <a:r>
              <a:rPr lang="en-US" b="1" dirty="0"/>
              <a:t>Military Program Awards in FY19-20</a:t>
            </a:r>
          </a:p>
        </p:txBody>
      </p:sp>
      <p:graphicFrame>
        <p:nvGraphicFramePr>
          <p:cNvPr id="6" name="Table 5"/>
          <p:cNvGraphicFramePr>
            <a:graphicFrameLocks noGrp="1"/>
          </p:cNvGraphicFramePr>
          <p:nvPr>
            <p:extLst/>
          </p:nvPr>
        </p:nvGraphicFramePr>
        <p:xfrm>
          <a:off x="628651" y="1990046"/>
          <a:ext cx="7582581" cy="2901656"/>
        </p:xfrm>
        <a:graphic>
          <a:graphicData uri="http://schemas.openxmlformats.org/drawingml/2006/table">
            <a:tbl>
              <a:tblPr firstRow="1" bandRow="1">
                <a:tableStyleId>{5C22544A-7EE6-4342-B048-85BDC9FD1C3A}</a:tableStyleId>
              </a:tblPr>
              <a:tblGrid>
                <a:gridCol w="880123"/>
                <a:gridCol w="880125"/>
                <a:gridCol w="2166447"/>
                <a:gridCol w="1218629"/>
                <a:gridCol w="1173493"/>
                <a:gridCol w="1263764"/>
              </a:tblGrid>
              <a:tr h="391493">
                <a:tc>
                  <a:txBody>
                    <a:bodyPr/>
                    <a:lstStyle/>
                    <a:p>
                      <a:r>
                        <a:rPr lang="en-US" sz="900" dirty="0" smtClean="0">
                          <a:solidFill>
                            <a:schemeClr val="tx1"/>
                          </a:solidFill>
                          <a:latin typeface="+mj-lt"/>
                        </a:rPr>
                        <a:t>Project #</a:t>
                      </a:r>
                      <a:endParaRPr lang="en-US" sz="900" dirty="0">
                        <a:solidFill>
                          <a:schemeClr val="tx1"/>
                        </a:solidFill>
                        <a:latin typeface="+mj-lt"/>
                      </a:endParaRPr>
                    </a:p>
                  </a:txBody>
                  <a:tcPr marL="68580" marR="68580" marT="34290" marB="3429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normalizeH="0" baseline="0" dirty="0" smtClean="0">
                          <a:ln>
                            <a:noFill/>
                          </a:ln>
                          <a:solidFill>
                            <a:schemeClr val="tx1"/>
                          </a:solidFill>
                          <a:effectLst/>
                          <a:latin typeface="+mj-lt"/>
                          <a:ea typeface="+mn-ea"/>
                          <a:cs typeface="+mn-cs"/>
                        </a:rPr>
                        <a:t>Location</a:t>
                      </a:r>
                    </a:p>
                  </a:txBody>
                  <a:tcPr marL="68580" marR="68580" marT="34290" marB="34290">
                    <a:solidFill>
                      <a:schemeClr val="accent4">
                        <a:lumMod val="20000"/>
                        <a:lumOff val="80000"/>
                      </a:schemeClr>
                    </a:solidFill>
                  </a:tcPr>
                </a:tc>
                <a:tc>
                  <a:txBody>
                    <a:bodyPr/>
                    <a:lstStyle/>
                    <a:p>
                      <a:r>
                        <a:rPr kumimoji="0" lang="en-US" sz="900" u="none" strike="noStrike" cap="none" normalizeH="0" baseline="0" dirty="0" smtClean="0">
                          <a:ln>
                            <a:noFill/>
                          </a:ln>
                          <a:solidFill>
                            <a:schemeClr val="tx1"/>
                          </a:solidFill>
                          <a:effectLst/>
                          <a:latin typeface="+mj-lt"/>
                        </a:rPr>
                        <a:t>Project Title</a:t>
                      </a:r>
                      <a:endParaRPr lang="en-US" sz="900" dirty="0">
                        <a:solidFill>
                          <a:schemeClr val="tx1"/>
                        </a:solidFill>
                        <a:latin typeface="+mj-lt"/>
                      </a:endParaRPr>
                    </a:p>
                  </a:txBody>
                  <a:tcPr marL="68580" marR="68580" marT="34290" marB="3429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u="none" strike="noStrike" cap="none" normalizeH="0" baseline="0" dirty="0" smtClean="0">
                          <a:ln>
                            <a:noFill/>
                          </a:ln>
                          <a:solidFill>
                            <a:schemeClr val="tx1"/>
                          </a:solidFill>
                          <a:effectLst/>
                          <a:latin typeface="+mj-lt"/>
                        </a:rPr>
                        <a:t>Value</a:t>
                      </a:r>
                      <a:endParaRPr kumimoji="0" lang="en-US" sz="900" b="1" i="0" u="none" strike="noStrike" cap="none" normalizeH="0" baseline="0" dirty="0" smtClean="0">
                        <a:ln>
                          <a:noFill/>
                        </a:ln>
                        <a:solidFill>
                          <a:schemeClr val="tx1"/>
                        </a:solidFill>
                        <a:effectLst/>
                        <a:latin typeface="+mj-lt"/>
                      </a:endParaRPr>
                    </a:p>
                    <a:p>
                      <a:endParaRPr lang="en-US" sz="900" dirty="0">
                        <a:solidFill>
                          <a:schemeClr val="tx1"/>
                        </a:solidFill>
                        <a:latin typeface="+mj-lt"/>
                      </a:endParaRPr>
                    </a:p>
                  </a:txBody>
                  <a:tcPr marL="68580" marR="68580" marT="34290" marB="34290">
                    <a:solidFill>
                      <a:schemeClr val="accent4">
                        <a:lumMod val="20000"/>
                        <a:lumOff val="80000"/>
                      </a:schemeClr>
                    </a:solid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dirty="0" smtClean="0">
                          <a:ln>
                            <a:noFill/>
                          </a:ln>
                          <a:solidFill>
                            <a:schemeClr val="tx1"/>
                          </a:solidFill>
                          <a:effectLst/>
                          <a:latin typeface="+mj-lt"/>
                        </a:rPr>
                        <a:t>ACQ  </a:t>
                      </a:r>
                    </a:p>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900" u="none" strike="noStrike" cap="none" normalizeH="0" baseline="0" dirty="0" smtClean="0">
                          <a:ln>
                            <a:noFill/>
                          </a:ln>
                          <a:solidFill>
                            <a:schemeClr val="tx1"/>
                          </a:solidFill>
                          <a:effectLst/>
                          <a:latin typeface="+mj-lt"/>
                        </a:rPr>
                        <a:t>Strategy</a:t>
                      </a:r>
                      <a:endParaRPr kumimoji="0" lang="en-US" sz="900" b="1" i="0" u="none" strike="noStrike" cap="none" normalizeH="0" baseline="0" dirty="0" smtClean="0">
                        <a:ln>
                          <a:noFill/>
                        </a:ln>
                        <a:solidFill>
                          <a:schemeClr val="tx1"/>
                        </a:solidFill>
                        <a:effectLst/>
                        <a:latin typeface="+mj-lt"/>
                      </a:endParaRPr>
                    </a:p>
                  </a:txBody>
                  <a:tcPr marL="68580" marR="68580" marT="34290" marB="34290">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u="none" strike="noStrike" cap="none" normalizeH="0" baseline="0" dirty="0" smtClean="0">
                          <a:ln>
                            <a:noFill/>
                          </a:ln>
                          <a:solidFill>
                            <a:schemeClr val="tx1"/>
                          </a:solidFill>
                          <a:effectLst/>
                          <a:latin typeface="+mj-lt"/>
                        </a:rPr>
                        <a:t>ADV</a:t>
                      </a:r>
                    </a:p>
                    <a:p>
                      <a:endParaRPr lang="en-US" sz="900" dirty="0">
                        <a:solidFill>
                          <a:schemeClr val="tx1"/>
                        </a:solidFill>
                        <a:latin typeface="+mj-lt"/>
                      </a:endParaRPr>
                    </a:p>
                  </a:txBody>
                  <a:tcPr marL="68580" marR="68580" marT="34290" marB="34290">
                    <a:solidFill>
                      <a:schemeClr val="accent4">
                        <a:lumMod val="20000"/>
                        <a:lumOff val="80000"/>
                      </a:schemeClr>
                    </a:solidFill>
                  </a:tcPr>
                </a:tc>
              </a:tr>
              <a:tr h="552698">
                <a:tc>
                  <a:txBody>
                    <a:bodyPr/>
                    <a:lstStyle/>
                    <a:p>
                      <a:pPr marL="0" marR="0" lvl="0" indent="-342900" algn="l" defTabSz="914400" rtl="0" eaLnBrk="1" fontAlgn="b" latinLnBrk="0" hangingPunct="1">
                        <a:lnSpc>
                          <a:spcPct val="100000"/>
                        </a:lnSpc>
                        <a:spcBef>
                          <a:spcPct val="0"/>
                        </a:spcBef>
                        <a:spcAft>
                          <a:spcPct val="0"/>
                        </a:spcAft>
                        <a:buClrTx/>
                        <a:buSzTx/>
                        <a:buFontTx/>
                        <a:buNone/>
                        <a:tabLst/>
                      </a:pPr>
                      <a:r>
                        <a:rPr lang="en-US" sz="900" u="none" strike="noStrike" kern="1200" dirty="0" smtClean="0">
                          <a:solidFill>
                            <a:schemeClr val="tx1"/>
                          </a:solidFill>
                          <a:latin typeface="+mj-lt"/>
                          <a:ea typeface="+mn-ea"/>
                          <a:cs typeface="+mn-cs"/>
                        </a:rPr>
                        <a:t>91252</a:t>
                      </a: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Ft. Bragg</a:t>
                      </a:r>
                    </a:p>
                    <a:p>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SOF, Pedestrian Bridge</a:t>
                      </a: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$1M-$5M</a:t>
                      </a:r>
                    </a:p>
                    <a:p>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RFP/SB</a:t>
                      </a:r>
                    </a:p>
                    <a:p>
                      <a:pPr algn="l"/>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Apr 2019</a:t>
                      </a:r>
                    </a:p>
                    <a:p>
                      <a:endParaRPr lang="en-US" sz="900" dirty="0">
                        <a:latin typeface="+mj-lt"/>
                      </a:endParaRPr>
                    </a:p>
                  </a:txBody>
                  <a:tcPr marL="68580" marR="68580" marT="34290" marB="34290">
                    <a:solidFill>
                      <a:schemeClr val="tx2"/>
                    </a:solidFill>
                  </a:tcPr>
                </a:tc>
              </a:tr>
              <a:tr h="391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80774</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Ft. Bragg</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Sere Resistance Training Lab Complex</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$10M-$25M</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RFP/TBD</a:t>
                      </a:r>
                    </a:p>
                    <a:p>
                      <a:pPr algn="l"/>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Apr 2019</a:t>
                      </a:r>
                    </a:p>
                    <a:p>
                      <a:endParaRPr lang="en-US" sz="900" dirty="0">
                        <a:latin typeface="+mj-lt"/>
                      </a:endParaRPr>
                    </a:p>
                  </a:txBody>
                  <a:tcPr marL="68580" marR="68580" marT="34290" marB="34290"/>
                </a:tc>
              </a:tr>
              <a:tr h="391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82254</a:t>
                      </a: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Ft. Bragg</a:t>
                      </a:r>
                    </a:p>
                  </a:txBody>
                  <a:tcPr marL="68580" marR="68580" marT="34290" marB="34290">
                    <a:solidFill>
                      <a:schemeClr val="tx2"/>
                    </a:solidFill>
                  </a:tcPr>
                </a:tc>
                <a:tc>
                  <a:txBody>
                    <a:bodyPr/>
                    <a:lstStyle/>
                    <a:p>
                      <a:r>
                        <a:rPr lang="en-US" sz="900" dirty="0" smtClean="0">
                          <a:latin typeface="+mj-lt"/>
                        </a:rPr>
                        <a:t>SOF, Dining</a:t>
                      </a:r>
                      <a:r>
                        <a:rPr lang="en-US" sz="900" baseline="0" dirty="0" smtClean="0">
                          <a:latin typeface="+mj-lt"/>
                        </a:rPr>
                        <a:t> Facility</a:t>
                      </a:r>
                      <a:endParaRPr lang="en-US" sz="900" dirty="0">
                        <a:latin typeface="+mj-lt"/>
                      </a:endParaRPr>
                    </a:p>
                  </a:txBody>
                  <a:tcPr marL="68580" marR="68580" marT="34290" marB="34290">
                    <a:solidFill>
                      <a:schemeClr val="tx2"/>
                    </a:solidFill>
                  </a:tcPr>
                </a:tc>
                <a:tc>
                  <a:txBody>
                    <a:bodyPr/>
                    <a:lstStyle/>
                    <a:p>
                      <a:r>
                        <a:rPr lang="en-US" sz="900" dirty="0" smtClean="0">
                          <a:latin typeface="+mj-lt"/>
                        </a:rPr>
                        <a:t>$5M-$10M</a:t>
                      </a:r>
                      <a:endParaRPr lang="en-US" sz="900" dirty="0">
                        <a:latin typeface="+mj-lt"/>
                      </a:endParaRPr>
                    </a:p>
                  </a:txBody>
                  <a:tcPr marL="68580" marR="68580" marT="34290" marB="34290">
                    <a:solidFill>
                      <a:schemeClr val="tx2"/>
                    </a:solidFill>
                  </a:tcPr>
                </a:tc>
                <a:tc>
                  <a:txBody>
                    <a:bodyPr/>
                    <a:lstStyle/>
                    <a:p>
                      <a:pPr algn="l"/>
                      <a:r>
                        <a:rPr lang="en-US" sz="900" dirty="0" smtClean="0">
                          <a:latin typeface="+mj-lt"/>
                        </a:rPr>
                        <a:t>RFP/UR</a:t>
                      </a:r>
                      <a:endParaRPr lang="en-US" sz="900" dirty="0">
                        <a:latin typeface="+mj-lt"/>
                      </a:endParaRPr>
                    </a:p>
                  </a:txBody>
                  <a:tcPr marL="68580" marR="68580" marT="34290" marB="34290">
                    <a:solidFill>
                      <a:schemeClr val="tx2"/>
                    </a:solidFill>
                  </a:tcPr>
                </a:tc>
                <a:tc>
                  <a:txBody>
                    <a:bodyPr/>
                    <a:lstStyle/>
                    <a:p>
                      <a:r>
                        <a:rPr lang="en-US" sz="900" dirty="0" smtClean="0">
                          <a:latin typeface="+mj-lt"/>
                        </a:rPr>
                        <a:t>May 2019</a:t>
                      </a:r>
                      <a:endParaRPr lang="en-US" sz="900" dirty="0">
                        <a:latin typeface="+mj-lt"/>
                      </a:endParaRPr>
                    </a:p>
                  </a:txBody>
                  <a:tcPr marL="68580" marR="68580" marT="34290" marB="34290">
                    <a:solidFill>
                      <a:schemeClr val="tx2"/>
                    </a:solidFill>
                  </a:tcPr>
                </a:tc>
              </a:tr>
              <a:tr h="391493">
                <a:tc>
                  <a:txBody>
                    <a:bodyPr/>
                    <a:lstStyle/>
                    <a:p>
                      <a:r>
                        <a:rPr lang="en-US" sz="1400" dirty="0" smtClean="0"/>
                        <a:t>89057</a:t>
                      </a:r>
                      <a:endParaRPr lang="en-US" sz="1400" dirty="0"/>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Ft. Bragg</a:t>
                      </a: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SOF,</a:t>
                      </a:r>
                      <a:r>
                        <a:rPr lang="en-US" sz="900" u="none" strike="noStrike" kern="1200" baseline="0" dirty="0" smtClean="0">
                          <a:solidFill>
                            <a:schemeClr val="tx1"/>
                          </a:solidFill>
                          <a:latin typeface="+mj-lt"/>
                          <a:ea typeface="+mn-ea"/>
                          <a:cs typeface="+mn-cs"/>
                        </a:rPr>
                        <a:t> Dining Facility</a:t>
                      </a:r>
                      <a:endParaRPr lang="en-US" sz="900" u="none" strike="noStrike" kern="1200" dirty="0" smtClean="0">
                        <a:solidFill>
                          <a:schemeClr val="tx1"/>
                        </a:solidFill>
                        <a:latin typeface="+mj-lt"/>
                        <a:ea typeface="+mn-ea"/>
                        <a:cs typeface="+mn-cs"/>
                      </a:endParaRPr>
                    </a:p>
                  </a:txBody>
                  <a:tcPr marL="68580" marR="68580" marT="34290" marB="34290">
                    <a:solidFill>
                      <a:schemeClr val="tx2"/>
                    </a:solidFill>
                  </a:tcPr>
                </a:tc>
                <a:tc>
                  <a:txBody>
                    <a:bodyPr/>
                    <a:lstStyle/>
                    <a:p>
                      <a:r>
                        <a:rPr lang="en-US" sz="900" dirty="0" smtClean="0">
                          <a:latin typeface="+mj-lt"/>
                        </a:rPr>
                        <a:t>$10M-$25M</a:t>
                      </a:r>
                      <a:endParaRPr lang="en-US" sz="900" dirty="0">
                        <a:latin typeface="+mj-lt"/>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mj-lt"/>
                        </a:rPr>
                        <a:t>RFP/TBD</a:t>
                      </a:r>
                      <a:endParaRPr lang="en-US" sz="900" dirty="0">
                        <a:latin typeface="+mj-lt"/>
                      </a:endParaRPr>
                    </a:p>
                  </a:txBody>
                  <a:tcPr marL="68580" marR="68580" marT="34290" marB="34290">
                    <a:solidFill>
                      <a:schemeClr val="tx2"/>
                    </a:solidFill>
                  </a:tcPr>
                </a:tc>
                <a:tc>
                  <a:txBody>
                    <a:bodyPr/>
                    <a:lstStyle/>
                    <a:p>
                      <a:r>
                        <a:rPr lang="en-US" sz="900" dirty="0" smtClean="0">
                          <a:latin typeface="+mj-lt"/>
                        </a:rPr>
                        <a:t>Aug 2019</a:t>
                      </a:r>
                      <a:endParaRPr lang="en-US" sz="900" dirty="0">
                        <a:latin typeface="+mj-lt"/>
                      </a:endParaRPr>
                    </a:p>
                  </a:txBody>
                  <a:tcPr marL="68580" marR="68580" marT="34290" marB="34290">
                    <a:solidFill>
                      <a:schemeClr val="tx2"/>
                    </a:solidFill>
                  </a:tcPr>
                </a:tc>
              </a:tr>
              <a:tr h="391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u="none" strike="noStrike" kern="1200" dirty="0" smtClean="0">
                          <a:solidFill>
                            <a:schemeClr val="tx1"/>
                          </a:solidFill>
                          <a:latin typeface="+mj-lt"/>
                          <a:ea typeface="+mn-ea"/>
                          <a:cs typeface="+mn-cs"/>
                        </a:rPr>
                        <a:t>87539</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Ft. Bragg</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SOF, Operations Facility</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$5M-$10M</a:t>
                      </a:r>
                      <a:endParaRPr lang="en-US" sz="900" dirty="0">
                        <a:latin typeface="+mj-lt"/>
                      </a:endParaRPr>
                    </a:p>
                  </a:txBody>
                  <a:tcPr marL="68580" marR="68580" marT="34290" marB="34290"/>
                </a:tc>
                <a:tc>
                  <a:txBody>
                    <a:bodyPr/>
                    <a:lstStyle/>
                    <a:p>
                      <a:pPr algn="l"/>
                      <a:r>
                        <a:rPr lang="en-US" sz="900" dirty="0" smtClean="0">
                          <a:latin typeface="+mj-lt"/>
                        </a:rPr>
                        <a:t>RFP/TBD</a:t>
                      </a:r>
                      <a:endParaRPr lang="en-US" sz="900" dirty="0">
                        <a:latin typeface="+mj-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Oct 2019</a:t>
                      </a:r>
                    </a:p>
                  </a:txBody>
                  <a:tcPr marL="68580" marR="68580" marT="34290" marB="34290"/>
                </a:tc>
              </a:tr>
              <a:tr h="391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u="none" strike="noStrike" kern="1200" dirty="0" smtClean="0">
                          <a:solidFill>
                            <a:schemeClr val="tx1"/>
                          </a:solidFill>
                          <a:latin typeface="+mj-lt"/>
                          <a:ea typeface="+mn-ea"/>
                          <a:cs typeface="+mn-cs"/>
                        </a:rPr>
                        <a:t>92594</a:t>
                      </a: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j-lt"/>
                          <a:ea typeface="+mn-ea"/>
                          <a:cs typeface="+mn-cs"/>
                        </a:rPr>
                        <a:t>Ft. Bragg</a:t>
                      </a: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kern="1200" dirty="0" smtClean="0">
                          <a:solidFill>
                            <a:schemeClr val="tx1"/>
                          </a:solidFill>
                          <a:latin typeface="+mn-lt"/>
                          <a:ea typeface="+mn-ea"/>
                          <a:cs typeface="+mn-cs"/>
                        </a:rPr>
                        <a:t>SOF,</a:t>
                      </a:r>
                      <a:r>
                        <a:rPr lang="en-US" sz="900" u="none" strike="noStrike" kern="1200" baseline="0" dirty="0" smtClean="0">
                          <a:solidFill>
                            <a:schemeClr val="tx1"/>
                          </a:solidFill>
                          <a:latin typeface="+mn-lt"/>
                          <a:ea typeface="+mn-ea"/>
                          <a:cs typeface="+mn-cs"/>
                        </a:rPr>
                        <a:t> Operations Support Facility</a:t>
                      </a:r>
                      <a:endParaRPr lang="en-US" sz="900" u="none" strike="noStrike" kern="1200" dirty="0" smtClean="0">
                        <a:solidFill>
                          <a:schemeClr val="tx1"/>
                        </a:solidFill>
                        <a:latin typeface="+mn-lt"/>
                        <a:ea typeface="+mn-ea"/>
                        <a:cs typeface="+mn-cs"/>
                      </a:endParaRPr>
                    </a:p>
                  </a:txBody>
                  <a:tcPr marL="68580" marR="68580" marT="34290" marB="34290">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latin typeface="+mj-lt"/>
                        </a:rPr>
                        <a:t>$25M-$100M</a:t>
                      </a:r>
                      <a:endParaRPr lang="en-US" sz="900" dirty="0">
                        <a:latin typeface="+mj-lt"/>
                      </a:endParaRPr>
                    </a:p>
                  </a:txBody>
                  <a:tcPr marL="68580" marR="68580" marT="34290" marB="34290">
                    <a:solidFill>
                      <a:schemeClr val="tx2"/>
                    </a:solidFill>
                  </a:tcPr>
                </a:tc>
                <a:tc>
                  <a:txBody>
                    <a:bodyPr/>
                    <a:lstStyle/>
                    <a:p>
                      <a:pPr algn="l"/>
                      <a:r>
                        <a:rPr lang="en-US" sz="900" dirty="0" smtClean="0">
                          <a:latin typeface="+mj-lt"/>
                        </a:rPr>
                        <a:t>RFP/UR</a:t>
                      </a:r>
                      <a:endParaRPr lang="en-US" sz="900" dirty="0">
                        <a:latin typeface="+mj-lt"/>
                      </a:endParaRPr>
                    </a:p>
                  </a:txBody>
                  <a:tcPr marL="68580" marR="68580" marT="34290" marB="34290">
                    <a:solidFill>
                      <a:schemeClr val="tx2"/>
                    </a:solidFill>
                  </a:tcPr>
                </a:tc>
                <a:tc>
                  <a:txBody>
                    <a:bodyPr/>
                    <a:lstStyle/>
                    <a:p>
                      <a:r>
                        <a:rPr lang="en-US" sz="900" dirty="0" smtClean="0">
                          <a:latin typeface="+mj-lt"/>
                        </a:rPr>
                        <a:t>Oct</a:t>
                      </a:r>
                      <a:r>
                        <a:rPr lang="en-US" sz="900" baseline="0" dirty="0" smtClean="0">
                          <a:latin typeface="+mj-lt"/>
                        </a:rPr>
                        <a:t> 2019</a:t>
                      </a:r>
                      <a:endParaRPr lang="en-US" sz="900" dirty="0">
                        <a:latin typeface="+mj-lt"/>
                      </a:endParaRPr>
                    </a:p>
                  </a:txBody>
                  <a:tcPr marL="68580" marR="68580" marT="34290" marB="34290">
                    <a:solidFill>
                      <a:schemeClr val="tx2"/>
                    </a:solidFill>
                  </a:tcPr>
                </a:tc>
              </a:tr>
            </a:tbl>
          </a:graphicData>
        </a:graphic>
      </p:graphicFrame>
      <p:sp>
        <p:nvSpPr>
          <p:cNvPr id="7" name="Title 1"/>
          <p:cNvSpPr txBox="1">
            <a:spLocks/>
          </p:cNvSpPr>
          <p:nvPr/>
        </p:nvSpPr>
        <p:spPr bwMode="auto">
          <a:xfrm>
            <a:off x="457200" y="3048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aseline="0">
                <a:solidFill>
                  <a:schemeClr val="tx1">
                    <a:lumMod val="75000"/>
                    <a:lumOff val="25000"/>
                  </a:schemeClr>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kern="0" dirty="0" smtClean="0">
                <a:latin typeface="+mn-lt"/>
              </a:rPr>
              <a:t>Wilmington District Contract Opportunities</a:t>
            </a:r>
            <a:endParaRPr lang="en-US" sz="3600" b="1" kern="0" dirty="0" smtClean="0">
              <a:latin typeface="+mn-lt"/>
            </a:endParaRPr>
          </a:p>
        </p:txBody>
      </p:sp>
    </p:spTree>
    <p:extLst>
      <p:ext uri="{BB962C8B-B14F-4D97-AF65-F5344CB8AC3E}">
        <p14:creationId xmlns:p14="http://schemas.microsoft.com/office/powerpoint/2010/main" val="152633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02FEB2017Master_Slide.pptx" id="{ECB6BA36-B02D-47FC-A6B3-5BC31ECA40F3}" vid="{6A45D21A-111A-41BB-8A46-A31C095AEC8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8849</TotalTime>
  <Words>6407</Words>
  <Application>Microsoft Office PowerPoint</Application>
  <PresentationFormat>On-screen Show (4:3)</PresentationFormat>
  <Paragraphs>1904</Paragraphs>
  <Slides>48</Slides>
  <Notes>31</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48</vt:i4>
      </vt:variant>
    </vt:vector>
  </HeadingPairs>
  <TitlesOfParts>
    <vt:vector size="64" baseType="lpstr">
      <vt:lpstr>MS PGothic</vt:lpstr>
      <vt:lpstr>Arial</vt:lpstr>
      <vt:lpstr>Arial</vt:lpstr>
      <vt:lpstr>Arial </vt:lpstr>
      <vt:lpstr>Arial Black</vt:lpstr>
      <vt:lpstr>Arial Narrow</vt:lpstr>
      <vt:lpstr>Calibri</vt:lpstr>
      <vt:lpstr>Courier New</vt:lpstr>
      <vt:lpstr>Times New Roman</vt:lpstr>
      <vt:lpstr>Times New Roman</vt:lpstr>
      <vt:lpstr>Wingdings</vt:lpstr>
      <vt:lpstr>Wingdings 3</vt:lpstr>
      <vt:lpstr>Default Design</vt:lpstr>
      <vt:lpstr>Custom Design</vt:lpstr>
      <vt:lpstr>1_Custom Design</vt:lpstr>
      <vt:lpstr>1_Content Templates</vt:lpstr>
      <vt:lpstr>2019 Southeastern Federal Symposium</vt:lpstr>
      <vt:lpstr>South Atlantic Division</vt:lpstr>
      <vt:lpstr>USACE South Atlantic Division (SAD)</vt:lpstr>
      <vt:lpstr>SAD District Leadership</vt:lpstr>
      <vt:lpstr>SAD Workload Trend (expenditures)</vt:lpstr>
      <vt:lpstr>Charleston District Contract Opportunities FY 2019</vt:lpstr>
      <vt:lpstr>Charleston District Contract Opportunities FY 2019</vt:lpstr>
      <vt:lpstr>For More Information</vt:lpstr>
      <vt:lpstr> </vt:lpstr>
      <vt:lpstr> </vt:lpstr>
      <vt:lpstr> </vt:lpstr>
      <vt:lpstr> </vt:lpstr>
      <vt:lpstr> </vt:lpstr>
      <vt:lpstr> </vt:lpstr>
      <vt:lpstr>For More Information</vt:lpstr>
      <vt:lpstr>Savannah District Contract Opportunities: Standalone</vt:lpstr>
      <vt:lpstr>Savannah District Contract Opportunities: Standalone</vt:lpstr>
      <vt:lpstr>PowerPoint Presentation</vt:lpstr>
      <vt:lpstr>Savannah District Contract Opportunities: Standalone</vt:lpstr>
      <vt:lpstr>Savannah District  Contract Opportunities: IDIQ</vt:lpstr>
      <vt:lpstr>Savannah District  Contract Opportunities: IDIQ</vt:lpstr>
      <vt:lpstr>Savannah District  Contract Opportunities: IDIQ</vt:lpstr>
      <vt:lpstr>Savannah District Hurricane Response</vt:lpstr>
      <vt:lpstr>For More Information</vt:lpstr>
      <vt:lpstr>TYNDALL AFB Response &amp; Recovery</vt:lpstr>
      <vt:lpstr>A-E Brooks Acts Opportunities –  NAICS 541330 Mobile District FY 2019</vt:lpstr>
      <vt:lpstr>A-E Brooks Acts SATOC Opportunities – NAICS 541330 Mobile District FY 2019 </vt:lpstr>
      <vt:lpstr>Construction NAICS 236220 (unless otherwise noted) </vt:lpstr>
      <vt:lpstr>Construction Continued</vt:lpstr>
      <vt:lpstr>Construction Continued</vt:lpstr>
      <vt:lpstr>Construction Continued</vt:lpstr>
      <vt:lpstr>For More Information</vt:lpstr>
      <vt:lpstr>Mobile District Contacts</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For More Information</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Lee, Alvin Bryan (Al) SES USARMY CESAD (US)</cp:lastModifiedBy>
  <cp:revision>128</cp:revision>
  <dcterms:created xsi:type="dcterms:W3CDTF">2009-05-21T17:19:18Z</dcterms:created>
  <dcterms:modified xsi:type="dcterms:W3CDTF">2019-03-04T23:36:32Z</dcterms:modified>
</cp:coreProperties>
</file>