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13" r:id="rId1"/>
  </p:sldMasterIdLst>
  <p:notesMasterIdLst>
    <p:notesMasterId r:id="rId22"/>
  </p:notesMasterIdLst>
  <p:sldIdLst>
    <p:sldId id="256" r:id="rId2"/>
    <p:sldId id="274" r:id="rId3"/>
    <p:sldId id="264" r:id="rId4"/>
    <p:sldId id="267" r:id="rId5"/>
    <p:sldId id="265" r:id="rId6"/>
    <p:sldId id="296" r:id="rId7"/>
    <p:sldId id="268" r:id="rId8"/>
    <p:sldId id="269" r:id="rId9"/>
    <p:sldId id="308" r:id="rId10"/>
    <p:sldId id="275" r:id="rId11"/>
    <p:sldId id="271" r:id="rId12"/>
    <p:sldId id="276" r:id="rId13"/>
    <p:sldId id="309" r:id="rId14"/>
    <p:sldId id="310" r:id="rId15"/>
    <p:sldId id="311" r:id="rId16"/>
    <p:sldId id="312" r:id="rId17"/>
    <p:sldId id="313" r:id="rId18"/>
    <p:sldId id="314" r:id="rId19"/>
    <p:sldId id="307" r:id="rId20"/>
    <p:sldId id="263" r:id="rId21"/>
  </p:sldIdLst>
  <p:sldSz cx="9144000" cy="6858000" type="screen4x3"/>
  <p:notesSz cx="7010400" cy="9236075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Leelawadee UI" panose="020B0502040204020203" pitchFamily="34" charset="-34"/>
      <p:regular r:id="rId27"/>
      <p:bold r:id="rId28"/>
    </p:embeddedFont>
    <p:embeddedFont>
      <p:font typeface="Myriad Web Pro" panose="020B0604020202020204" charset="0"/>
      <p:regular r:id="rId29"/>
      <p:bold r:id="rId30"/>
      <p:italic r:id="rId31"/>
    </p:embeddedFont>
    <p:embeddedFont>
      <p:font typeface="Segoe UI" panose="020B0502040204020203" pitchFamily="34" charset="0"/>
      <p:regular r:id="rId32"/>
      <p:bold r:id="rId33"/>
      <p:italic r:id="rId34"/>
      <p:boldItalic r:id="rId35"/>
    </p:embeddedFont>
    <p:embeddedFont>
      <p:font typeface="Tahoma" panose="020B0604030504040204" pitchFamily="34" charset="0"/>
      <p:regular r:id="rId36"/>
      <p:bold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4CDA082-C7C0-46CC-8679-CB1080582374}">
          <p14:sldIdLst>
            <p14:sldId id="256"/>
            <p14:sldId id="274"/>
            <p14:sldId id="264"/>
            <p14:sldId id="267"/>
            <p14:sldId id="265"/>
            <p14:sldId id="296"/>
            <p14:sldId id="268"/>
            <p14:sldId id="269"/>
            <p14:sldId id="308"/>
            <p14:sldId id="275"/>
            <p14:sldId id="271"/>
            <p14:sldId id="276"/>
            <p14:sldId id="309"/>
            <p14:sldId id="310"/>
            <p14:sldId id="311"/>
            <p14:sldId id="312"/>
            <p14:sldId id="313"/>
            <p14:sldId id="314"/>
            <p14:sldId id="307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4983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24" autoAdjust="0"/>
    <p:restoredTop sz="86323" autoAdjust="0"/>
  </p:normalViewPr>
  <p:slideViewPr>
    <p:cSldViewPr>
      <p:cViewPr varScale="1">
        <p:scale>
          <a:sx n="102" d="100"/>
          <a:sy n="102" d="100"/>
        </p:scale>
        <p:origin x="680" y="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227326920"/>
        <c:axId val="227327312"/>
      </c:barChart>
      <c:catAx>
        <c:axId val="2273269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27327312"/>
        <c:crosses val="autoZero"/>
        <c:auto val="1"/>
        <c:lblAlgn val="ctr"/>
        <c:lblOffset val="100"/>
        <c:noMultiLvlLbl val="0"/>
      </c:catAx>
      <c:valAx>
        <c:axId val="22732731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27326920"/>
        <c:crosses val="autoZero"/>
        <c:crossBetween val="between"/>
      </c:valAx>
      <c:spPr>
        <a:noFill/>
        <a:ln w="28575">
          <a:solidFill>
            <a:schemeClr val="tx2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227432728"/>
        <c:axId val="227433120"/>
      </c:barChart>
      <c:catAx>
        <c:axId val="2274327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7433120"/>
        <c:crosses val="autoZero"/>
        <c:auto val="1"/>
        <c:lblAlgn val="ctr"/>
        <c:lblOffset val="100"/>
        <c:noMultiLvlLbl val="0"/>
      </c:catAx>
      <c:valAx>
        <c:axId val="227433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7432728"/>
        <c:crosses val="autoZero"/>
        <c:crossBetween val="between"/>
      </c:valAx>
      <c:spPr>
        <a:noFill/>
        <a:ln w="28575">
          <a:solidFill>
            <a:schemeClr val="tx2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227433904"/>
        <c:axId val="227434296"/>
      </c:barChart>
      <c:catAx>
        <c:axId val="227433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7434296"/>
        <c:crosses val="autoZero"/>
        <c:auto val="1"/>
        <c:lblAlgn val="ctr"/>
        <c:lblOffset val="100"/>
        <c:noMultiLvlLbl val="0"/>
      </c:catAx>
      <c:valAx>
        <c:axId val="227434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7433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227435080"/>
        <c:axId val="227435472"/>
      </c:barChart>
      <c:catAx>
        <c:axId val="227435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7435472"/>
        <c:crosses val="autoZero"/>
        <c:auto val="1"/>
        <c:lblAlgn val="ctr"/>
        <c:lblOffset val="100"/>
        <c:noMultiLvlLbl val="0"/>
      </c:catAx>
      <c:valAx>
        <c:axId val="2274354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27435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228180776"/>
        <c:axId val="228181168"/>
      </c:barChart>
      <c:catAx>
        <c:axId val="2281807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8181168"/>
        <c:crosses val="autoZero"/>
        <c:auto val="1"/>
        <c:lblAlgn val="ctr"/>
        <c:lblOffset val="100"/>
        <c:noMultiLvlLbl val="0"/>
      </c:catAx>
      <c:valAx>
        <c:axId val="2281811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2818077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Sheet1!$A$1:$A$19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Sheet1!$B$1:$B$19</c:f>
              <c:numCache>
                <c:formatCode>General</c:formatCode>
                <c:ptCount val="19"/>
                <c:pt idx="0">
                  <c:v>3.7</c:v>
                </c:pt>
                <c:pt idx="1">
                  <c:v>5</c:v>
                </c:pt>
                <c:pt idx="2">
                  <c:v>7.7</c:v>
                </c:pt>
                <c:pt idx="3">
                  <c:v>7</c:v>
                </c:pt>
                <c:pt idx="4">
                  <c:v>7.2</c:v>
                </c:pt>
                <c:pt idx="5">
                  <c:v>8</c:v>
                </c:pt>
                <c:pt idx="6">
                  <c:v>8.4</c:v>
                </c:pt>
                <c:pt idx="7">
                  <c:v>8.1999999999999993</c:v>
                </c:pt>
                <c:pt idx="8">
                  <c:v>8.5</c:v>
                </c:pt>
                <c:pt idx="9">
                  <c:v>11.2</c:v>
                </c:pt>
                <c:pt idx="10">
                  <c:v>11.35</c:v>
                </c:pt>
                <c:pt idx="11">
                  <c:v>10.4</c:v>
                </c:pt>
                <c:pt idx="12">
                  <c:v>10.7</c:v>
                </c:pt>
                <c:pt idx="13">
                  <c:v>10.1</c:v>
                </c:pt>
                <c:pt idx="14">
                  <c:v>10.4</c:v>
                </c:pt>
                <c:pt idx="15">
                  <c:v>10.7</c:v>
                </c:pt>
                <c:pt idx="16">
                  <c:v>12.9</c:v>
                </c:pt>
                <c:pt idx="17">
                  <c:v>11.9</c:v>
                </c:pt>
                <c:pt idx="18">
                  <c:v>11.4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D7-4323-A044-52E1390196B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659104720"/>
        <c:axId val="659097832"/>
      </c:barChart>
      <c:catAx>
        <c:axId val="659104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9097832"/>
        <c:crosses val="autoZero"/>
        <c:auto val="1"/>
        <c:lblAlgn val="ctr"/>
        <c:lblOffset val="100"/>
        <c:noMultiLvlLbl val="0"/>
      </c:catAx>
      <c:valAx>
        <c:axId val="6590978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59104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anchor="ctr" anchorCtr="0"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8145" cy="461193"/>
          </a:xfrm>
          <a:prstGeom prst="rect">
            <a:avLst/>
          </a:prstGeom>
        </p:spPr>
        <p:txBody>
          <a:bodyPr vert="horz" lIns="88142" tIns="44071" rIns="88142" bIns="4407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37" y="2"/>
            <a:ext cx="3038145" cy="461193"/>
          </a:xfrm>
          <a:prstGeom prst="rect">
            <a:avLst/>
          </a:prstGeom>
        </p:spPr>
        <p:txBody>
          <a:bodyPr vert="horz" lIns="88142" tIns="44071" rIns="88142" bIns="44071" rtlCol="0"/>
          <a:lstStyle>
            <a:lvl1pPr algn="r">
              <a:defRPr sz="1200"/>
            </a:lvl1pPr>
          </a:lstStyle>
          <a:p>
            <a:fld id="{89D8F3C2-1545-407C-9696-9FBD8A87D061}" type="datetimeFigureOut">
              <a:rPr lang="en-US" smtClean="0"/>
              <a:pPr/>
              <a:t>3/5/2019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693738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42" tIns="44071" rIns="88142" bIns="4407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46" y="4387444"/>
            <a:ext cx="5607712" cy="4155317"/>
          </a:xfrm>
          <a:prstGeom prst="rect">
            <a:avLst/>
          </a:prstGeom>
        </p:spPr>
        <p:txBody>
          <a:bodyPr vert="horz" lIns="88142" tIns="44071" rIns="88142" bIns="4407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3358"/>
            <a:ext cx="3038145" cy="461193"/>
          </a:xfrm>
          <a:prstGeom prst="rect">
            <a:avLst/>
          </a:prstGeom>
        </p:spPr>
        <p:txBody>
          <a:bodyPr vert="horz" lIns="88142" tIns="44071" rIns="88142" bIns="4407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37" y="8773358"/>
            <a:ext cx="3038145" cy="461193"/>
          </a:xfrm>
          <a:prstGeom prst="rect">
            <a:avLst/>
          </a:prstGeom>
        </p:spPr>
        <p:txBody>
          <a:bodyPr vert="horz" lIns="88142" tIns="44071" rIns="88142" bIns="44071" rtlCol="0" anchor="b"/>
          <a:lstStyle>
            <a:lvl1pPr algn="r">
              <a:defRPr sz="1200"/>
            </a:lvl1pPr>
          </a:lstStyle>
          <a:p>
            <a:fld id="{7E82054C-5FFB-4925-88B8-34BFE44764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397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727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Title of Presentation – Myriad Pro</a:t>
            </a:r>
            <a:br>
              <a:rPr lang="en-US" dirty="0"/>
            </a:br>
            <a:r>
              <a:rPr lang="en-US" dirty="0"/>
              <a:t> Bold, Shadow 28pt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/>
              <a:t>Title of Presenter –Myriad Pro, 18pt</a:t>
            </a:r>
          </a:p>
          <a:p>
            <a:pPr lvl="0"/>
            <a:endParaRPr lang="en-US" sz="1800" dirty="0"/>
          </a:p>
          <a:p>
            <a:pPr lvl="0"/>
            <a:r>
              <a:rPr lang="en-US" sz="1800" dirty="0"/>
              <a:t>Title of Event</a:t>
            </a:r>
          </a:p>
          <a:p>
            <a:pPr lvl="0"/>
            <a:r>
              <a:rPr lang="en-US" sz="1800" dirty="0"/>
              <a:t>Date of Event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828800" y="6263640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Office of the Director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288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Office Title Here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* Citations, references, and credits – Myriad Pro, 11pt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533400" y="304800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Headline – Myriad Pro, Bold, Shadow, 28pt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First level – Myriad Pro, Bold, 24pt</a:t>
            </a:r>
          </a:p>
          <a:p>
            <a:pPr lvl="1"/>
            <a:r>
              <a:rPr lang="en-US" dirty="0"/>
              <a:t>Second level – Myriad Pro, 20pt</a:t>
            </a:r>
          </a:p>
          <a:p>
            <a:pPr lvl="2"/>
            <a:r>
              <a:rPr lang="en-US" dirty="0"/>
              <a:t>Third level – Myriad Pro, 18pt	</a:t>
            </a:r>
          </a:p>
          <a:p>
            <a:pPr lvl="3"/>
            <a:r>
              <a:rPr lang="en-US" dirty="0"/>
              <a:t>Fourth level – Myriad Pro, 18pt</a:t>
            </a:r>
          </a:p>
          <a:p>
            <a:pPr lvl="4"/>
            <a:r>
              <a:rPr lang="en-US" dirty="0"/>
              <a:t>Fifth level – Myriad Pro, 18pt</a:t>
            </a: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Header – Myriad Pro, bold, shadow, 20pt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1"/>
            <a:ext cx="5111750" cy="5518150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First level – Myriad Pro, bold, 24pt</a:t>
            </a:r>
          </a:p>
          <a:p>
            <a:pPr lvl="1"/>
            <a:r>
              <a:rPr lang="en-US" dirty="0"/>
              <a:t>Second level – Myriad Pro, 20pt</a:t>
            </a:r>
          </a:p>
          <a:p>
            <a:pPr lvl="2"/>
            <a:r>
              <a:rPr lang="en-US" dirty="0"/>
              <a:t>Third level – Myriad Pro, 18pt	</a:t>
            </a:r>
          </a:p>
          <a:p>
            <a:pPr lvl="3"/>
            <a:r>
              <a:rPr lang="en-US" dirty="0"/>
              <a:t>Fourth level – Myriad Pro, 18pt</a:t>
            </a:r>
          </a:p>
          <a:p>
            <a:pPr lvl="4"/>
            <a:r>
              <a:rPr lang="en-US" dirty="0"/>
              <a:t>Fifth level – Myriad Pro, 18pt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1"/>
            <a:ext cx="3008313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Paragraph of type</a:t>
            </a:r>
          </a:p>
          <a:p>
            <a:pPr lvl="0"/>
            <a:r>
              <a:rPr lang="en-US" dirty="0"/>
              <a:t>Myriad Pro, 14pt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*Citations and references – Myriad Pro, 11pt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0574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Closing– Myriad Pro, Bold, 28pt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828800" y="6263640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Office of the Director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288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Office Title Here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Headline – Myriad Pro, Bold, Shadow, 28pt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First level – Myriad Pro, Bold, 24pt</a:t>
            </a:r>
          </a:p>
          <a:p>
            <a:pPr lvl="1"/>
            <a:r>
              <a:rPr lang="en-US" dirty="0"/>
              <a:t>Second level – Myriad Pro, 20pt</a:t>
            </a:r>
          </a:p>
          <a:p>
            <a:pPr lvl="2"/>
            <a:r>
              <a:rPr lang="en-US" dirty="0"/>
              <a:t>Third level – Myriad Pro, 18pt	</a:t>
            </a:r>
          </a:p>
          <a:p>
            <a:pPr lvl="3"/>
            <a:r>
              <a:rPr lang="en-US" dirty="0"/>
              <a:t>Fourth level – Myriad Pro, 18pt</a:t>
            </a:r>
          </a:p>
          <a:p>
            <a:pPr lvl="4"/>
            <a:r>
              <a:rPr lang="en-US" dirty="0"/>
              <a:t>Fifth level – Myriad Pro, 18pt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*Citations and references – Myriad Pro, 11pt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ta Slide (for content heavy tables and charts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Headline – Myriad Pro, Bold, Shadow, 28pt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First level – Myriad Pro, Bold, 24pt</a:t>
            </a:r>
          </a:p>
          <a:p>
            <a:pPr lvl="1"/>
            <a:r>
              <a:rPr lang="en-US" dirty="0"/>
              <a:t>Second level – Myriad Pro, 20pt</a:t>
            </a:r>
          </a:p>
          <a:p>
            <a:pPr lvl="2"/>
            <a:r>
              <a:rPr lang="en-US" dirty="0"/>
              <a:t>Third level – Myriad Pro, 18pt	</a:t>
            </a:r>
          </a:p>
          <a:p>
            <a:pPr lvl="3"/>
            <a:r>
              <a:rPr lang="en-US" dirty="0"/>
              <a:t>Fourth level – Myriad Pro, 18pt</a:t>
            </a:r>
          </a:p>
          <a:p>
            <a:pPr lvl="4"/>
            <a:r>
              <a:rPr lang="en-US" dirty="0"/>
              <a:t>Fifth level – Myriad Pro, 18pt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*Citations and references – Myriad Pro, 11pt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/>
              <a:t>Title of Presenter –Myriad Pro, 18pt</a:t>
            </a:r>
          </a:p>
          <a:p>
            <a:pPr lvl="0"/>
            <a:endParaRPr lang="en-US" sz="1800" dirty="0"/>
          </a:p>
          <a:p>
            <a:pPr lvl="0"/>
            <a:r>
              <a:rPr lang="en-US" sz="1800" dirty="0"/>
              <a:t>Title of Event</a:t>
            </a:r>
          </a:p>
          <a:p>
            <a:pPr lvl="0"/>
            <a:r>
              <a:rPr lang="en-US" sz="1800" dirty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Title of Presentation – Myriad Pro</a:t>
            </a:r>
            <a:br>
              <a:rPr lang="en-US" dirty="0"/>
            </a:br>
            <a:r>
              <a:rPr lang="en-US" dirty="0"/>
              <a:t> Bold, Shadow 28pt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Content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Headline – Myriad Pro, Bold, Shadow, 28pt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First level – Myriad Pro, Bold, 24pt</a:t>
            </a:r>
          </a:p>
          <a:p>
            <a:pPr lvl="1"/>
            <a:r>
              <a:rPr lang="en-US" dirty="0"/>
              <a:t>Second level – Myriad Pro, 20pt</a:t>
            </a:r>
          </a:p>
          <a:p>
            <a:pPr lvl="2"/>
            <a:r>
              <a:rPr lang="en-US" dirty="0"/>
              <a:t>Third level – Myriad Pro, 18pt	</a:t>
            </a:r>
          </a:p>
          <a:p>
            <a:pPr lvl="3"/>
            <a:r>
              <a:rPr lang="en-US" dirty="0"/>
              <a:t>Fourth level – Myriad Pro, 18pt</a:t>
            </a:r>
          </a:p>
          <a:p>
            <a:pPr lvl="4"/>
            <a:r>
              <a:rPr lang="en-US" dirty="0"/>
              <a:t>Fifth level – Myriad Pro, 18pt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905000" y="5791200"/>
            <a:ext cx="67818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*Citations and references – Myriad Pro, 11pt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3600" b="1" cap="all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Section Header</a:t>
            </a:r>
            <a:br>
              <a:rPr lang="en-US" dirty="0"/>
            </a:br>
            <a:r>
              <a:rPr lang="en-US" dirty="0"/>
              <a:t>Myriad Pro, bold, shadow, 36pt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 – Myriad Pro, 20pt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Header – Myriad Pro, bold, shadow, 20pt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1"/>
            <a:ext cx="5111750" cy="5518150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First level – Myriad Pro, bold, 24pt</a:t>
            </a:r>
          </a:p>
          <a:p>
            <a:pPr lvl="1"/>
            <a:r>
              <a:rPr lang="en-US" dirty="0"/>
              <a:t>Second level – Myriad Pro, 20pt</a:t>
            </a:r>
          </a:p>
          <a:p>
            <a:pPr lvl="2"/>
            <a:r>
              <a:rPr lang="en-US" dirty="0"/>
              <a:t>Third level – Myriad Pro, 18pt	</a:t>
            </a:r>
          </a:p>
          <a:p>
            <a:pPr lvl="3"/>
            <a:r>
              <a:rPr lang="en-US" dirty="0"/>
              <a:t>Fourth level – Myriad Pro, 18pt</a:t>
            </a:r>
          </a:p>
          <a:p>
            <a:pPr lvl="4"/>
            <a:r>
              <a:rPr lang="en-US" dirty="0"/>
              <a:t>Fifth level – Myriad Pro, 18pt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1"/>
            <a:ext cx="3008313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Paragraph of type</a:t>
            </a:r>
          </a:p>
          <a:p>
            <a:pPr lvl="0"/>
            <a:r>
              <a:rPr lang="en-US" dirty="0"/>
              <a:t>Myriad Pro, 14pt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*Citations and references – Myriad Pro, 11pt</a:t>
            </a: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Photo Title – Myriad Pro, Bold, Shadow, 20pt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ln w="25400">
            <a:solidFill>
              <a:schemeClr val="bg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Caption or credits for photo – Myriad Pro, 14pt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19812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Closing– Myriad Pro, Bold, 28pt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828800" y="6263640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Office of the Director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288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Office Title Here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gtpac.org/" TargetMode="External"/><Relationship Id="rId2" Type="http://schemas.openxmlformats.org/officeDocument/2006/relationships/hyperlink" Target="https://www.sba.gov/tools/local-assistance/sbdc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bo.gov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hyperlink" Target="http://images.google.com/imgres?imgurl=http://www.healthyarkansas.com/flu_photos_04/3_lg.jpg&amp;imgrefurl=http://www.healthyarkansas.com/flushots.htm&amp;usg=__KXikP9FhLBGUSP-o-98Hiy2zhEM=&amp;h=3008&amp;w=2000&amp;sz=395&amp;hl=en&amp;start=6&amp;tbnid=WzueCf7CDgQ09M:&amp;tbnh=150&amp;tbnw=100&amp;prev=/images?q=vaccine+vial&amp;gbv=2&amp;hl=en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34651" y="838201"/>
            <a:ext cx="5959475" cy="1295400"/>
          </a:xfrm>
        </p:spPr>
        <p:txBody>
          <a:bodyPr anchor="ctr"/>
          <a:lstStyle/>
          <a:p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cs typeface="Leelawadee UI" panose="020B0502040204020203" pitchFamily="34" charset="-34"/>
              </a:rPr>
              <a:t>Centers for Disease Control and Prevention (CDC) Overview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397615" y="2564303"/>
            <a:ext cx="4633546" cy="407498"/>
          </a:xfrm>
        </p:spPr>
        <p:txBody>
          <a:bodyPr anchor="ctr"/>
          <a:lstStyle/>
          <a:p>
            <a:endParaRPr lang="en-US" sz="2400" dirty="0">
              <a:latin typeface="+mj-lt"/>
              <a:cs typeface="Leelawadee UI" panose="020B0502040204020203" pitchFamily="34" charset="-34"/>
            </a:endParaRPr>
          </a:p>
          <a:p>
            <a:r>
              <a:rPr lang="en-US" sz="2400" dirty="0">
                <a:latin typeface="+mj-lt"/>
                <a:cs typeface="Leelawadee UI" panose="020B0502040204020203" pitchFamily="34" charset="-34"/>
              </a:rPr>
              <a:t>Dale DeFilipps</a:t>
            </a:r>
          </a:p>
          <a:p>
            <a:r>
              <a:rPr lang="en-US" b="0" dirty="0">
                <a:latin typeface="+mj-lt"/>
                <a:cs typeface="Leelawadee UI" panose="020B0502040204020203" pitchFamily="34" charset="-34"/>
              </a:rPr>
              <a:t>Branch Chief, Office of Acquisition Services</a:t>
            </a:r>
          </a:p>
          <a:p>
            <a:r>
              <a:rPr lang="en-US" b="0" dirty="0">
                <a:latin typeface="+mj-lt"/>
                <a:cs typeface="Leelawadee UI" panose="020B0502040204020203" pitchFamily="34" charset="-34"/>
              </a:rPr>
              <a:t>Office of Financial Resources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00401" y="3914648"/>
            <a:ext cx="5493726" cy="2141611"/>
          </a:xfrm>
        </p:spPr>
        <p:txBody>
          <a:bodyPr anchor="ctr"/>
          <a:lstStyle/>
          <a:p>
            <a:endParaRPr lang="en-US" sz="1050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r>
              <a:rPr lang="en-US" sz="2000" dirty="0">
                <a:latin typeface="+mj-lt"/>
                <a:cs typeface="Leelawadee UI" panose="020B0502040204020203" pitchFamily="34" charset="-34"/>
              </a:rPr>
              <a:t>Society of American Military Engineers (SAME)  </a:t>
            </a:r>
          </a:p>
          <a:p>
            <a:r>
              <a:rPr lang="en-US" sz="2000" dirty="0">
                <a:latin typeface="+mj-lt"/>
                <a:cs typeface="Leelawadee UI" panose="020B0502040204020203" pitchFamily="34" charset="-34"/>
              </a:rPr>
              <a:t>2019 Southeastern Federal Symposium</a:t>
            </a:r>
          </a:p>
        </p:txBody>
      </p:sp>
      <p:sp>
        <p:nvSpPr>
          <p:cNvPr id="5" name="Text Placeholder 4" descr="This image displays the CDC Department of Health and Human Services logo." title="CDC logo:"/>
          <p:cNvSpPr>
            <a:spLocks noGrp="1"/>
          </p:cNvSpPr>
          <p:nvPr>
            <p:ph type="body" sz="quarter" idx="11"/>
          </p:nvPr>
        </p:nvSpPr>
        <p:spPr>
          <a:xfrm>
            <a:off x="1828800" y="6281928"/>
            <a:ext cx="5105400" cy="18288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Office of the Director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828800" y="6461877"/>
            <a:ext cx="4664075" cy="228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Office  of Financial Resources (OFR)</a:t>
            </a:r>
          </a:p>
        </p:txBody>
      </p:sp>
      <p:pic>
        <p:nvPicPr>
          <p:cNvPr id="7" name="Picture 6" descr="Logos of the United States Department of Health and Human Services and Centers for Disease Control and Prevention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6515100"/>
            <a:ext cx="190500" cy="190500"/>
          </a:xfrm>
          <a:prstGeom prst="rect">
            <a:avLst/>
          </a:prstGeom>
        </p:spPr>
      </p:pic>
      <p:pic>
        <p:nvPicPr>
          <p:cNvPr id="8" name="Picture 4" descr="This image displays a large Government building facility. " title="Government Building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342636"/>
            <a:ext cx="2667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CDC Business Overview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05845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439863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Office of Financial Resources Consolidated </a:t>
            </a:r>
            <a:b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Spending History</a:t>
            </a:r>
            <a:b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(Billions)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034824569"/>
              </p:ext>
            </p:extLst>
          </p:nvPr>
        </p:nvGraphicFramePr>
        <p:xfrm>
          <a:off x="1457325" y="1595437"/>
          <a:ext cx="6229350" cy="366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322183270"/>
              </p:ext>
            </p:extLst>
          </p:nvPr>
        </p:nvGraphicFramePr>
        <p:xfrm>
          <a:off x="1600200" y="1595437"/>
          <a:ext cx="6086475" cy="3926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1932745"/>
              </p:ext>
            </p:extLst>
          </p:nvPr>
        </p:nvGraphicFramePr>
        <p:xfrm>
          <a:off x="2205037" y="1854993"/>
          <a:ext cx="4733925" cy="3148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3698421567"/>
              </p:ext>
            </p:extLst>
          </p:nvPr>
        </p:nvGraphicFramePr>
        <p:xfrm>
          <a:off x="733425" y="1323975"/>
          <a:ext cx="7677150" cy="421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1057368207"/>
              </p:ext>
            </p:extLst>
          </p:nvPr>
        </p:nvGraphicFramePr>
        <p:xfrm>
          <a:off x="304799" y="1676400"/>
          <a:ext cx="8458201" cy="4200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8958941"/>
              </p:ext>
            </p:extLst>
          </p:nvPr>
        </p:nvGraphicFramePr>
        <p:xfrm>
          <a:off x="733425" y="2209800"/>
          <a:ext cx="7800975" cy="279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63982958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CDC Spend FY 2018 Statistics</a:t>
            </a:r>
            <a:b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Procurement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38200" y="4532784"/>
            <a:ext cx="3048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  <a:cs typeface="Leelawadee UI" panose="020B0502040204020203" pitchFamily="34" charset="-34"/>
              </a:rPr>
              <a:t>Fixed Price 87%</a:t>
            </a:r>
          </a:p>
          <a:p>
            <a:r>
              <a:rPr lang="en-US" sz="2000" dirty="0">
                <a:solidFill>
                  <a:schemeClr val="bg2"/>
                </a:solidFill>
                <a:cs typeface="Leelawadee UI" panose="020B0502040204020203" pitchFamily="34" charset="-34"/>
              </a:rPr>
              <a:t>Time and Material 7%</a:t>
            </a:r>
          </a:p>
          <a:p>
            <a:r>
              <a:rPr lang="en-US" sz="2000" dirty="0">
                <a:solidFill>
                  <a:schemeClr val="bg2"/>
                </a:solidFill>
                <a:cs typeface="Leelawadee UI" panose="020B0502040204020203" pitchFamily="34" charset="-34"/>
              </a:rPr>
              <a:t>Cost Plus Fee 5%</a:t>
            </a:r>
          </a:p>
          <a:p>
            <a:r>
              <a:rPr lang="en-US" sz="2000" dirty="0">
                <a:solidFill>
                  <a:schemeClr val="bg2"/>
                </a:solidFill>
                <a:cs typeface="Leelawadee UI" panose="020B0502040204020203" pitchFamily="34" charset="-34"/>
              </a:rPr>
              <a:t>Cost Only 1%	</a:t>
            </a:r>
          </a:p>
          <a:p>
            <a:r>
              <a:rPr lang="en-US" sz="2000" dirty="0">
                <a:solidFill>
                  <a:schemeClr val="bg2"/>
                </a:solidFill>
                <a:cs typeface="Leelawadee UI" panose="020B0502040204020203" pitchFamily="34" charset="-34"/>
              </a:rPr>
              <a:t>Labor Hour &lt; 1%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257800" y="4417368"/>
            <a:ext cx="3284783" cy="1808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  <a:cs typeface="Leelawadee UI" panose="020B0502040204020203" pitchFamily="34" charset="-34"/>
              </a:rPr>
              <a:t>Supplies and Vaccines 74%</a:t>
            </a:r>
          </a:p>
          <a:p>
            <a:r>
              <a:rPr lang="en-US" sz="2000" dirty="0">
                <a:solidFill>
                  <a:schemeClr val="bg2"/>
                </a:solidFill>
                <a:cs typeface="Leelawadee UI" panose="020B0502040204020203" pitchFamily="34" charset="-34"/>
              </a:rPr>
              <a:t>Services 22%*</a:t>
            </a:r>
          </a:p>
          <a:p>
            <a:r>
              <a:rPr lang="en-US" sz="2000" dirty="0">
                <a:solidFill>
                  <a:schemeClr val="bg2"/>
                </a:solidFill>
                <a:cs typeface="Leelawadee UI" panose="020B0502040204020203" pitchFamily="34" charset="-34"/>
              </a:rPr>
              <a:t>IT 3%</a:t>
            </a:r>
          </a:p>
          <a:p>
            <a:r>
              <a:rPr lang="en-US" sz="2000" dirty="0">
                <a:solidFill>
                  <a:schemeClr val="bg2"/>
                </a:solidFill>
                <a:cs typeface="Leelawadee UI" panose="020B0502040204020203" pitchFamily="34" charset="-34"/>
              </a:rPr>
              <a:t>Other &lt; 1%*</a:t>
            </a:r>
          </a:p>
          <a:p>
            <a:r>
              <a:rPr lang="en-US" sz="1050" dirty="0">
                <a:solidFill>
                  <a:schemeClr val="bg2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*Services includes some IT services; Other includes Equipment and Furniture, Construction, and Architect &amp; Engineering services.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5201" y="1738039"/>
            <a:ext cx="3811695" cy="24529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738039"/>
            <a:ext cx="3988279" cy="245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199852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Facilities Repair and Improvement Projects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399"/>
            <a:ext cx="8229600" cy="4114801"/>
          </a:xfrm>
        </p:spPr>
        <p:txBody>
          <a:bodyPr/>
          <a:lstStyle/>
          <a:p>
            <a:r>
              <a:rPr lang="en-US" dirty="0"/>
              <a:t>Fiscal Year 2019 Procurement Statistics</a:t>
            </a:r>
          </a:p>
          <a:p>
            <a:pPr lvl="1"/>
            <a:r>
              <a:rPr lang="en-US" dirty="0"/>
              <a:t>$30 million appropriated to support R&amp;I construction programs</a:t>
            </a:r>
          </a:p>
          <a:p>
            <a:pPr lvl="1"/>
            <a:r>
              <a:rPr lang="en-US" dirty="0"/>
              <a:t>Approximately 60 projects funded</a:t>
            </a:r>
          </a:p>
          <a:p>
            <a:pPr lvl="1"/>
            <a:endParaRPr lang="en-US" dirty="0"/>
          </a:p>
          <a:p>
            <a:pPr lvl="0">
              <a:buClr>
                <a:srgbClr val="FFC000"/>
              </a:buClr>
            </a:pPr>
            <a:r>
              <a:rPr lang="en-US" dirty="0">
                <a:solidFill>
                  <a:srgbClr val="FFFFFF"/>
                </a:solidFill>
              </a:rPr>
              <a:t>Under $500K Project Examples </a:t>
            </a:r>
          </a:p>
          <a:p>
            <a:pPr lvl="1">
              <a:buClr>
                <a:srgbClr val="FFC000"/>
              </a:buClr>
            </a:pPr>
            <a:r>
              <a:rPr lang="en-US" dirty="0">
                <a:solidFill>
                  <a:srgbClr val="FFFFFF"/>
                </a:solidFill>
              </a:rPr>
              <a:t>Evaluate and repair retaining wall</a:t>
            </a:r>
          </a:p>
          <a:p>
            <a:pPr lvl="1">
              <a:buClr>
                <a:srgbClr val="FFC000"/>
              </a:buClr>
            </a:pPr>
            <a:r>
              <a:rPr lang="en-US" dirty="0">
                <a:solidFill>
                  <a:srgbClr val="FFFFFF"/>
                </a:solidFill>
              </a:rPr>
              <a:t>Relocate radiators for generators</a:t>
            </a:r>
          </a:p>
          <a:p>
            <a:pPr lvl="1">
              <a:buClr>
                <a:srgbClr val="FFC000"/>
              </a:buClr>
            </a:pPr>
            <a:r>
              <a:rPr lang="en-US" dirty="0">
                <a:solidFill>
                  <a:srgbClr val="FFFFFF"/>
                </a:solidFill>
              </a:rPr>
              <a:t>Walk-in cooler compressor installation</a:t>
            </a:r>
          </a:p>
          <a:p>
            <a:pPr lvl="1">
              <a:buClr>
                <a:srgbClr val="FFC000"/>
              </a:buClr>
            </a:pPr>
            <a:r>
              <a:rPr lang="en-US" dirty="0">
                <a:solidFill>
                  <a:srgbClr val="FFFFFF"/>
                </a:solidFill>
              </a:rPr>
              <a:t>Stationary battery systems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27355742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Facilities Repair and Improvement Projects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$500K - $1M Project Examples</a:t>
            </a:r>
          </a:p>
          <a:p>
            <a:pPr lvl="1"/>
            <a:r>
              <a:rPr lang="en-US" dirty="0"/>
              <a:t>Installation of HEPA filtration systems</a:t>
            </a:r>
          </a:p>
          <a:p>
            <a:pPr lvl="1"/>
            <a:r>
              <a:rPr lang="en-US" dirty="0"/>
              <a:t>Various laboratory renovations</a:t>
            </a:r>
          </a:p>
          <a:p>
            <a:pPr lvl="1"/>
            <a:r>
              <a:rPr lang="en-US" dirty="0"/>
              <a:t>Electrical sub-panels installation</a:t>
            </a:r>
          </a:p>
          <a:p>
            <a:pPr lvl="1"/>
            <a:r>
              <a:rPr lang="en-US" dirty="0"/>
              <a:t>Chemical resistant floor repairs</a:t>
            </a:r>
          </a:p>
          <a:p>
            <a:pPr lvl="1"/>
            <a:endParaRPr lang="en-US" dirty="0"/>
          </a:p>
          <a:p>
            <a:pPr lvl="0">
              <a:buClr>
                <a:srgbClr val="FFC000"/>
              </a:buClr>
            </a:pPr>
            <a:r>
              <a:rPr lang="en-US" dirty="0">
                <a:solidFill>
                  <a:srgbClr val="FFFFFF"/>
                </a:solidFill>
              </a:rPr>
              <a:t>$1M - $2.5M Project Examples</a:t>
            </a:r>
          </a:p>
          <a:p>
            <a:pPr lvl="1">
              <a:buClr>
                <a:srgbClr val="FFC000"/>
              </a:buClr>
            </a:pPr>
            <a:r>
              <a:rPr lang="en-US" dirty="0">
                <a:solidFill>
                  <a:srgbClr val="FFFFFF"/>
                </a:solidFill>
              </a:rPr>
              <a:t>Uninterruptible power supply repairs</a:t>
            </a:r>
          </a:p>
          <a:p>
            <a:pPr lvl="1">
              <a:buClr>
                <a:srgbClr val="FFC000"/>
              </a:buClr>
            </a:pPr>
            <a:r>
              <a:rPr lang="en-US" dirty="0">
                <a:solidFill>
                  <a:srgbClr val="FFFFFF"/>
                </a:solidFill>
              </a:rPr>
              <a:t>Effluent chemical decontamination</a:t>
            </a:r>
          </a:p>
          <a:p>
            <a:pPr lvl="1">
              <a:buClr>
                <a:srgbClr val="FFC000"/>
              </a:buClr>
            </a:pPr>
            <a:r>
              <a:rPr lang="en-US" dirty="0">
                <a:solidFill>
                  <a:srgbClr val="FFFFFF"/>
                </a:solidFill>
              </a:rPr>
              <a:t>Meter sanitary waste</a:t>
            </a:r>
          </a:p>
          <a:p>
            <a:pPr lvl="1">
              <a:buClr>
                <a:srgbClr val="FFC000"/>
              </a:buClr>
            </a:pPr>
            <a:r>
              <a:rPr lang="en-US" dirty="0">
                <a:solidFill>
                  <a:srgbClr val="FFFFFF"/>
                </a:solidFill>
              </a:rPr>
              <a:t>Replace carpets</a:t>
            </a:r>
          </a:p>
          <a:p>
            <a:pPr lvl="1">
              <a:buClr>
                <a:srgbClr val="FFC000"/>
              </a:buClr>
            </a:pPr>
            <a:endParaRPr lang="en-US" dirty="0">
              <a:solidFill>
                <a:srgbClr val="FFFFFF"/>
              </a:solidFill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608562619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D57">
                    <a:lumMod val="20000"/>
                    <a:lumOff val="80000"/>
                  </a:srgbClr>
                </a:solidFill>
              </a:rPr>
              <a:t>Facilities Repair and Improvement Projects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599"/>
            <a:ext cx="8229600" cy="4038601"/>
          </a:xfrm>
        </p:spPr>
        <p:txBody>
          <a:bodyPr/>
          <a:lstStyle/>
          <a:p>
            <a:r>
              <a:rPr lang="en-US" dirty="0"/>
              <a:t>Project Examples over $2.5M</a:t>
            </a:r>
          </a:p>
          <a:p>
            <a:pPr lvl="1"/>
            <a:r>
              <a:rPr lang="en-US" dirty="0"/>
              <a:t>Replace select autoclaves</a:t>
            </a:r>
          </a:p>
          <a:p>
            <a:pPr lvl="1"/>
            <a:r>
              <a:rPr lang="en-US" dirty="0"/>
              <a:t>Install air handlers</a:t>
            </a:r>
          </a:p>
          <a:p>
            <a:pPr lvl="1"/>
            <a:r>
              <a:rPr lang="en-US" dirty="0"/>
              <a:t>Electrical gear replacement</a:t>
            </a:r>
          </a:p>
          <a:p>
            <a:pPr lvl="1"/>
            <a:r>
              <a:rPr lang="en-US" dirty="0"/>
              <a:t>Carpet removal and installation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359712242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Tips on Securing Business with the Government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191000"/>
          </a:xfrm>
        </p:spPr>
        <p:txBody>
          <a:bodyPr/>
          <a:lstStyle/>
          <a:p>
            <a:r>
              <a:rPr lang="en-US" b="0" dirty="0"/>
              <a:t>Conduct a company assessment as it relates to the Government’s needs</a:t>
            </a:r>
          </a:p>
          <a:p>
            <a:r>
              <a:rPr lang="en-US" b="0" dirty="0"/>
              <a:t>Prepare a capability statement</a:t>
            </a:r>
          </a:p>
          <a:p>
            <a:r>
              <a:rPr lang="en-US" b="0" dirty="0"/>
              <a:t>Set up a meeting with the Department’s Small Business Specialist to discuss business strategy and operations</a:t>
            </a:r>
          </a:p>
          <a:p>
            <a:r>
              <a:rPr lang="en-US" b="0" dirty="0"/>
              <a:t>Set up a capability briefing with the Small Business Specialist and the contracting/program staff</a:t>
            </a:r>
          </a:p>
          <a:p>
            <a:r>
              <a:rPr lang="en-US" b="0" dirty="0"/>
              <a:t>Attend various small business outreach events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357926426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Tips on Securing Business with the Government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495801"/>
          </a:xfrm>
        </p:spPr>
        <p:txBody>
          <a:bodyPr/>
          <a:lstStyle/>
          <a:p>
            <a:r>
              <a:rPr lang="en-US" b="0" dirty="0"/>
              <a:t>Visit the SBA Small Business Development Center(s) in the local area.  More information is found at: </a:t>
            </a:r>
            <a:r>
              <a:rPr lang="en-US" b="0" dirty="0">
                <a:hlinkClick r:id="rId2"/>
              </a:rPr>
              <a:t>https://www.sba.gov/tools/local-assistance/sbdc</a:t>
            </a:r>
            <a:endParaRPr lang="en-US" b="0" dirty="0"/>
          </a:p>
          <a:p>
            <a:r>
              <a:rPr lang="en-US" b="0" dirty="0"/>
              <a:t>Contact the Georgia Procurement Technical Assistance Center.   The applicable link is:  </a:t>
            </a:r>
            <a:r>
              <a:rPr lang="en-US" b="0" dirty="0">
                <a:hlinkClick r:id="rId3"/>
              </a:rPr>
              <a:t>http://gtpac.org</a:t>
            </a:r>
            <a:endParaRPr lang="en-US" b="0" dirty="0"/>
          </a:p>
          <a:p>
            <a:r>
              <a:rPr lang="en-US" b="0" dirty="0"/>
              <a:t>Apply for a contract on GSA Schedule.   There is a separate PSS Schedule for Professional Engineering Solutions.  </a:t>
            </a:r>
          </a:p>
          <a:p>
            <a:r>
              <a:rPr lang="en-US" b="0" dirty="0"/>
              <a:t>Check </a:t>
            </a:r>
            <a:r>
              <a:rPr lang="en-US" b="0" dirty="0">
                <a:hlinkClick r:id="rId4"/>
              </a:rPr>
              <a:t>www.fbo.gov</a:t>
            </a:r>
            <a:r>
              <a:rPr lang="en-US" b="0" dirty="0"/>
              <a:t> and fpds.gov for various announcements and procurement activity.</a:t>
            </a:r>
          </a:p>
          <a:p>
            <a:r>
              <a:rPr lang="en-US" b="0" dirty="0"/>
              <a:t>Apply to the SBA 8(a) program or team up with an existing 8(a) company  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6019800"/>
            <a:ext cx="8229600" cy="380999"/>
          </a:xfrm>
        </p:spPr>
        <p:txBody>
          <a:bodyPr/>
          <a:lstStyle/>
          <a:p>
            <a:r>
              <a:rPr lang="en-US" dirty="0"/>
              <a:t>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151641116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Proposal Preparation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343401"/>
          </a:xfrm>
        </p:spPr>
        <p:txBody>
          <a:bodyPr/>
          <a:lstStyle/>
          <a:p>
            <a:r>
              <a:rPr lang="en-US" b="0" dirty="0"/>
              <a:t>Submit proposals on time, especially for competitive acquisitions</a:t>
            </a:r>
          </a:p>
          <a:p>
            <a:r>
              <a:rPr lang="en-US" b="0" dirty="0"/>
              <a:t>The initial proposal submission should be the best proposal.  Awards are often made without discussions or proposal revisions.</a:t>
            </a:r>
          </a:p>
          <a:p>
            <a:r>
              <a:rPr lang="en-US" b="0" dirty="0"/>
              <a:t>Tailor your proposal to the work requirements</a:t>
            </a:r>
          </a:p>
          <a:p>
            <a:r>
              <a:rPr lang="en-US" b="0" dirty="0"/>
              <a:t>Carefully read the proposal instructions, evaluation criteria, and statement of work requirements</a:t>
            </a:r>
          </a:p>
          <a:p>
            <a:r>
              <a:rPr lang="en-US" b="0" dirty="0"/>
              <a:t>Ask questions in writing at the solicitation phase</a:t>
            </a:r>
          </a:p>
          <a:p>
            <a:r>
              <a:rPr lang="en-US" b="0" dirty="0"/>
              <a:t>Provide an appropriate level of cost/pricing information and verify mathematical accuracy     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093315805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CDC </a:t>
            </a:r>
            <a:b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Resident Small Business Specialists</a:t>
            </a:r>
            <a:endParaRPr lang="en-US" b="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5799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en-US" b="0" dirty="0">
                <a:latin typeface="Leelawadee UI" panose="020B0502040204020203" pitchFamily="34" charset="-34"/>
                <a:cs typeface="Leelawadee UI" panose="020B0502040204020203" pitchFamily="34" charset="-34"/>
              </a:rPr>
              <a:t>◻ </a:t>
            </a:r>
            <a:r>
              <a:rPr lang="en-US" sz="20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Gwendolyn Miles:</a:t>
            </a:r>
          </a:p>
          <a:p>
            <a:pPr lvl="1"/>
            <a:r>
              <a:rPr lang="en-US" dirty="0">
                <a:latin typeface="Leelawadee UI" panose="020B0502040204020203" pitchFamily="34" charset="-34"/>
                <a:cs typeface="Leelawadee UI" panose="020B0502040204020203" pitchFamily="34" charset="-34"/>
              </a:rPr>
              <a:t>Office Number -- 770-488-3042</a:t>
            </a:r>
          </a:p>
          <a:p>
            <a:pPr lvl="1"/>
            <a:r>
              <a:rPr lang="en-US" dirty="0">
                <a:latin typeface="Leelawadee UI" panose="020B0502040204020203" pitchFamily="34" charset="-34"/>
                <a:cs typeface="Leelawadee UI" panose="020B0502040204020203" pitchFamily="34" charset="-34"/>
              </a:rPr>
              <a:t>Email – vla3@cdc.gov</a:t>
            </a:r>
            <a:r>
              <a:rPr lang="en-US" dirty="0">
                <a:solidFill>
                  <a:schemeClr val="tx2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0" dirty="0">
                <a:latin typeface="Leelawadee UI" panose="020B0502040204020203" pitchFamily="34" charset="-34"/>
                <a:cs typeface="Leelawadee UI" panose="020B0502040204020203" pitchFamily="34" charset="-34"/>
              </a:rPr>
              <a:t>◻ </a:t>
            </a:r>
            <a:r>
              <a:rPr lang="en-US" sz="20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Allyson Brown</a:t>
            </a:r>
          </a:p>
          <a:p>
            <a:pPr lvl="1"/>
            <a:r>
              <a:rPr lang="en-US" dirty="0">
                <a:latin typeface="Leelawadee UI" panose="020B0502040204020203" pitchFamily="34" charset="-34"/>
                <a:cs typeface="Leelawadee UI" panose="020B0502040204020203" pitchFamily="34" charset="-34"/>
              </a:rPr>
              <a:t>Office Number – 770-488-3028</a:t>
            </a:r>
          </a:p>
          <a:p>
            <a:pPr lvl="1"/>
            <a:r>
              <a:rPr lang="en-US" dirty="0">
                <a:latin typeface="Leelawadee UI" panose="020B0502040204020203" pitchFamily="34" charset="-34"/>
                <a:cs typeface="Leelawadee UI" panose="020B0502040204020203" pitchFamily="34" charset="-34"/>
              </a:rPr>
              <a:t>Email – azs4@cdc.gov 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1026" name="Picture 2" descr="C:\Users\jkn7\AppData\Local\Microsoft\Windows\Temporary Internet Files\Content.IE5\ZC3US8RM\MP90038274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438400"/>
            <a:ext cx="32004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33600" y="5266491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2"/>
                </a:solidFill>
              </a:rPr>
              <a:t>Agency Requirements, Capability Briefings, Questions about the Acquisition Process</a:t>
            </a:r>
          </a:p>
        </p:txBody>
      </p:sp>
    </p:spTree>
    <p:extLst>
      <p:ext uri="{BB962C8B-B14F-4D97-AF65-F5344CB8AC3E}">
        <p14:creationId xmlns:p14="http://schemas.microsoft.com/office/powerpoint/2010/main" val="190340903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CDC Overview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800661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2057400"/>
          </a:xfrm>
        </p:spPr>
        <p:txBody>
          <a:bodyPr/>
          <a:lstStyle/>
          <a:p>
            <a:pPr algn="l"/>
            <a:r>
              <a:rPr lang="en-US" sz="1400" dirty="0"/>
              <a:t>For more information please contact Centers for Disease Control and Prevention</a:t>
            </a:r>
          </a:p>
          <a:p>
            <a:pPr lvl="0" algn="l"/>
            <a:endParaRPr lang="en-US" sz="1400" b="0" dirty="0"/>
          </a:p>
          <a:p>
            <a:pPr lvl="0" algn="l"/>
            <a:r>
              <a:rPr lang="en-US" sz="1400" b="0" dirty="0"/>
              <a:t>1600 Clifton Road NE,  Atlanta,  GA  30333</a:t>
            </a:r>
          </a:p>
          <a:p>
            <a:pPr lvl="0" algn="l"/>
            <a:r>
              <a:rPr lang="en-US" sz="1400" b="0" dirty="0"/>
              <a:t>Telephone: 1-800-CDC-INFO (232-4636)/TTY: 1-888-232-6348</a:t>
            </a:r>
          </a:p>
          <a:p>
            <a:pPr lvl="0" algn="l"/>
            <a:r>
              <a:rPr lang="en-US" sz="1400" b="0" dirty="0"/>
              <a:t>E-mail:  cdcinfo@cdc.gov 	Web:  http://www.cdc.gov</a:t>
            </a:r>
          </a:p>
          <a:p>
            <a:pPr lvl="0" algn="l"/>
            <a:endParaRPr lang="en-US" sz="1400" b="0" dirty="0"/>
          </a:p>
          <a:p>
            <a:pPr lvl="0" algn="l"/>
            <a:r>
              <a:rPr lang="en-US" sz="900" b="0" dirty="0"/>
              <a:t>The findings and conclusions in this report are those of the authors and do not necessarily represent the official position of the Centers for Disease Control and Prevention.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Office of the Director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Office  of Financial Resources (OFR)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idx="4294967295"/>
          </p:nvPr>
        </p:nvSpPr>
        <p:spPr>
          <a:xfrm>
            <a:off x="457200" y="3145694"/>
            <a:ext cx="8229600" cy="4111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en-US" sz="2800" b="1" kern="1200" baseline="0" dirty="0">
                <a:solidFill>
                  <a:schemeClr val="bg2"/>
                </a:solidFill>
                <a:latin typeface="Myriad Web Pro"/>
                <a:ea typeface="+mn-ea"/>
                <a:cs typeface="+mn-cs"/>
              </a:rPr>
              <a:t>Questions?</a:t>
            </a:r>
            <a:endParaRPr lang="en-US" dirty="0"/>
          </a:p>
          <a:p>
            <a:endParaRPr lang="en-US" dirty="0"/>
          </a:p>
        </p:txBody>
      </p:sp>
      <p:pic>
        <p:nvPicPr>
          <p:cNvPr id="8" name="Picture 7" descr="Logos of the United States Department of Health and Human Services and Centers for Disease Control and Prevention&#10;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6515100"/>
            <a:ext cx="190500" cy="190500"/>
          </a:xfrm>
          <a:prstGeom prst="rect">
            <a:avLst/>
          </a:prstGeom>
        </p:spPr>
      </p:pic>
      <p:pic>
        <p:nvPicPr>
          <p:cNvPr id="2" name="Picture 1" descr="This image displays the CDC Atlanta campus with CDC sign and logo." title="CDC Campus location: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675" y="464329"/>
            <a:ext cx="3676650" cy="2592893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9065" y="609600"/>
            <a:ext cx="8229600" cy="533400"/>
          </a:xfrm>
          <a:prstGeom prst="rect">
            <a:avLst/>
          </a:prstGeom>
        </p:spPr>
        <p:txBody>
          <a:bodyPr/>
          <a:lstStyle/>
          <a:p>
            <a:br>
              <a:rPr lang="en-US" dirty="0">
                <a:solidFill>
                  <a:srgbClr val="FFC000"/>
                </a:solidFill>
              </a:rPr>
            </a:b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cs typeface="Leelawadee UI" panose="020B0502040204020203" pitchFamily="34" charset="-34"/>
              </a:rPr>
              <a:t>CDC Mission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89065" y="2179638"/>
            <a:ext cx="8229600" cy="4983162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2800" dirty="0"/>
              <a:t>To promote health and quality of life by preventing and controlling disease, injury, and disability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46346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cs typeface="Leelawadee UI" panose="020B0502040204020203" pitchFamily="34" charset="-34"/>
              </a:rPr>
              <a:t>Department of Health and Human Services</a:t>
            </a:r>
            <a:endParaRPr lang="en-US" dirty="0">
              <a:solidFill>
                <a:srgbClr val="FFC000"/>
              </a:solidFill>
              <a:cs typeface="Leelawadee UI" panose="020B0502040204020203" pitchFamily="34" charset="-34"/>
            </a:endParaRPr>
          </a:p>
        </p:txBody>
      </p:sp>
      <p:pic>
        <p:nvPicPr>
          <p:cNvPr id="1026" name="Picture 2" descr="This image displays the organizational structure within the Department of Health and Human Services- a circle around the Centers for Disease Control and Prevention (CDC) indicates CDC specifically." title="Organizational Structure: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975" y="1600200"/>
            <a:ext cx="5992626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 descr="This image displays the organizational structure within the Department of Health and Human Services- a circle around the Centers for Disease Control and Prevention (CDC) indicates CDC specifically." title="Organizational Structure:"/>
          <p:cNvSpPr/>
          <p:nvPr/>
        </p:nvSpPr>
        <p:spPr>
          <a:xfrm>
            <a:off x="1143000" y="2514600"/>
            <a:ext cx="3200400" cy="1371600"/>
          </a:xfrm>
          <a:prstGeom prst="ellipse">
            <a:avLst/>
          </a:prstGeom>
          <a:noFill/>
          <a:ln w="762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84723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CDC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Major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Program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Areas</a:t>
            </a:r>
            <a:br>
              <a:rPr lang="en-US" dirty="0">
                <a:solidFill>
                  <a:srgbClr val="FFC000"/>
                </a:solidFill>
              </a:rPr>
            </a:b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19200" y="1295400"/>
            <a:ext cx="7467600" cy="449580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Chronic Diseases</a:t>
            </a:r>
          </a:p>
          <a:p>
            <a:r>
              <a:rPr lang="en-US" dirty="0"/>
              <a:t>Environmental Health </a:t>
            </a:r>
          </a:p>
          <a:p>
            <a:r>
              <a:rPr lang="en-US" dirty="0"/>
              <a:t>Infectious Diseases</a:t>
            </a:r>
          </a:p>
          <a:p>
            <a:r>
              <a:rPr lang="en-US" dirty="0"/>
              <a:t>Injury Prevention and Control</a:t>
            </a:r>
          </a:p>
          <a:p>
            <a:r>
              <a:rPr lang="en-US" dirty="0"/>
              <a:t>Birth Defects</a:t>
            </a:r>
          </a:p>
          <a:p>
            <a:r>
              <a:rPr lang="en-US" dirty="0"/>
              <a:t>Emergency Preparedness</a:t>
            </a:r>
          </a:p>
          <a:p>
            <a:r>
              <a:rPr lang="en-US" dirty="0"/>
              <a:t>Occupational Safety and Health</a:t>
            </a:r>
          </a:p>
          <a:p>
            <a:r>
              <a:rPr lang="en-US" dirty="0"/>
              <a:t>Health Statistics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0169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79438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CDC’s Unique Capabilities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4648200" cy="5029201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Epidemiology and surveillance</a:t>
            </a:r>
          </a:p>
          <a:p>
            <a:r>
              <a:rPr lang="en-US" dirty="0"/>
              <a:t>Vaccines </a:t>
            </a:r>
          </a:p>
          <a:p>
            <a:r>
              <a:rPr lang="en-US" dirty="0"/>
              <a:t>Laboratory sciences</a:t>
            </a:r>
          </a:p>
          <a:p>
            <a:r>
              <a:rPr lang="en-US" dirty="0"/>
              <a:t>Public health expertise</a:t>
            </a:r>
          </a:p>
          <a:p>
            <a:r>
              <a:rPr lang="en-US" dirty="0"/>
              <a:t>Strategic National Stockpile</a:t>
            </a:r>
          </a:p>
          <a:p>
            <a:r>
              <a:rPr lang="en-US" dirty="0"/>
              <a:t>Select Agent Program</a:t>
            </a:r>
          </a:p>
          <a:p>
            <a:r>
              <a:rPr lang="en-US" dirty="0"/>
              <a:t>Quarantine and community mitigation</a:t>
            </a:r>
          </a:p>
          <a:p>
            <a:r>
              <a:rPr lang="en-US" dirty="0"/>
              <a:t>Public health preparedness and state readiness</a:t>
            </a:r>
          </a:p>
        </p:txBody>
      </p:sp>
      <p:pic>
        <p:nvPicPr>
          <p:cNvPr id="5" name="Picture 6" descr="scientis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219200"/>
            <a:ext cx="1476375" cy="20574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6" name="Picture 4" descr="Copy (3) of Copy of steve and k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1219200"/>
            <a:ext cx="1912943" cy="26718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</p:pic>
      <p:pic>
        <p:nvPicPr>
          <p:cNvPr id="7" name="Picture 12" descr="3_l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0938" y="3429000"/>
            <a:ext cx="1066800" cy="1600200"/>
          </a:xfrm>
          <a:prstGeom prst="rect">
            <a:avLst/>
          </a:prstGeom>
          <a:noFill/>
        </p:spPr>
      </p:pic>
      <p:pic>
        <p:nvPicPr>
          <p:cNvPr id="8" name="Picture 5" descr="plane2 w-AC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4154489"/>
            <a:ext cx="2438400" cy="163671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1334056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CDC Fast Facts:  Our Employees</a:t>
            </a:r>
            <a:br>
              <a:rPr lang="en-US" dirty="0">
                <a:solidFill>
                  <a:srgbClr val="FFC000"/>
                </a:solidFill>
              </a:rPr>
            </a:b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7" name="Picture 22" descr="PHIL Image 112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787" y="914400"/>
            <a:ext cx="1471613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0" descr="PHIL Image 107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505200"/>
            <a:ext cx="1752600" cy="255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458200" cy="4786105"/>
          </a:xfrm>
        </p:spPr>
        <p:txBody>
          <a:bodyPr/>
          <a:lstStyle/>
          <a:p>
            <a:pPr marL="0" indent="0">
              <a:buNone/>
            </a:pPr>
            <a:r>
              <a:rPr lang="en-US" sz="2200" b="0" dirty="0">
                <a:cs typeface="Leelawadee UI" panose="020B0502040204020203" pitchFamily="34" charset="-34"/>
              </a:rPr>
              <a:t>◽ Over </a:t>
            </a:r>
            <a:r>
              <a:rPr lang="en-US" sz="2200" b="0" u="sng" dirty="0">
                <a:cs typeface="Leelawadee UI" panose="020B0502040204020203" pitchFamily="34" charset="-34"/>
              </a:rPr>
              <a:t>11,000</a:t>
            </a:r>
            <a:r>
              <a:rPr lang="en-US" sz="2200" b="0" dirty="0">
                <a:cs typeface="Leelawadee UI" panose="020B0502040204020203" pitchFamily="34" charset="-34"/>
              </a:rPr>
              <a:t> Government Employees</a:t>
            </a:r>
          </a:p>
          <a:p>
            <a:pPr marL="0" indent="0">
              <a:buNone/>
            </a:pPr>
            <a:r>
              <a:rPr lang="en-US" sz="2200" b="0" dirty="0">
                <a:cs typeface="Leelawadee UI" panose="020B0502040204020203" pitchFamily="34" charset="-34"/>
              </a:rPr>
              <a:t>◽ </a:t>
            </a:r>
            <a:r>
              <a:rPr lang="en-US" sz="2200" b="0" u="sng" dirty="0">
                <a:cs typeface="Leelawadee UI" panose="020B0502040204020203" pitchFamily="34" charset="-34"/>
              </a:rPr>
              <a:t>8,500</a:t>
            </a:r>
            <a:r>
              <a:rPr lang="en-US" sz="2200" b="0" dirty="0">
                <a:cs typeface="Leelawadee UI" panose="020B0502040204020203" pitchFamily="34" charset="-34"/>
              </a:rPr>
              <a:t> Georgia Employees</a:t>
            </a:r>
          </a:p>
          <a:p>
            <a:pPr marL="0" indent="0">
              <a:buNone/>
            </a:pPr>
            <a:r>
              <a:rPr lang="en-US" sz="2200" b="0" dirty="0">
                <a:cs typeface="Leelawadee UI" panose="020B0502040204020203" pitchFamily="34" charset="-34"/>
              </a:rPr>
              <a:t>◽ Over </a:t>
            </a:r>
            <a:r>
              <a:rPr lang="en-US" sz="2200" b="0" u="sng" dirty="0">
                <a:cs typeface="Leelawadee UI" panose="020B0502040204020203" pitchFamily="34" charset="-34"/>
              </a:rPr>
              <a:t>5,000</a:t>
            </a:r>
            <a:r>
              <a:rPr lang="en-US" sz="2200" b="0" dirty="0">
                <a:cs typeface="Leelawadee UI" panose="020B0502040204020203" pitchFamily="34" charset="-34"/>
              </a:rPr>
              <a:t> Contract Staff</a:t>
            </a:r>
          </a:p>
          <a:p>
            <a:pPr marL="0" indent="0">
              <a:buNone/>
            </a:pPr>
            <a:r>
              <a:rPr lang="en-US" sz="2200" b="0" dirty="0">
                <a:cs typeface="Leelawadee UI" panose="020B0502040204020203" pitchFamily="34" charset="-34"/>
              </a:rPr>
              <a:t>◽ CDC listed as one of the Best Places to Work in </a:t>
            </a:r>
          </a:p>
          <a:p>
            <a:pPr marL="0" indent="0">
              <a:buNone/>
            </a:pPr>
            <a:r>
              <a:rPr lang="en-US" sz="2200" b="0" dirty="0">
                <a:cs typeface="Leelawadee UI" panose="020B0502040204020203" pitchFamily="34" charset="-34"/>
              </a:rPr>
              <a:t>     the Federal Government</a:t>
            </a:r>
          </a:p>
          <a:p>
            <a:pPr marL="0" indent="0">
              <a:buNone/>
            </a:pPr>
            <a:r>
              <a:rPr lang="en-US" sz="2200" b="0" dirty="0">
                <a:cs typeface="Leelawadee UI" panose="020B0502040204020203" pitchFamily="34" charset="-34"/>
              </a:rPr>
              <a:t>◽ One of the top employers in Atlanta and the </a:t>
            </a:r>
          </a:p>
          <a:p>
            <a:pPr marL="0" indent="0">
              <a:buNone/>
            </a:pPr>
            <a:r>
              <a:rPr lang="en-US" sz="2200" b="0" dirty="0">
                <a:cs typeface="Leelawadee UI" panose="020B0502040204020203" pitchFamily="34" charset="-34"/>
              </a:rPr>
              <a:t>    State of Georgia </a:t>
            </a:r>
          </a:p>
          <a:p>
            <a:pPr marL="0" indent="0">
              <a:buNone/>
            </a:pPr>
            <a:r>
              <a:rPr lang="en-US" sz="2200" b="0" dirty="0">
                <a:cs typeface="Leelawadee UI" panose="020B0502040204020203" pitchFamily="34" charset="-34"/>
              </a:rPr>
              <a:t>◽ About 70% of employees have college degrees</a:t>
            </a:r>
          </a:p>
          <a:p>
            <a:pPr marL="0" indent="0">
              <a:buNone/>
            </a:pPr>
            <a:r>
              <a:rPr lang="en-US" sz="2200" b="0" dirty="0">
                <a:cs typeface="Leelawadee UI" panose="020B0502040204020203" pitchFamily="34" charset="-34"/>
              </a:rPr>
              <a:t>◽ Almost 50% of employees have advanced degrees</a:t>
            </a:r>
          </a:p>
          <a:p>
            <a:pPr marL="0" indent="0">
              <a:buNone/>
            </a:pPr>
            <a:r>
              <a:rPr lang="en-US" sz="2200" b="0" dirty="0">
                <a:cs typeface="Leelawadee UI" panose="020B0502040204020203" pitchFamily="34" charset="-34"/>
              </a:rPr>
              <a:t>◽ 170 occupational categories</a:t>
            </a:r>
          </a:p>
          <a:p>
            <a:pPr marL="0" indent="0">
              <a:buNone/>
            </a:pPr>
            <a:r>
              <a:rPr lang="en-US" sz="2200" b="0" dirty="0">
                <a:cs typeface="Leelawadee UI" panose="020B0502040204020203" pitchFamily="34" charset="-34"/>
              </a:rPr>
              <a:t>◽ The average age is 45 </a:t>
            </a:r>
          </a:p>
          <a:p>
            <a:pPr marL="0" indent="0">
              <a:buNone/>
            </a:pPr>
            <a:endParaRPr lang="en-US" sz="2000" b="0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7855177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CDC Employees and Locations</a:t>
            </a:r>
            <a:br>
              <a:rPr lang="en-US" dirty="0">
                <a:solidFill>
                  <a:srgbClr val="FFC000"/>
                </a:solidFill>
              </a:rPr>
            </a:br>
            <a:endParaRPr lang="en-US" dirty="0">
              <a:solidFill>
                <a:srgbClr val="FFC000"/>
              </a:solidFill>
            </a:endParaRPr>
          </a:p>
        </p:txBody>
      </p:sp>
      <p:grpSp>
        <p:nvGrpSpPr>
          <p:cNvPr id="6" name="Group 3" descr="This image displays the United States with specific highlights indicating the cities within all 50 states that CDC employees currently work in." title="Map:"/>
          <p:cNvGrpSpPr>
            <a:grpSpLocks/>
          </p:cNvGrpSpPr>
          <p:nvPr/>
        </p:nvGrpSpPr>
        <p:grpSpPr bwMode="auto">
          <a:xfrm>
            <a:off x="1265832" y="1550482"/>
            <a:ext cx="6940550" cy="4368800"/>
            <a:chOff x="428" y="668"/>
            <a:chExt cx="4951" cy="3117"/>
          </a:xfrm>
        </p:grpSpPr>
        <p:sp>
          <p:nvSpPr>
            <p:cNvPr id="8" name="Freeform 4"/>
            <p:cNvSpPr>
              <a:spLocks/>
            </p:cNvSpPr>
            <p:nvPr/>
          </p:nvSpPr>
          <p:spPr bwMode="auto">
            <a:xfrm>
              <a:off x="3708" y="2604"/>
              <a:ext cx="361" cy="588"/>
            </a:xfrm>
            <a:custGeom>
              <a:avLst/>
              <a:gdLst>
                <a:gd name="T0" fmla="*/ 0 w 722"/>
                <a:gd name="T1" fmla="*/ 1 h 1176"/>
                <a:gd name="T2" fmla="*/ 1 w 722"/>
                <a:gd name="T3" fmla="*/ 1 h 1176"/>
                <a:gd name="T4" fmla="*/ 0 w 722"/>
                <a:gd name="T5" fmla="*/ 1 h 1176"/>
                <a:gd name="T6" fmla="*/ 1 w 722"/>
                <a:gd name="T7" fmla="*/ 1 h 1176"/>
                <a:gd name="T8" fmla="*/ 1 w 722"/>
                <a:gd name="T9" fmla="*/ 1 h 1176"/>
                <a:gd name="T10" fmla="*/ 1 w 722"/>
                <a:gd name="T11" fmla="*/ 1 h 1176"/>
                <a:gd name="T12" fmla="*/ 1 w 722"/>
                <a:gd name="T13" fmla="*/ 1 h 1176"/>
                <a:gd name="T14" fmla="*/ 1 w 722"/>
                <a:gd name="T15" fmla="*/ 1 h 1176"/>
                <a:gd name="T16" fmla="*/ 1 w 722"/>
                <a:gd name="T17" fmla="*/ 1 h 1176"/>
                <a:gd name="T18" fmla="*/ 1 w 722"/>
                <a:gd name="T19" fmla="*/ 1 h 1176"/>
                <a:gd name="T20" fmla="*/ 1 w 722"/>
                <a:gd name="T21" fmla="*/ 1 h 1176"/>
                <a:gd name="T22" fmla="*/ 1 w 722"/>
                <a:gd name="T23" fmla="*/ 1 h 1176"/>
                <a:gd name="T24" fmla="*/ 1 w 722"/>
                <a:gd name="T25" fmla="*/ 1 h 1176"/>
                <a:gd name="T26" fmla="*/ 1 w 722"/>
                <a:gd name="T27" fmla="*/ 1 h 1176"/>
                <a:gd name="T28" fmla="*/ 1 w 722"/>
                <a:gd name="T29" fmla="*/ 1 h 1176"/>
                <a:gd name="T30" fmla="*/ 1 w 722"/>
                <a:gd name="T31" fmla="*/ 1 h 1176"/>
                <a:gd name="T32" fmla="*/ 1 w 722"/>
                <a:gd name="T33" fmla="*/ 1 h 1176"/>
                <a:gd name="T34" fmla="*/ 1 w 722"/>
                <a:gd name="T35" fmla="*/ 1 h 1176"/>
                <a:gd name="T36" fmla="*/ 1 w 722"/>
                <a:gd name="T37" fmla="*/ 1 h 1176"/>
                <a:gd name="T38" fmla="*/ 1 w 722"/>
                <a:gd name="T39" fmla="*/ 1 h 1176"/>
                <a:gd name="T40" fmla="*/ 1 w 722"/>
                <a:gd name="T41" fmla="*/ 1 h 1176"/>
                <a:gd name="T42" fmla="*/ 1 w 722"/>
                <a:gd name="T43" fmla="*/ 1 h 1176"/>
                <a:gd name="T44" fmla="*/ 1 w 722"/>
                <a:gd name="T45" fmla="*/ 0 h 1176"/>
                <a:gd name="T46" fmla="*/ 0 w 722"/>
                <a:gd name="T47" fmla="*/ 1 h 117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22"/>
                <a:gd name="T73" fmla="*/ 0 h 1176"/>
                <a:gd name="T74" fmla="*/ 722 w 722"/>
                <a:gd name="T75" fmla="*/ 1176 h 117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22" h="1176">
                  <a:moveTo>
                    <a:pt x="0" y="44"/>
                  </a:moveTo>
                  <a:lnTo>
                    <a:pt x="17" y="65"/>
                  </a:lnTo>
                  <a:lnTo>
                    <a:pt x="0" y="791"/>
                  </a:lnTo>
                  <a:lnTo>
                    <a:pt x="45" y="1142"/>
                  </a:lnTo>
                  <a:lnTo>
                    <a:pt x="96" y="1155"/>
                  </a:lnTo>
                  <a:lnTo>
                    <a:pt x="115" y="1045"/>
                  </a:lnTo>
                  <a:lnTo>
                    <a:pt x="134" y="1073"/>
                  </a:lnTo>
                  <a:lnTo>
                    <a:pt x="138" y="1127"/>
                  </a:lnTo>
                  <a:lnTo>
                    <a:pt x="168" y="1152"/>
                  </a:lnTo>
                  <a:lnTo>
                    <a:pt x="125" y="1176"/>
                  </a:lnTo>
                  <a:lnTo>
                    <a:pt x="227" y="1150"/>
                  </a:lnTo>
                  <a:lnTo>
                    <a:pt x="246" y="1116"/>
                  </a:lnTo>
                  <a:lnTo>
                    <a:pt x="231" y="1097"/>
                  </a:lnTo>
                  <a:lnTo>
                    <a:pt x="241" y="1069"/>
                  </a:lnTo>
                  <a:lnTo>
                    <a:pt x="190" y="1022"/>
                  </a:lnTo>
                  <a:lnTo>
                    <a:pt x="194" y="986"/>
                  </a:lnTo>
                  <a:lnTo>
                    <a:pt x="722" y="938"/>
                  </a:lnTo>
                  <a:lnTo>
                    <a:pt x="676" y="752"/>
                  </a:lnTo>
                  <a:lnTo>
                    <a:pt x="685" y="685"/>
                  </a:lnTo>
                  <a:lnTo>
                    <a:pt x="704" y="643"/>
                  </a:lnTo>
                  <a:lnTo>
                    <a:pt x="687" y="579"/>
                  </a:lnTo>
                  <a:lnTo>
                    <a:pt x="636" y="497"/>
                  </a:lnTo>
                  <a:lnTo>
                    <a:pt x="501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965B9"/>
            </a:solidFill>
            <a:ln>
              <a:noFill/>
            </a:ln>
            <a:effectLst>
              <a:prstShdw prst="shdw17" dist="17961" dir="2700000">
                <a:srgbClr val="053D6F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607" y="3705"/>
              <a:ext cx="46" cy="23"/>
            </a:xfrm>
            <a:custGeom>
              <a:avLst/>
              <a:gdLst>
                <a:gd name="T0" fmla="*/ 0 w 93"/>
                <a:gd name="T1" fmla="*/ 1 h 46"/>
                <a:gd name="T2" fmla="*/ 0 w 93"/>
                <a:gd name="T3" fmla="*/ 1 h 46"/>
                <a:gd name="T4" fmla="*/ 0 w 93"/>
                <a:gd name="T5" fmla="*/ 0 h 46"/>
                <a:gd name="T6" fmla="*/ 0 w 93"/>
                <a:gd name="T7" fmla="*/ 1 h 46"/>
                <a:gd name="T8" fmla="*/ 0 w 93"/>
                <a:gd name="T9" fmla="*/ 1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46"/>
                <a:gd name="T17" fmla="*/ 93 w 93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46">
                  <a:moveTo>
                    <a:pt x="0" y="46"/>
                  </a:moveTo>
                  <a:lnTo>
                    <a:pt x="23" y="24"/>
                  </a:lnTo>
                  <a:lnTo>
                    <a:pt x="88" y="0"/>
                  </a:lnTo>
                  <a:lnTo>
                    <a:pt x="93" y="9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965B9"/>
            </a:solidFill>
            <a:ln>
              <a:noFill/>
            </a:ln>
            <a:effectLst>
              <a:prstShdw prst="shdw17" dist="17961" dir="2700000">
                <a:srgbClr val="053D6F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675" y="3695"/>
              <a:ext cx="27" cy="19"/>
            </a:xfrm>
            <a:custGeom>
              <a:avLst/>
              <a:gdLst>
                <a:gd name="T0" fmla="*/ 0 w 54"/>
                <a:gd name="T1" fmla="*/ 1 h 37"/>
                <a:gd name="T2" fmla="*/ 1 w 54"/>
                <a:gd name="T3" fmla="*/ 0 h 37"/>
                <a:gd name="T4" fmla="*/ 1 w 54"/>
                <a:gd name="T5" fmla="*/ 1 h 37"/>
                <a:gd name="T6" fmla="*/ 1 w 54"/>
                <a:gd name="T7" fmla="*/ 1 h 37"/>
                <a:gd name="T8" fmla="*/ 0 w 54"/>
                <a:gd name="T9" fmla="*/ 1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37"/>
                <a:gd name="T17" fmla="*/ 54 w 54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37">
                  <a:moveTo>
                    <a:pt x="0" y="37"/>
                  </a:moveTo>
                  <a:lnTo>
                    <a:pt x="12" y="0"/>
                  </a:lnTo>
                  <a:lnTo>
                    <a:pt x="54" y="8"/>
                  </a:lnTo>
                  <a:lnTo>
                    <a:pt x="49" y="29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965B9"/>
            </a:solidFill>
            <a:ln>
              <a:noFill/>
            </a:ln>
            <a:effectLst>
              <a:prstShdw prst="shdw17" dist="17961" dir="2700000">
                <a:srgbClr val="053D6F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736" y="3674"/>
              <a:ext cx="51" cy="20"/>
            </a:xfrm>
            <a:custGeom>
              <a:avLst/>
              <a:gdLst>
                <a:gd name="T0" fmla="*/ 0 w 102"/>
                <a:gd name="T1" fmla="*/ 1 h 40"/>
                <a:gd name="T2" fmla="*/ 1 w 102"/>
                <a:gd name="T3" fmla="*/ 0 h 40"/>
                <a:gd name="T4" fmla="*/ 1 w 102"/>
                <a:gd name="T5" fmla="*/ 0 h 40"/>
                <a:gd name="T6" fmla="*/ 1 w 102"/>
                <a:gd name="T7" fmla="*/ 1 h 40"/>
                <a:gd name="T8" fmla="*/ 1 w 102"/>
                <a:gd name="T9" fmla="*/ 1 h 40"/>
                <a:gd name="T10" fmla="*/ 0 w 102"/>
                <a:gd name="T11" fmla="*/ 1 h 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2"/>
                <a:gd name="T19" fmla="*/ 0 h 40"/>
                <a:gd name="T20" fmla="*/ 102 w 102"/>
                <a:gd name="T21" fmla="*/ 40 h 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2" h="40">
                  <a:moveTo>
                    <a:pt x="0" y="40"/>
                  </a:moveTo>
                  <a:lnTo>
                    <a:pt x="25" y="0"/>
                  </a:lnTo>
                  <a:lnTo>
                    <a:pt x="86" y="0"/>
                  </a:lnTo>
                  <a:lnTo>
                    <a:pt x="102" y="38"/>
                  </a:lnTo>
                  <a:lnTo>
                    <a:pt x="35" y="26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965B9"/>
            </a:solidFill>
            <a:ln>
              <a:noFill/>
            </a:ln>
            <a:effectLst>
              <a:prstShdw prst="shdw17" dist="17961" dir="2700000">
                <a:srgbClr val="053D6F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783" y="2943"/>
              <a:ext cx="916" cy="772"/>
            </a:xfrm>
            <a:custGeom>
              <a:avLst/>
              <a:gdLst>
                <a:gd name="T0" fmla="*/ 1 w 1830"/>
                <a:gd name="T1" fmla="*/ 0 h 1545"/>
                <a:gd name="T2" fmla="*/ 1 w 1830"/>
                <a:gd name="T3" fmla="*/ 0 h 1545"/>
                <a:gd name="T4" fmla="*/ 1 w 1830"/>
                <a:gd name="T5" fmla="*/ 0 h 1545"/>
                <a:gd name="T6" fmla="*/ 1 w 1830"/>
                <a:gd name="T7" fmla="*/ 0 h 1545"/>
                <a:gd name="T8" fmla="*/ 1 w 1830"/>
                <a:gd name="T9" fmla="*/ 0 h 1545"/>
                <a:gd name="T10" fmla="*/ 1 w 1830"/>
                <a:gd name="T11" fmla="*/ 0 h 1545"/>
                <a:gd name="T12" fmla="*/ 1 w 1830"/>
                <a:gd name="T13" fmla="*/ 0 h 1545"/>
                <a:gd name="T14" fmla="*/ 1 w 1830"/>
                <a:gd name="T15" fmla="*/ 0 h 1545"/>
                <a:gd name="T16" fmla="*/ 1 w 1830"/>
                <a:gd name="T17" fmla="*/ 0 h 1545"/>
                <a:gd name="T18" fmla="*/ 1 w 1830"/>
                <a:gd name="T19" fmla="*/ 0 h 1545"/>
                <a:gd name="T20" fmla="*/ 1 w 1830"/>
                <a:gd name="T21" fmla="*/ 0 h 1545"/>
                <a:gd name="T22" fmla="*/ 1 w 1830"/>
                <a:gd name="T23" fmla="*/ 0 h 1545"/>
                <a:gd name="T24" fmla="*/ 1 w 1830"/>
                <a:gd name="T25" fmla="*/ 0 h 1545"/>
                <a:gd name="T26" fmla="*/ 1 w 1830"/>
                <a:gd name="T27" fmla="*/ 0 h 1545"/>
                <a:gd name="T28" fmla="*/ 1 w 1830"/>
                <a:gd name="T29" fmla="*/ 0 h 1545"/>
                <a:gd name="T30" fmla="*/ 1 w 1830"/>
                <a:gd name="T31" fmla="*/ 0 h 1545"/>
                <a:gd name="T32" fmla="*/ 1 w 1830"/>
                <a:gd name="T33" fmla="*/ 0 h 1545"/>
                <a:gd name="T34" fmla="*/ 1 w 1830"/>
                <a:gd name="T35" fmla="*/ 0 h 1545"/>
                <a:gd name="T36" fmla="*/ 1 w 1830"/>
                <a:gd name="T37" fmla="*/ 0 h 1545"/>
                <a:gd name="T38" fmla="*/ 1 w 1830"/>
                <a:gd name="T39" fmla="*/ 0 h 1545"/>
                <a:gd name="T40" fmla="*/ 1 w 1830"/>
                <a:gd name="T41" fmla="*/ 0 h 1545"/>
                <a:gd name="T42" fmla="*/ 1 w 1830"/>
                <a:gd name="T43" fmla="*/ 0 h 1545"/>
                <a:gd name="T44" fmla="*/ 1 w 1830"/>
                <a:gd name="T45" fmla="*/ 0 h 1545"/>
                <a:gd name="T46" fmla="*/ 1 w 1830"/>
                <a:gd name="T47" fmla="*/ 0 h 1545"/>
                <a:gd name="T48" fmla="*/ 1 w 1830"/>
                <a:gd name="T49" fmla="*/ 0 h 1545"/>
                <a:gd name="T50" fmla="*/ 1 w 1830"/>
                <a:gd name="T51" fmla="*/ 0 h 1545"/>
                <a:gd name="T52" fmla="*/ 1 w 1830"/>
                <a:gd name="T53" fmla="*/ 0 h 1545"/>
                <a:gd name="T54" fmla="*/ 1 w 1830"/>
                <a:gd name="T55" fmla="*/ 0 h 1545"/>
                <a:gd name="T56" fmla="*/ 1 w 1830"/>
                <a:gd name="T57" fmla="*/ 0 h 1545"/>
                <a:gd name="T58" fmla="*/ 1 w 1830"/>
                <a:gd name="T59" fmla="*/ 0 h 1545"/>
                <a:gd name="T60" fmla="*/ 1 w 1830"/>
                <a:gd name="T61" fmla="*/ 0 h 1545"/>
                <a:gd name="T62" fmla="*/ 1 w 1830"/>
                <a:gd name="T63" fmla="*/ 0 h 1545"/>
                <a:gd name="T64" fmla="*/ 1 w 1830"/>
                <a:gd name="T65" fmla="*/ 0 h 1545"/>
                <a:gd name="T66" fmla="*/ 1 w 1830"/>
                <a:gd name="T67" fmla="*/ 0 h 1545"/>
                <a:gd name="T68" fmla="*/ 1 w 1830"/>
                <a:gd name="T69" fmla="*/ 0 h 1545"/>
                <a:gd name="T70" fmla="*/ 1 w 1830"/>
                <a:gd name="T71" fmla="*/ 0 h 1545"/>
                <a:gd name="T72" fmla="*/ 1 w 1830"/>
                <a:gd name="T73" fmla="*/ 0 h 1545"/>
                <a:gd name="T74" fmla="*/ 1 w 1830"/>
                <a:gd name="T75" fmla="*/ 0 h 1545"/>
                <a:gd name="T76" fmla="*/ 1 w 1830"/>
                <a:gd name="T77" fmla="*/ 0 h 1545"/>
                <a:gd name="T78" fmla="*/ 1 w 1830"/>
                <a:gd name="T79" fmla="*/ 0 h 1545"/>
                <a:gd name="T80" fmla="*/ 1 w 1830"/>
                <a:gd name="T81" fmla="*/ 0 h 1545"/>
                <a:gd name="T82" fmla="*/ 1 w 1830"/>
                <a:gd name="T83" fmla="*/ 0 h 1545"/>
                <a:gd name="T84" fmla="*/ 1 w 1830"/>
                <a:gd name="T85" fmla="*/ 0 h 1545"/>
                <a:gd name="T86" fmla="*/ 1 w 1830"/>
                <a:gd name="T87" fmla="*/ 0 h 1545"/>
                <a:gd name="T88" fmla="*/ 1 w 1830"/>
                <a:gd name="T89" fmla="*/ 0 h 1545"/>
                <a:gd name="T90" fmla="*/ 1 w 1830"/>
                <a:gd name="T91" fmla="*/ 0 h 1545"/>
                <a:gd name="T92" fmla="*/ 1 w 1830"/>
                <a:gd name="T93" fmla="*/ 0 h 1545"/>
                <a:gd name="T94" fmla="*/ 1 w 1830"/>
                <a:gd name="T95" fmla="*/ 0 h 1545"/>
                <a:gd name="T96" fmla="*/ 1 w 1830"/>
                <a:gd name="T97" fmla="*/ 0 h 1545"/>
                <a:gd name="T98" fmla="*/ 1 w 1830"/>
                <a:gd name="T99" fmla="*/ 0 h 1545"/>
                <a:gd name="T100" fmla="*/ 1 w 1830"/>
                <a:gd name="T101" fmla="*/ 0 h 1545"/>
                <a:gd name="T102" fmla="*/ 1 w 1830"/>
                <a:gd name="T103" fmla="*/ 0 h 1545"/>
                <a:gd name="T104" fmla="*/ 1 w 1830"/>
                <a:gd name="T105" fmla="*/ 0 h 1545"/>
                <a:gd name="T106" fmla="*/ 1 w 1830"/>
                <a:gd name="T107" fmla="*/ 0 h 1545"/>
                <a:gd name="T108" fmla="*/ 1 w 1830"/>
                <a:gd name="T109" fmla="*/ 0 h 1545"/>
                <a:gd name="T110" fmla="*/ 1 w 1830"/>
                <a:gd name="T111" fmla="*/ 0 h 1545"/>
                <a:gd name="T112" fmla="*/ 1 w 1830"/>
                <a:gd name="T113" fmla="*/ 0 h 154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830"/>
                <a:gd name="T172" fmla="*/ 0 h 1545"/>
                <a:gd name="T173" fmla="*/ 1830 w 1830"/>
                <a:gd name="T174" fmla="*/ 1545 h 154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830" h="1545">
                  <a:moveTo>
                    <a:pt x="0" y="1475"/>
                  </a:moveTo>
                  <a:lnTo>
                    <a:pt x="16" y="1451"/>
                  </a:lnTo>
                  <a:lnTo>
                    <a:pt x="29" y="1453"/>
                  </a:lnTo>
                  <a:lnTo>
                    <a:pt x="104" y="1401"/>
                  </a:lnTo>
                  <a:lnTo>
                    <a:pt x="150" y="1411"/>
                  </a:lnTo>
                  <a:lnTo>
                    <a:pt x="161" y="1431"/>
                  </a:lnTo>
                  <a:lnTo>
                    <a:pt x="166" y="1410"/>
                  </a:lnTo>
                  <a:lnTo>
                    <a:pt x="211" y="1377"/>
                  </a:lnTo>
                  <a:lnTo>
                    <a:pt x="283" y="1350"/>
                  </a:lnTo>
                  <a:lnTo>
                    <a:pt x="348" y="1298"/>
                  </a:lnTo>
                  <a:lnTo>
                    <a:pt x="362" y="1303"/>
                  </a:lnTo>
                  <a:lnTo>
                    <a:pt x="374" y="1234"/>
                  </a:lnTo>
                  <a:lnTo>
                    <a:pt x="412" y="1182"/>
                  </a:lnTo>
                  <a:lnTo>
                    <a:pt x="346" y="1186"/>
                  </a:lnTo>
                  <a:lnTo>
                    <a:pt x="355" y="1160"/>
                  </a:lnTo>
                  <a:lnTo>
                    <a:pt x="376" y="1161"/>
                  </a:lnTo>
                  <a:lnTo>
                    <a:pt x="355" y="1149"/>
                  </a:lnTo>
                  <a:lnTo>
                    <a:pt x="323" y="1181"/>
                  </a:lnTo>
                  <a:lnTo>
                    <a:pt x="320" y="1202"/>
                  </a:lnTo>
                  <a:lnTo>
                    <a:pt x="282" y="1152"/>
                  </a:lnTo>
                  <a:lnTo>
                    <a:pt x="269" y="1160"/>
                  </a:lnTo>
                  <a:lnTo>
                    <a:pt x="249" y="1135"/>
                  </a:lnTo>
                  <a:lnTo>
                    <a:pt x="198" y="1155"/>
                  </a:lnTo>
                  <a:lnTo>
                    <a:pt x="187" y="1157"/>
                  </a:lnTo>
                  <a:lnTo>
                    <a:pt x="143" y="1145"/>
                  </a:lnTo>
                  <a:lnTo>
                    <a:pt x="187" y="1109"/>
                  </a:lnTo>
                  <a:lnTo>
                    <a:pt x="175" y="1099"/>
                  </a:lnTo>
                  <a:lnTo>
                    <a:pt x="189" y="1074"/>
                  </a:lnTo>
                  <a:lnTo>
                    <a:pt x="181" y="998"/>
                  </a:lnTo>
                  <a:lnTo>
                    <a:pt x="205" y="961"/>
                  </a:lnTo>
                  <a:lnTo>
                    <a:pt x="167" y="990"/>
                  </a:lnTo>
                  <a:lnTo>
                    <a:pt x="170" y="1012"/>
                  </a:lnTo>
                  <a:lnTo>
                    <a:pt x="136" y="1033"/>
                  </a:lnTo>
                  <a:lnTo>
                    <a:pt x="94" y="1019"/>
                  </a:lnTo>
                  <a:lnTo>
                    <a:pt x="79" y="960"/>
                  </a:lnTo>
                  <a:lnTo>
                    <a:pt x="51" y="934"/>
                  </a:lnTo>
                  <a:lnTo>
                    <a:pt x="52" y="916"/>
                  </a:lnTo>
                  <a:lnTo>
                    <a:pt x="69" y="916"/>
                  </a:lnTo>
                  <a:lnTo>
                    <a:pt x="78" y="903"/>
                  </a:lnTo>
                  <a:lnTo>
                    <a:pt x="92" y="898"/>
                  </a:lnTo>
                  <a:lnTo>
                    <a:pt x="78" y="896"/>
                  </a:lnTo>
                  <a:lnTo>
                    <a:pt x="89" y="885"/>
                  </a:lnTo>
                  <a:lnTo>
                    <a:pt x="72" y="865"/>
                  </a:lnTo>
                  <a:lnTo>
                    <a:pt x="65" y="875"/>
                  </a:lnTo>
                  <a:lnTo>
                    <a:pt x="42" y="829"/>
                  </a:lnTo>
                  <a:lnTo>
                    <a:pt x="56" y="797"/>
                  </a:lnTo>
                  <a:lnTo>
                    <a:pt x="140" y="741"/>
                  </a:lnTo>
                  <a:lnTo>
                    <a:pt x="161" y="701"/>
                  </a:lnTo>
                  <a:lnTo>
                    <a:pt x="180" y="695"/>
                  </a:lnTo>
                  <a:lnTo>
                    <a:pt x="220" y="719"/>
                  </a:lnTo>
                  <a:lnTo>
                    <a:pt x="249" y="711"/>
                  </a:lnTo>
                  <a:lnTo>
                    <a:pt x="263" y="693"/>
                  </a:lnTo>
                  <a:lnTo>
                    <a:pt x="324" y="701"/>
                  </a:lnTo>
                  <a:lnTo>
                    <a:pt x="336" y="639"/>
                  </a:lnTo>
                  <a:lnTo>
                    <a:pt x="320" y="617"/>
                  </a:lnTo>
                  <a:lnTo>
                    <a:pt x="360" y="594"/>
                  </a:lnTo>
                  <a:lnTo>
                    <a:pt x="323" y="581"/>
                  </a:lnTo>
                  <a:lnTo>
                    <a:pt x="271" y="614"/>
                  </a:lnTo>
                  <a:lnTo>
                    <a:pt x="266" y="582"/>
                  </a:lnTo>
                  <a:lnTo>
                    <a:pt x="174" y="577"/>
                  </a:lnTo>
                  <a:lnTo>
                    <a:pt x="133" y="541"/>
                  </a:lnTo>
                  <a:lnTo>
                    <a:pt x="126" y="479"/>
                  </a:lnTo>
                  <a:lnTo>
                    <a:pt x="156" y="490"/>
                  </a:lnTo>
                  <a:lnTo>
                    <a:pt x="93" y="424"/>
                  </a:lnTo>
                  <a:lnTo>
                    <a:pt x="261" y="388"/>
                  </a:lnTo>
                  <a:lnTo>
                    <a:pt x="285" y="397"/>
                  </a:lnTo>
                  <a:lnTo>
                    <a:pt x="263" y="425"/>
                  </a:lnTo>
                  <a:lnTo>
                    <a:pt x="349" y="468"/>
                  </a:lnTo>
                  <a:lnTo>
                    <a:pt x="387" y="455"/>
                  </a:lnTo>
                  <a:lnTo>
                    <a:pt x="384" y="442"/>
                  </a:lnTo>
                  <a:lnTo>
                    <a:pt x="353" y="432"/>
                  </a:lnTo>
                  <a:lnTo>
                    <a:pt x="336" y="374"/>
                  </a:lnTo>
                  <a:lnTo>
                    <a:pt x="359" y="393"/>
                  </a:lnTo>
                  <a:lnTo>
                    <a:pt x="366" y="425"/>
                  </a:lnTo>
                  <a:lnTo>
                    <a:pt x="405" y="448"/>
                  </a:lnTo>
                  <a:lnTo>
                    <a:pt x="442" y="445"/>
                  </a:lnTo>
                  <a:lnTo>
                    <a:pt x="433" y="423"/>
                  </a:lnTo>
                  <a:lnTo>
                    <a:pt x="371" y="409"/>
                  </a:lnTo>
                  <a:lnTo>
                    <a:pt x="382" y="374"/>
                  </a:lnTo>
                  <a:lnTo>
                    <a:pt x="308" y="347"/>
                  </a:lnTo>
                  <a:lnTo>
                    <a:pt x="307" y="299"/>
                  </a:lnTo>
                  <a:lnTo>
                    <a:pt x="285" y="265"/>
                  </a:lnTo>
                  <a:lnTo>
                    <a:pt x="230" y="200"/>
                  </a:lnTo>
                  <a:lnTo>
                    <a:pt x="251" y="198"/>
                  </a:lnTo>
                  <a:lnTo>
                    <a:pt x="275" y="151"/>
                  </a:lnTo>
                  <a:lnTo>
                    <a:pt x="338" y="172"/>
                  </a:lnTo>
                  <a:lnTo>
                    <a:pt x="385" y="150"/>
                  </a:lnTo>
                  <a:lnTo>
                    <a:pt x="456" y="64"/>
                  </a:lnTo>
                  <a:lnTo>
                    <a:pt x="476" y="77"/>
                  </a:lnTo>
                  <a:lnTo>
                    <a:pt x="520" y="49"/>
                  </a:lnTo>
                  <a:lnTo>
                    <a:pt x="522" y="74"/>
                  </a:lnTo>
                  <a:lnTo>
                    <a:pt x="545" y="66"/>
                  </a:lnTo>
                  <a:lnTo>
                    <a:pt x="533" y="53"/>
                  </a:lnTo>
                  <a:lnTo>
                    <a:pt x="597" y="44"/>
                  </a:lnTo>
                  <a:lnTo>
                    <a:pt x="645" y="0"/>
                  </a:lnTo>
                  <a:lnTo>
                    <a:pt x="676" y="29"/>
                  </a:lnTo>
                  <a:lnTo>
                    <a:pt x="666" y="64"/>
                  </a:lnTo>
                  <a:lnTo>
                    <a:pt x="688" y="66"/>
                  </a:lnTo>
                  <a:lnTo>
                    <a:pt x="696" y="34"/>
                  </a:lnTo>
                  <a:lnTo>
                    <a:pt x="725" y="75"/>
                  </a:lnTo>
                  <a:lnTo>
                    <a:pt x="779" y="75"/>
                  </a:lnTo>
                  <a:lnTo>
                    <a:pt x="785" y="112"/>
                  </a:lnTo>
                  <a:lnTo>
                    <a:pt x="879" y="122"/>
                  </a:lnTo>
                  <a:lnTo>
                    <a:pt x="878" y="141"/>
                  </a:lnTo>
                  <a:lnTo>
                    <a:pt x="903" y="130"/>
                  </a:lnTo>
                  <a:lnTo>
                    <a:pt x="927" y="158"/>
                  </a:lnTo>
                  <a:lnTo>
                    <a:pt x="976" y="151"/>
                  </a:lnTo>
                  <a:lnTo>
                    <a:pt x="1022" y="172"/>
                  </a:lnTo>
                  <a:lnTo>
                    <a:pt x="1070" y="151"/>
                  </a:lnTo>
                  <a:lnTo>
                    <a:pt x="1070" y="162"/>
                  </a:lnTo>
                  <a:lnTo>
                    <a:pt x="1084" y="156"/>
                  </a:lnTo>
                  <a:lnTo>
                    <a:pt x="1162" y="196"/>
                  </a:lnTo>
                  <a:lnTo>
                    <a:pt x="1222" y="1090"/>
                  </a:lnTo>
                  <a:lnTo>
                    <a:pt x="1309" y="1086"/>
                  </a:lnTo>
                  <a:lnTo>
                    <a:pt x="1308" y="1111"/>
                  </a:lnTo>
                  <a:lnTo>
                    <a:pt x="1335" y="1135"/>
                  </a:lnTo>
                  <a:lnTo>
                    <a:pt x="1391" y="1177"/>
                  </a:lnTo>
                  <a:lnTo>
                    <a:pt x="1400" y="1202"/>
                  </a:lnTo>
                  <a:lnTo>
                    <a:pt x="1444" y="1173"/>
                  </a:lnTo>
                  <a:lnTo>
                    <a:pt x="1457" y="1137"/>
                  </a:lnTo>
                  <a:lnTo>
                    <a:pt x="1482" y="1122"/>
                  </a:lnTo>
                  <a:lnTo>
                    <a:pt x="1487" y="1118"/>
                  </a:lnTo>
                  <a:lnTo>
                    <a:pt x="1517" y="1137"/>
                  </a:lnTo>
                  <a:lnTo>
                    <a:pt x="1514" y="1161"/>
                  </a:lnTo>
                  <a:lnTo>
                    <a:pt x="1536" y="1163"/>
                  </a:lnTo>
                  <a:lnTo>
                    <a:pt x="1547" y="1173"/>
                  </a:lnTo>
                  <a:lnTo>
                    <a:pt x="1554" y="1191"/>
                  </a:lnTo>
                  <a:lnTo>
                    <a:pt x="1585" y="1204"/>
                  </a:lnTo>
                  <a:lnTo>
                    <a:pt x="1715" y="1388"/>
                  </a:lnTo>
                  <a:lnTo>
                    <a:pt x="1757" y="1400"/>
                  </a:lnTo>
                  <a:lnTo>
                    <a:pt x="1823" y="1424"/>
                  </a:lnTo>
                  <a:lnTo>
                    <a:pt x="1830" y="1438"/>
                  </a:lnTo>
                  <a:lnTo>
                    <a:pt x="1813" y="1451"/>
                  </a:lnTo>
                  <a:lnTo>
                    <a:pt x="1819" y="1482"/>
                  </a:lnTo>
                  <a:lnTo>
                    <a:pt x="1806" y="1545"/>
                  </a:lnTo>
                  <a:lnTo>
                    <a:pt x="1799" y="1531"/>
                  </a:lnTo>
                  <a:lnTo>
                    <a:pt x="1787" y="1542"/>
                  </a:lnTo>
                  <a:lnTo>
                    <a:pt x="1772" y="1529"/>
                  </a:lnTo>
                  <a:lnTo>
                    <a:pt x="1793" y="1513"/>
                  </a:lnTo>
                  <a:lnTo>
                    <a:pt x="1775" y="1489"/>
                  </a:lnTo>
                  <a:lnTo>
                    <a:pt x="1775" y="1477"/>
                  </a:lnTo>
                  <a:lnTo>
                    <a:pt x="1757" y="1436"/>
                  </a:lnTo>
                  <a:lnTo>
                    <a:pt x="1744" y="1436"/>
                  </a:lnTo>
                  <a:lnTo>
                    <a:pt x="1722" y="1451"/>
                  </a:lnTo>
                  <a:lnTo>
                    <a:pt x="1718" y="1473"/>
                  </a:lnTo>
                  <a:lnTo>
                    <a:pt x="1698" y="1478"/>
                  </a:lnTo>
                  <a:lnTo>
                    <a:pt x="1697" y="1473"/>
                  </a:lnTo>
                  <a:lnTo>
                    <a:pt x="1711" y="1448"/>
                  </a:lnTo>
                  <a:lnTo>
                    <a:pt x="1715" y="1424"/>
                  </a:lnTo>
                  <a:lnTo>
                    <a:pt x="1702" y="1434"/>
                  </a:lnTo>
                  <a:lnTo>
                    <a:pt x="1697" y="1451"/>
                  </a:lnTo>
                  <a:lnTo>
                    <a:pt x="1649" y="1423"/>
                  </a:lnTo>
                  <a:lnTo>
                    <a:pt x="1651" y="1413"/>
                  </a:lnTo>
                  <a:lnTo>
                    <a:pt x="1676" y="1413"/>
                  </a:lnTo>
                  <a:lnTo>
                    <a:pt x="1678" y="1395"/>
                  </a:lnTo>
                  <a:lnTo>
                    <a:pt x="1697" y="1387"/>
                  </a:lnTo>
                  <a:lnTo>
                    <a:pt x="1693" y="1378"/>
                  </a:lnTo>
                  <a:lnTo>
                    <a:pt x="1670" y="1382"/>
                  </a:lnTo>
                  <a:lnTo>
                    <a:pt x="1662" y="1350"/>
                  </a:lnTo>
                  <a:lnTo>
                    <a:pt x="1615" y="1349"/>
                  </a:lnTo>
                  <a:lnTo>
                    <a:pt x="1600" y="1311"/>
                  </a:lnTo>
                  <a:lnTo>
                    <a:pt x="1615" y="1279"/>
                  </a:lnTo>
                  <a:lnTo>
                    <a:pt x="1598" y="1284"/>
                  </a:lnTo>
                  <a:lnTo>
                    <a:pt x="1590" y="1263"/>
                  </a:lnTo>
                  <a:lnTo>
                    <a:pt x="1580" y="1269"/>
                  </a:lnTo>
                  <a:lnTo>
                    <a:pt x="1572" y="1260"/>
                  </a:lnTo>
                  <a:lnTo>
                    <a:pt x="1585" y="1232"/>
                  </a:lnTo>
                  <a:lnTo>
                    <a:pt x="1574" y="1229"/>
                  </a:lnTo>
                  <a:lnTo>
                    <a:pt x="1570" y="1244"/>
                  </a:lnTo>
                  <a:lnTo>
                    <a:pt x="1554" y="1250"/>
                  </a:lnTo>
                  <a:lnTo>
                    <a:pt x="1536" y="1241"/>
                  </a:lnTo>
                  <a:lnTo>
                    <a:pt x="1532" y="1217"/>
                  </a:lnTo>
                  <a:lnTo>
                    <a:pt x="1511" y="1186"/>
                  </a:lnTo>
                  <a:lnTo>
                    <a:pt x="1511" y="1166"/>
                  </a:lnTo>
                  <a:lnTo>
                    <a:pt x="1501" y="1163"/>
                  </a:lnTo>
                  <a:lnTo>
                    <a:pt x="1498" y="1141"/>
                  </a:lnTo>
                  <a:lnTo>
                    <a:pt x="1495" y="1149"/>
                  </a:lnTo>
                  <a:lnTo>
                    <a:pt x="1504" y="1202"/>
                  </a:lnTo>
                  <a:lnTo>
                    <a:pt x="1524" y="1241"/>
                  </a:lnTo>
                  <a:lnTo>
                    <a:pt x="1591" y="1293"/>
                  </a:lnTo>
                  <a:lnTo>
                    <a:pt x="1591" y="1303"/>
                  </a:lnTo>
                  <a:lnTo>
                    <a:pt x="1577" y="1300"/>
                  </a:lnTo>
                  <a:lnTo>
                    <a:pt x="1575" y="1311"/>
                  </a:lnTo>
                  <a:lnTo>
                    <a:pt x="1585" y="1308"/>
                  </a:lnTo>
                  <a:lnTo>
                    <a:pt x="1593" y="1345"/>
                  </a:lnTo>
                  <a:lnTo>
                    <a:pt x="1635" y="1365"/>
                  </a:lnTo>
                  <a:lnTo>
                    <a:pt x="1659" y="1401"/>
                  </a:lnTo>
                  <a:lnTo>
                    <a:pt x="1608" y="1412"/>
                  </a:lnTo>
                  <a:lnTo>
                    <a:pt x="1585" y="1477"/>
                  </a:lnTo>
                  <a:lnTo>
                    <a:pt x="1570" y="1373"/>
                  </a:lnTo>
                  <a:lnTo>
                    <a:pt x="1560" y="1364"/>
                  </a:lnTo>
                  <a:lnTo>
                    <a:pt x="1559" y="1342"/>
                  </a:lnTo>
                  <a:lnTo>
                    <a:pt x="1567" y="1337"/>
                  </a:lnTo>
                  <a:lnTo>
                    <a:pt x="1526" y="1258"/>
                  </a:lnTo>
                  <a:lnTo>
                    <a:pt x="1512" y="1255"/>
                  </a:lnTo>
                  <a:lnTo>
                    <a:pt x="1503" y="1241"/>
                  </a:lnTo>
                  <a:lnTo>
                    <a:pt x="1488" y="1243"/>
                  </a:lnTo>
                  <a:lnTo>
                    <a:pt x="1481" y="1236"/>
                  </a:lnTo>
                  <a:lnTo>
                    <a:pt x="1471" y="1192"/>
                  </a:lnTo>
                  <a:lnTo>
                    <a:pt x="1465" y="1211"/>
                  </a:lnTo>
                  <a:lnTo>
                    <a:pt x="1430" y="1198"/>
                  </a:lnTo>
                  <a:lnTo>
                    <a:pt x="1424" y="1207"/>
                  </a:lnTo>
                  <a:lnTo>
                    <a:pt x="1466" y="1232"/>
                  </a:lnTo>
                  <a:lnTo>
                    <a:pt x="1444" y="1239"/>
                  </a:lnTo>
                  <a:lnTo>
                    <a:pt x="1447" y="1260"/>
                  </a:lnTo>
                  <a:lnTo>
                    <a:pt x="1414" y="1246"/>
                  </a:lnTo>
                  <a:lnTo>
                    <a:pt x="1369" y="1202"/>
                  </a:lnTo>
                  <a:lnTo>
                    <a:pt x="1304" y="1173"/>
                  </a:lnTo>
                  <a:lnTo>
                    <a:pt x="1258" y="1171"/>
                  </a:lnTo>
                  <a:lnTo>
                    <a:pt x="1290" y="1127"/>
                  </a:lnTo>
                  <a:lnTo>
                    <a:pt x="1306" y="1149"/>
                  </a:lnTo>
                  <a:lnTo>
                    <a:pt x="1308" y="1127"/>
                  </a:lnTo>
                  <a:lnTo>
                    <a:pt x="1281" y="1109"/>
                  </a:lnTo>
                  <a:lnTo>
                    <a:pt x="1262" y="1144"/>
                  </a:lnTo>
                  <a:lnTo>
                    <a:pt x="1224" y="1145"/>
                  </a:lnTo>
                  <a:lnTo>
                    <a:pt x="1058" y="1129"/>
                  </a:lnTo>
                  <a:lnTo>
                    <a:pt x="1063" y="1101"/>
                  </a:lnTo>
                  <a:lnTo>
                    <a:pt x="1047" y="1110"/>
                  </a:lnTo>
                  <a:lnTo>
                    <a:pt x="1026" y="1084"/>
                  </a:lnTo>
                  <a:lnTo>
                    <a:pt x="1001" y="1098"/>
                  </a:lnTo>
                  <a:lnTo>
                    <a:pt x="991" y="1081"/>
                  </a:lnTo>
                  <a:lnTo>
                    <a:pt x="948" y="1099"/>
                  </a:lnTo>
                  <a:lnTo>
                    <a:pt x="945" y="1085"/>
                  </a:lnTo>
                  <a:lnTo>
                    <a:pt x="965" y="1058"/>
                  </a:lnTo>
                  <a:lnTo>
                    <a:pt x="953" y="1057"/>
                  </a:lnTo>
                  <a:lnTo>
                    <a:pt x="966" y="1045"/>
                  </a:lnTo>
                  <a:lnTo>
                    <a:pt x="918" y="1052"/>
                  </a:lnTo>
                  <a:lnTo>
                    <a:pt x="901" y="1036"/>
                  </a:lnTo>
                  <a:lnTo>
                    <a:pt x="884" y="1045"/>
                  </a:lnTo>
                  <a:lnTo>
                    <a:pt x="878" y="1033"/>
                  </a:lnTo>
                  <a:lnTo>
                    <a:pt x="891" y="1019"/>
                  </a:lnTo>
                  <a:lnTo>
                    <a:pt x="865" y="1027"/>
                  </a:lnTo>
                  <a:lnTo>
                    <a:pt x="867" y="1036"/>
                  </a:lnTo>
                  <a:lnTo>
                    <a:pt x="853" y="1047"/>
                  </a:lnTo>
                  <a:lnTo>
                    <a:pt x="873" y="1047"/>
                  </a:lnTo>
                  <a:lnTo>
                    <a:pt x="865" y="1073"/>
                  </a:lnTo>
                  <a:lnTo>
                    <a:pt x="884" y="1083"/>
                  </a:lnTo>
                  <a:lnTo>
                    <a:pt x="906" y="1096"/>
                  </a:lnTo>
                  <a:lnTo>
                    <a:pt x="934" y="1083"/>
                  </a:lnTo>
                  <a:lnTo>
                    <a:pt x="929" y="1141"/>
                  </a:lnTo>
                  <a:lnTo>
                    <a:pt x="881" y="1144"/>
                  </a:lnTo>
                  <a:lnTo>
                    <a:pt x="881" y="1125"/>
                  </a:lnTo>
                  <a:lnTo>
                    <a:pt x="865" y="1116"/>
                  </a:lnTo>
                  <a:lnTo>
                    <a:pt x="827" y="1131"/>
                  </a:lnTo>
                  <a:lnTo>
                    <a:pt x="826" y="1116"/>
                  </a:lnTo>
                  <a:lnTo>
                    <a:pt x="812" y="1129"/>
                  </a:lnTo>
                  <a:lnTo>
                    <a:pt x="807" y="1111"/>
                  </a:lnTo>
                  <a:lnTo>
                    <a:pt x="779" y="1109"/>
                  </a:lnTo>
                  <a:lnTo>
                    <a:pt x="801" y="1141"/>
                  </a:lnTo>
                  <a:lnTo>
                    <a:pt x="799" y="1149"/>
                  </a:lnTo>
                  <a:lnTo>
                    <a:pt x="786" y="1144"/>
                  </a:lnTo>
                  <a:lnTo>
                    <a:pt x="753" y="1161"/>
                  </a:lnTo>
                  <a:lnTo>
                    <a:pt x="745" y="1155"/>
                  </a:lnTo>
                  <a:lnTo>
                    <a:pt x="720" y="1198"/>
                  </a:lnTo>
                  <a:lnTo>
                    <a:pt x="708" y="1182"/>
                  </a:lnTo>
                  <a:lnTo>
                    <a:pt x="700" y="1192"/>
                  </a:lnTo>
                  <a:lnTo>
                    <a:pt x="676" y="1187"/>
                  </a:lnTo>
                  <a:lnTo>
                    <a:pt x="672" y="1165"/>
                  </a:lnTo>
                  <a:lnTo>
                    <a:pt x="703" y="1165"/>
                  </a:lnTo>
                  <a:lnTo>
                    <a:pt x="720" y="1145"/>
                  </a:lnTo>
                  <a:lnTo>
                    <a:pt x="671" y="1144"/>
                  </a:lnTo>
                  <a:lnTo>
                    <a:pt x="714" y="1042"/>
                  </a:lnTo>
                  <a:lnTo>
                    <a:pt x="787" y="1024"/>
                  </a:lnTo>
                  <a:lnTo>
                    <a:pt x="779" y="1001"/>
                  </a:lnTo>
                  <a:lnTo>
                    <a:pt x="825" y="975"/>
                  </a:lnTo>
                  <a:lnTo>
                    <a:pt x="763" y="991"/>
                  </a:lnTo>
                  <a:lnTo>
                    <a:pt x="774" y="940"/>
                  </a:lnTo>
                  <a:lnTo>
                    <a:pt x="743" y="999"/>
                  </a:lnTo>
                  <a:lnTo>
                    <a:pt x="703" y="1019"/>
                  </a:lnTo>
                  <a:lnTo>
                    <a:pt x="656" y="1080"/>
                  </a:lnTo>
                  <a:lnTo>
                    <a:pt x="623" y="1080"/>
                  </a:lnTo>
                  <a:lnTo>
                    <a:pt x="640" y="1111"/>
                  </a:lnTo>
                  <a:lnTo>
                    <a:pt x="558" y="1178"/>
                  </a:lnTo>
                  <a:lnTo>
                    <a:pt x="595" y="1192"/>
                  </a:lnTo>
                  <a:lnTo>
                    <a:pt x="586" y="1222"/>
                  </a:lnTo>
                  <a:lnTo>
                    <a:pt x="400" y="1362"/>
                  </a:lnTo>
                  <a:lnTo>
                    <a:pt x="267" y="1400"/>
                  </a:lnTo>
                  <a:lnTo>
                    <a:pt x="307" y="1414"/>
                  </a:lnTo>
                  <a:lnTo>
                    <a:pt x="226" y="1459"/>
                  </a:lnTo>
                  <a:lnTo>
                    <a:pt x="211" y="1438"/>
                  </a:lnTo>
                  <a:lnTo>
                    <a:pt x="154" y="1459"/>
                  </a:lnTo>
                  <a:lnTo>
                    <a:pt x="114" y="1460"/>
                  </a:lnTo>
                  <a:lnTo>
                    <a:pt x="114" y="1434"/>
                  </a:lnTo>
                  <a:lnTo>
                    <a:pt x="62" y="1485"/>
                  </a:lnTo>
                  <a:lnTo>
                    <a:pt x="47" y="1482"/>
                  </a:lnTo>
                  <a:lnTo>
                    <a:pt x="47" y="1457"/>
                  </a:lnTo>
                  <a:lnTo>
                    <a:pt x="37" y="1482"/>
                  </a:lnTo>
                  <a:lnTo>
                    <a:pt x="0" y="1475"/>
                  </a:lnTo>
                  <a:close/>
                </a:path>
              </a:pathLst>
            </a:custGeom>
            <a:solidFill>
              <a:srgbClr val="0965B9"/>
            </a:solidFill>
            <a:ln>
              <a:noFill/>
            </a:ln>
            <a:effectLst>
              <a:prstShdw prst="shdw17" dist="17961" dir="2700000">
                <a:srgbClr val="053D6F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1027" y="3569"/>
              <a:ext cx="91" cy="91"/>
            </a:xfrm>
            <a:custGeom>
              <a:avLst/>
              <a:gdLst>
                <a:gd name="T0" fmla="*/ 0 w 180"/>
                <a:gd name="T1" fmla="*/ 0 h 183"/>
                <a:gd name="T2" fmla="*/ 1 w 180"/>
                <a:gd name="T3" fmla="*/ 0 h 183"/>
                <a:gd name="T4" fmla="*/ 1 w 180"/>
                <a:gd name="T5" fmla="*/ 0 h 183"/>
                <a:gd name="T6" fmla="*/ 1 w 180"/>
                <a:gd name="T7" fmla="*/ 0 h 183"/>
                <a:gd name="T8" fmla="*/ 1 w 180"/>
                <a:gd name="T9" fmla="*/ 0 h 183"/>
                <a:gd name="T10" fmla="*/ 1 w 180"/>
                <a:gd name="T11" fmla="*/ 0 h 183"/>
                <a:gd name="T12" fmla="*/ 1 w 180"/>
                <a:gd name="T13" fmla="*/ 0 h 183"/>
                <a:gd name="T14" fmla="*/ 0 w 180"/>
                <a:gd name="T15" fmla="*/ 0 h 18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0"/>
                <a:gd name="T25" fmla="*/ 0 h 183"/>
                <a:gd name="T26" fmla="*/ 180 w 180"/>
                <a:gd name="T27" fmla="*/ 183 h 18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0" h="183">
                  <a:moveTo>
                    <a:pt x="0" y="183"/>
                  </a:moveTo>
                  <a:lnTo>
                    <a:pt x="50" y="134"/>
                  </a:lnTo>
                  <a:lnTo>
                    <a:pt x="17" y="72"/>
                  </a:lnTo>
                  <a:lnTo>
                    <a:pt x="66" y="92"/>
                  </a:lnTo>
                  <a:lnTo>
                    <a:pt x="139" y="0"/>
                  </a:lnTo>
                  <a:lnTo>
                    <a:pt x="180" y="11"/>
                  </a:lnTo>
                  <a:lnTo>
                    <a:pt x="143" y="99"/>
                  </a:lnTo>
                  <a:lnTo>
                    <a:pt x="0" y="183"/>
                  </a:lnTo>
                  <a:close/>
                </a:path>
              </a:pathLst>
            </a:custGeom>
            <a:solidFill>
              <a:srgbClr val="0965B9"/>
            </a:solidFill>
            <a:ln>
              <a:noFill/>
            </a:ln>
            <a:effectLst>
              <a:prstShdw prst="shdw17" dist="17961" dir="2700000">
                <a:srgbClr val="053D6F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1509" y="3565"/>
              <a:ext cx="55" cy="103"/>
            </a:xfrm>
            <a:custGeom>
              <a:avLst/>
              <a:gdLst>
                <a:gd name="T0" fmla="*/ 0 w 109"/>
                <a:gd name="T1" fmla="*/ 0 h 207"/>
                <a:gd name="T2" fmla="*/ 1 w 109"/>
                <a:gd name="T3" fmla="*/ 0 h 207"/>
                <a:gd name="T4" fmla="*/ 1 w 109"/>
                <a:gd name="T5" fmla="*/ 0 h 207"/>
                <a:gd name="T6" fmla="*/ 1 w 109"/>
                <a:gd name="T7" fmla="*/ 0 h 207"/>
                <a:gd name="T8" fmla="*/ 0 w 109"/>
                <a:gd name="T9" fmla="*/ 0 h 2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207"/>
                <a:gd name="T17" fmla="*/ 109 w 109"/>
                <a:gd name="T18" fmla="*/ 207 h 2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207">
                  <a:moveTo>
                    <a:pt x="0" y="56"/>
                  </a:moveTo>
                  <a:lnTo>
                    <a:pt x="24" y="0"/>
                  </a:lnTo>
                  <a:lnTo>
                    <a:pt x="78" y="56"/>
                  </a:lnTo>
                  <a:lnTo>
                    <a:pt x="109" y="207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965B9"/>
            </a:solidFill>
            <a:ln>
              <a:noFill/>
            </a:ln>
            <a:effectLst>
              <a:prstShdw prst="shdw17" dist="17961" dir="2700000">
                <a:srgbClr val="053D6F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1592" y="3668"/>
              <a:ext cx="51" cy="56"/>
            </a:xfrm>
            <a:custGeom>
              <a:avLst/>
              <a:gdLst>
                <a:gd name="T0" fmla="*/ 0 w 102"/>
                <a:gd name="T1" fmla="*/ 0 h 113"/>
                <a:gd name="T2" fmla="*/ 1 w 102"/>
                <a:gd name="T3" fmla="*/ 0 h 113"/>
                <a:gd name="T4" fmla="*/ 1 w 102"/>
                <a:gd name="T5" fmla="*/ 0 h 113"/>
                <a:gd name="T6" fmla="*/ 1 w 102"/>
                <a:gd name="T7" fmla="*/ 0 h 113"/>
                <a:gd name="T8" fmla="*/ 0 w 102"/>
                <a:gd name="T9" fmla="*/ 0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"/>
                <a:gd name="T16" fmla="*/ 0 h 113"/>
                <a:gd name="T17" fmla="*/ 102 w 102"/>
                <a:gd name="T18" fmla="*/ 113 h 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" h="113">
                  <a:moveTo>
                    <a:pt x="0" y="0"/>
                  </a:moveTo>
                  <a:lnTo>
                    <a:pt x="12" y="75"/>
                  </a:lnTo>
                  <a:lnTo>
                    <a:pt x="102" y="113"/>
                  </a:lnTo>
                  <a:lnTo>
                    <a:pt x="5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65B9"/>
            </a:solidFill>
            <a:ln>
              <a:noFill/>
            </a:ln>
            <a:effectLst>
              <a:prstShdw prst="shdw17" dist="17961" dir="2700000">
                <a:srgbClr val="053D6F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1649" y="3668"/>
              <a:ext cx="16" cy="31"/>
            </a:xfrm>
            <a:custGeom>
              <a:avLst/>
              <a:gdLst>
                <a:gd name="T0" fmla="*/ 0 w 31"/>
                <a:gd name="T1" fmla="*/ 1 h 62"/>
                <a:gd name="T2" fmla="*/ 1 w 31"/>
                <a:gd name="T3" fmla="*/ 0 h 62"/>
                <a:gd name="T4" fmla="*/ 1 w 31"/>
                <a:gd name="T5" fmla="*/ 1 h 62"/>
                <a:gd name="T6" fmla="*/ 0 w 31"/>
                <a:gd name="T7" fmla="*/ 1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62"/>
                <a:gd name="T14" fmla="*/ 31 w 31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62">
                  <a:moveTo>
                    <a:pt x="0" y="62"/>
                  </a:moveTo>
                  <a:lnTo>
                    <a:pt x="6" y="0"/>
                  </a:lnTo>
                  <a:lnTo>
                    <a:pt x="31" y="52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0965B9"/>
            </a:solidFill>
            <a:ln>
              <a:noFill/>
            </a:ln>
            <a:effectLst>
              <a:prstShdw prst="shdw17" dist="17961" dir="2700000">
                <a:srgbClr val="053D6F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1072" y="2241"/>
              <a:ext cx="647" cy="751"/>
            </a:xfrm>
            <a:custGeom>
              <a:avLst/>
              <a:gdLst>
                <a:gd name="T0" fmla="*/ 0 w 1294"/>
                <a:gd name="T1" fmla="*/ 1 h 1501"/>
                <a:gd name="T2" fmla="*/ 1 w 1294"/>
                <a:gd name="T3" fmla="*/ 1 h 1501"/>
                <a:gd name="T4" fmla="*/ 1 w 1294"/>
                <a:gd name="T5" fmla="*/ 1 h 1501"/>
                <a:gd name="T6" fmla="*/ 1 w 1294"/>
                <a:gd name="T7" fmla="*/ 1 h 1501"/>
                <a:gd name="T8" fmla="*/ 1 w 1294"/>
                <a:gd name="T9" fmla="*/ 1 h 1501"/>
                <a:gd name="T10" fmla="*/ 1 w 1294"/>
                <a:gd name="T11" fmla="*/ 1 h 1501"/>
                <a:gd name="T12" fmla="*/ 1 w 1294"/>
                <a:gd name="T13" fmla="*/ 1 h 1501"/>
                <a:gd name="T14" fmla="*/ 1 w 1294"/>
                <a:gd name="T15" fmla="*/ 1 h 1501"/>
                <a:gd name="T16" fmla="*/ 1 w 1294"/>
                <a:gd name="T17" fmla="*/ 1 h 1501"/>
                <a:gd name="T18" fmla="*/ 1 w 1294"/>
                <a:gd name="T19" fmla="*/ 1 h 1501"/>
                <a:gd name="T20" fmla="*/ 1 w 1294"/>
                <a:gd name="T21" fmla="*/ 1 h 1501"/>
                <a:gd name="T22" fmla="*/ 1 w 1294"/>
                <a:gd name="T23" fmla="*/ 0 h 1501"/>
                <a:gd name="T24" fmla="*/ 1 w 1294"/>
                <a:gd name="T25" fmla="*/ 1 h 1501"/>
                <a:gd name="T26" fmla="*/ 1 w 1294"/>
                <a:gd name="T27" fmla="*/ 1 h 1501"/>
                <a:gd name="T28" fmla="*/ 1 w 1294"/>
                <a:gd name="T29" fmla="*/ 1 h 1501"/>
                <a:gd name="T30" fmla="*/ 1 w 1294"/>
                <a:gd name="T31" fmla="*/ 1 h 1501"/>
                <a:gd name="T32" fmla="*/ 1 w 1294"/>
                <a:gd name="T33" fmla="*/ 1 h 1501"/>
                <a:gd name="T34" fmla="*/ 0 w 1294"/>
                <a:gd name="T35" fmla="*/ 1 h 150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94"/>
                <a:gd name="T55" fmla="*/ 0 h 1501"/>
                <a:gd name="T56" fmla="*/ 1294 w 1294"/>
                <a:gd name="T57" fmla="*/ 1501 h 150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94" h="1501">
                  <a:moveTo>
                    <a:pt x="0" y="1026"/>
                  </a:moveTo>
                  <a:lnTo>
                    <a:pt x="82" y="955"/>
                  </a:lnTo>
                  <a:lnTo>
                    <a:pt x="50" y="895"/>
                  </a:lnTo>
                  <a:lnTo>
                    <a:pt x="66" y="815"/>
                  </a:lnTo>
                  <a:lnTo>
                    <a:pt x="152" y="673"/>
                  </a:lnTo>
                  <a:lnTo>
                    <a:pt x="214" y="633"/>
                  </a:lnTo>
                  <a:lnTo>
                    <a:pt x="177" y="584"/>
                  </a:lnTo>
                  <a:lnTo>
                    <a:pt x="155" y="443"/>
                  </a:lnTo>
                  <a:lnTo>
                    <a:pt x="181" y="193"/>
                  </a:lnTo>
                  <a:lnTo>
                    <a:pt x="224" y="180"/>
                  </a:lnTo>
                  <a:lnTo>
                    <a:pt x="297" y="221"/>
                  </a:lnTo>
                  <a:lnTo>
                    <a:pt x="360" y="0"/>
                  </a:lnTo>
                  <a:lnTo>
                    <a:pt x="1294" y="159"/>
                  </a:lnTo>
                  <a:lnTo>
                    <a:pt x="1098" y="1501"/>
                  </a:lnTo>
                  <a:lnTo>
                    <a:pt x="812" y="1456"/>
                  </a:lnTo>
                  <a:lnTo>
                    <a:pt x="632" y="1406"/>
                  </a:lnTo>
                  <a:lnTo>
                    <a:pt x="266" y="1189"/>
                  </a:lnTo>
                  <a:lnTo>
                    <a:pt x="0" y="1026"/>
                  </a:lnTo>
                  <a:close/>
                </a:path>
              </a:pathLst>
            </a:custGeom>
            <a:solidFill>
              <a:srgbClr val="0965B9"/>
            </a:solidFill>
            <a:ln>
              <a:noFill/>
            </a:ln>
            <a:effectLst>
              <a:prstShdw prst="shdw17" dist="17961" dir="2700000">
                <a:srgbClr val="053D6F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3082" y="2457"/>
              <a:ext cx="477" cy="430"/>
            </a:xfrm>
            <a:custGeom>
              <a:avLst/>
              <a:gdLst>
                <a:gd name="T0" fmla="*/ 0 w 956"/>
                <a:gd name="T1" fmla="*/ 0 h 861"/>
                <a:gd name="T2" fmla="*/ 0 w 956"/>
                <a:gd name="T3" fmla="*/ 0 h 861"/>
                <a:gd name="T4" fmla="*/ 0 w 956"/>
                <a:gd name="T5" fmla="*/ 0 h 861"/>
                <a:gd name="T6" fmla="*/ 0 w 956"/>
                <a:gd name="T7" fmla="*/ 0 h 861"/>
                <a:gd name="T8" fmla="*/ 0 w 956"/>
                <a:gd name="T9" fmla="*/ 0 h 861"/>
                <a:gd name="T10" fmla="*/ 0 w 956"/>
                <a:gd name="T11" fmla="*/ 0 h 861"/>
                <a:gd name="T12" fmla="*/ 0 w 956"/>
                <a:gd name="T13" fmla="*/ 0 h 861"/>
                <a:gd name="T14" fmla="*/ 0 w 956"/>
                <a:gd name="T15" fmla="*/ 0 h 861"/>
                <a:gd name="T16" fmla="*/ 0 w 956"/>
                <a:gd name="T17" fmla="*/ 0 h 861"/>
                <a:gd name="T18" fmla="*/ 0 w 956"/>
                <a:gd name="T19" fmla="*/ 0 h 861"/>
                <a:gd name="T20" fmla="*/ 0 w 956"/>
                <a:gd name="T21" fmla="*/ 0 h 861"/>
                <a:gd name="T22" fmla="*/ 0 w 956"/>
                <a:gd name="T23" fmla="*/ 0 h 861"/>
                <a:gd name="T24" fmla="*/ 0 w 956"/>
                <a:gd name="T25" fmla="*/ 0 h 861"/>
                <a:gd name="T26" fmla="*/ 0 w 956"/>
                <a:gd name="T27" fmla="*/ 0 h 861"/>
                <a:gd name="T28" fmla="*/ 0 w 956"/>
                <a:gd name="T29" fmla="*/ 0 h 861"/>
                <a:gd name="T30" fmla="*/ 0 w 956"/>
                <a:gd name="T31" fmla="*/ 0 h 861"/>
                <a:gd name="T32" fmla="*/ 0 w 956"/>
                <a:gd name="T33" fmla="*/ 0 h 861"/>
                <a:gd name="T34" fmla="*/ 0 w 956"/>
                <a:gd name="T35" fmla="*/ 0 h 861"/>
                <a:gd name="T36" fmla="*/ 0 w 956"/>
                <a:gd name="T37" fmla="*/ 0 h 861"/>
                <a:gd name="T38" fmla="*/ 0 w 956"/>
                <a:gd name="T39" fmla="*/ 0 h 861"/>
                <a:gd name="T40" fmla="*/ 0 w 956"/>
                <a:gd name="T41" fmla="*/ 0 h 86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56"/>
                <a:gd name="T64" fmla="*/ 0 h 861"/>
                <a:gd name="T65" fmla="*/ 956 w 956"/>
                <a:gd name="T66" fmla="*/ 861 h 86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56" h="861">
                  <a:moveTo>
                    <a:pt x="0" y="27"/>
                  </a:moveTo>
                  <a:lnTo>
                    <a:pt x="39" y="293"/>
                  </a:lnTo>
                  <a:lnTo>
                    <a:pt x="31" y="709"/>
                  </a:lnTo>
                  <a:lnTo>
                    <a:pt x="51" y="733"/>
                  </a:lnTo>
                  <a:lnTo>
                    <a:pt x="120" y="732"/>
                  </a:lnTo>
                  <a:lnTo>
                    <a:pt x="122" y="861"/>
                  </a:lnTo>
                  <a:lnTo>
                    <a:pt x="690" y="852"/>
                  </a:lnTo>
                  <a:lnTo>
                    <a:pt x="679" y="720"/>
                  </a:lnTo>
                  <a:lnTo>
                    <a:pt x="727" y="580"/>
                  </a:lnTo>
                  <a:lnTo>
                    <a:pt x="797" y="478"/>
                  </a:lnTo>
                  <a:lnTo>
                    <a:pt x="794" y="452"/>
                  </a:lnTo>
                  <a:lnTo>
                    <a:pt x="848" y="364"/>
                  </a:lnTo>
                  <a:lnTo>
                    <a:pt x="874" y="266"/>
                  </a:lnTo>
                  <a:lnTo>
                    <a:pt x="864" y="257"/>
                  </a:lnTo>
                  <a:lnTo>
                    <a:pt x="911" y="220"/>
                  </a:lnTo>
                  <a:lnTo>
                    <a:pt x="956" y="133"/>
                  </a:lnTo>
                  <a:lnTo>
                    <a:pt x="942" y="115"/>
                  </a:lnTo>
                  <a:lnTo>
                    <a:pt x="814" y="121"/>
                  </a:lnTo>
                  <a:lnTo>
                    <a:pt x="849" y="73"/>
                  </a:lnTo>
                  <a:lnTo>
                    <a:pt x="837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965B9"/>
            </a:solidFill>
            <a:ln>
              <a:noFill/>
            </a:ln>
            <a:effectLst>
              <a:prstShdw prst="shdw17" dist="17961" dir="2700000">
                <a:srgbClr val="053D6F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>
              <a:off x="428" y="1430"/>
              <a:ext cx="751" cy="1289"/>
            </a:xfrm>
            <a:custGeom>
              <a:avLst/>
              <a:gdLst>
                <a:gd name="T0" fmla="*/ 1 w 1502"/>
                <a:gd name="T1" fmla="*/ 1 h 2578"/>
                <a:gd name="T2" fmla="*/ 1 w 1502"/>
                <a:gd name="T3" fmla="*/ 1 h 2578"/>
                <a:gd name="T4" fmla="*/ 1 w 1502"/>
                <a:gd name="T5" fmla="*/ 1 h 2578"/>
                <a:gd name="T6" fmla="*/ 1 w 1502"/>
                <a:gd name="T7" fmla="*/ 1 h 2578"/>
                <a:gd name="T8" fmla="*/ 1 w 1502"/>
                <a:gd name="T9" fmla="*/ 1 h 2578"/>
                <a:gd name="T10" fmla="*/ 1 w 1502"/>
                <a:gd name="T11" fmla="*/ 1 h 2578"/>
                <a:gd name="T12" fmla="*/ 1 w 1502"/>
                <a:gd name="T13" fmla="*/ 1 h 2578"/>
                <a:gd name="T14" fmla="*/ 1 w 1502"/>
                <a:gd name="T15" fmla="*/ 1 h 2578"/>
                <a:gd name="T16" fmla="*/ 1 w 1502"/>
                <a:gd name="T17" fmla="*/ 1 h 2578"/>
                <a:gd name="T18" fmla="*/ 1 w 1502"/>
                <a:gd name="T19" fmla="*/ 1 h 2578"/>
                <a:gd name="T20" fmla="*/ 1 w 1502"/>
                <a:gd name="T21" fmla="*/ 1 h 2578"/>
                <a:gd name="T22" fmla="*/ 1 w 1502"/>
                <a:gd name="T23" fmla="*/ 1 h 2578"/>
                <a:gd name="T24" fmla="*/ 1 w 1502"/>
                <a:gd name="T25" fmla="*/ 1 h 2578"/>
                <a:gd name="T26" fmla="*/ 1 w 1502"/>
                <a:gd name="T27" fmla="*/ 1 h 2578"/>
                <a:gd name="T28" fmla="*/ 1 w 1502"/>
                <a:gd name="T29" fmla="*/ 1 h 2578"/>
                <a:gd name="T30" fmla="*/ 1 w 1502"/>
                <a:gd name="T31" fmla="*/ 1 h 2578"/>
                <a:gd name="T32" fmla="*/ 1 w 1502"/>
                <a:gd name="T33" fmla="*/ 1 h 2578"/>
                <a:gd name="T34" fmla="*/ 1 w 1502"/>
                <a:gd name="T35" fmla="*/ 1 h 2578"/>
                <a:gd name="T36" fmla="*/ 1 w 1502"/>
                <a:gd name="T37" fmla="*/ 1 h 2578"/>
                <a:gd name="T38" fmla="*/ 1 w 1502"/>
                <a:gd name="T39" fmla="*/ 1 h 2578"/>
                <a:gd name="T40" fmla="*/ 1 w 1502"/>
                <a:gd name="T41" fmla="*/ 1 h 2578"/>
                <a:gd name="T42" fmla="*/ 1 w 1502"/>
                <a:gd name="T43" fmla="*/ 1 h 2578"/>
                <a:gd name="T44" fmla="*/ 1 w 1502"/>
                <a:gd name="T45" fmla="*/ 1 h 2578"/>
                <a:gd name="T46" fmla="*/ 1 w 1502"/>
                <a:gd name="T47" fmla="*/ 1 h 2578"/>
                <a:gd name="T48" fmla="*/ 1 w 1502"/>
                <a:gd name="T49" fmla="*/ 1 h 2578"/>
                <a:gd name="T50" fmla="*/ 1 w 1502"/>
                <a:gd name="T51" fmla="*/ 1 h 2578"/>
                <a:gd name="T52" fmla="*/ 1 w 1502"/>
                <a:gd name="T53" fmla="*/ 1 h 2578"/>
                <a:gd name="T54" fmla="*/ 1 w 1502"/>
                <a:gd name="T55" fmla="*/ 1 h 2578"/>
                <a:gd name="T56" fmla="*/ 1 w 1502"/>
                <a:gd name="T57" fmla="*/ 1 h 2578"/>
                <a:gd name="T58" fmla="*/ 1 w 1502"/>
                <a:gd name="T59" fmla="*/ 1 h 2578"/>
                <a:gd name="T60" fmla="*/ 1 w 1502"/>
                <a:gd name="T61" fmla="*/ 1 h 2578"/>
                <a:gd name="T62" fmla="*/ 1 w 1502"/>
                <a:gd name="T63" fmla="*/ 1 h 2578"/>
                <a:gd name="T64" fmla="*/ 1 w 1502"/>
                <a:gd name="T65" fmla="*/ 1 h 2578"/>
                <a:gd name="T66" fmla="*/ 1 w 1502"/>
                <a:gd name="T67" fmla="*/ 1 h 2578"/>
                <a:gd name="T68" fmla="*/ 1 w 1502"/>
                <a:gd name="T69" fmla="*/ 1 h 2578"/>
                <a:gd name="T70" fmla="*/ 1 w 1502"/>
                <a:gd name="T71" fmla="*/ 1 h 2578"/>
                <a:gd name="T72" fmla="*/ 1 w 1502"/>
                <a:gd name="T73" fmla="*/ 1 h 2578"/>
                <a:gd name="T74" fmla="*/ 1 w 1502"/>
                <a:gd name="T75" fmla="*/ 1 h 2578"/>
                <a:gd name="T76" fmla="*/ 1 w 1502"/>
                <a:gd name="T77" fmla="*/ 1 h 2578"/>
                <a:gd name="T78" fmla="*/ 1 w 1502"/>
                <a:gd name="T79" fmla="*/ 1 h 2578"/>
                <a:gd name="T80" fmla="*/ 1 w 1502"/>
                <a:gd name="T81" fmla="*/ 1 h 2578"/>
                <a:gd name="T82" fmla="*/ 1 w 1502"/>
                <a:gd name="T83" fmla="*/ 1 h 2578"/>
                <a:gd name="T84" fmla="*/ 1 w 1502"/>
                <a:gd name="T85" fmla="*/ 1 h 2578"/>
                <a:gd name="T86" fmla="*/ 1 w 1502"/>
                <a:gd name="T87" fmla="*/ 1 h 2578"/>
                <a:gd name="T88" fmla="*/ 1 w 1502"/>
                <a:gd name="T89" fmla="*/ 1 h 2578"/>
                <a:gd name="T90" fmla="*/ 1 w 1502"/>
                <a:gd name="T91" fmla="*/ 1 h 2578"/>
                <a:gd name="T92" fmla="*/ 1 w 1502"/>
                <a:gd name="T93" fmla="*/ 1 h 2578"/>
                <a:gd name="T94" fmla="*/ 1 w 1502"/>
                <a:gd name="T95" fmla="*/ 1 h 2578"/>
                <a:gd name="T96" fmla="*/ 1 w 1502"/>
                <a:gd name="T97" fmla="*/ 0 h 2578"/>
                <a:gd name="T98" fmla="*/ 1 w 1502"/>
                <a:gd name="T99" fmla="*/ 1 h 2578"/>
                <a:gd name="T100" fmla="*/ 1 w 1502"/>
                <a:gd name="T101" fmla="*/ 1 h 2578"/>
                <a:gd name="T102" fmla="*/ 0 w 1502"/>
                <a:gd name="T103" fmla="*/ 1 h 2578"/>
                <a:gd name="T104" fmla="*/ 1 w 1502"/>
                <a:gd name="T105" fmla="*/ 1 h 257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02"/>
                <a:gd name="T160" fmla="*/ 0 h 2578"/>
                <a:gd name="T161" fmla="*/ 1502 w 1502"/>
                <a:gd name="T162" fmla="*/ 2578 h 257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02" h="2578">
                  <a:moveTo>
                    <a:pt x="33" y="467"/>
                  </a:moveTo>
                  <a:lnTo>
                    <a:pt x="52" y="522"/>
                  </a:lnTo>
                  <a:lnTo>
                    <a:pt x="9" y="724"/>
                  </a:lnTo>
                  <a:lnTo>
                    <a:pt x="37" y="783"/>
                  </a:lnTo>
                  <a:lnTo>
                    <a:pt x="155" y="1048"/>
                  </a:lnTo>
                  <a:lnTo>
                    <a:pt x="168" y="1042"/>
                  </a:lnTo>
                  <a:lnTo>
                    <a:pt x="174" y="984"/>
                  </a:lnTo>
                  <a:lnTo>
                    <a:pt x="194" y="975"/>
                  </a:lnTo>
                  <a:lnTo>
                    <a:pt x="214" y="990"/>
                  </a:lnTo>
                  <a:lnTo>
                    <a:pt x="178" y="1024"/>
                  </a:lnTo>
                  <a:lnTo>
                    <a:pt x="192" y="1045"/>
                  </a:lnTo>
                  <a:lnTo>
                    <a:pt x="224" y="1159"/>
                  </a:lnTo>
                  <a:lnTo>
                    <a:pt x="204" y="1152"/>
                  </a:lnTo>
                  <a:lnTo>
                    <a:pt x="163" y="1108"/>
                  </a:lnTo>
                  <a:lnTo>
                    <a:pt x="174" y="1063"/>
                  </a:lnTo>
                  <a:lnTo>
                    <a:pt x="154" y="1066"/>
                  </a:lnTo>
                  <a:lnTo>
                    <a:pt x="129" y="1113"/>
                  </a:lnTo>
                  <a:lnTo>
                    <a:pt x="138" y="1217"/>
                  </a:lnTo>
                  <a:lnTo>
                    <a:pt x="163" y="1265"/>
                  </a:lnTo>
                  <a:lnTo>
                    <a:pt x="216" y="1306"/>
                  </a:lnTo>
                  <a:lnTo>
                    <a:pt x="199" y="1358"/>
                  </a:lnTo>
                  <a:lnTo>
                    <a:pt x="168" y="1367"/>
                  </a:lnTo>
                  <a:lnTo>
                    <a:pt x="163" y="1432"/>
                  </a:lnTo>
                  <a:lnTo>
                    <a:pt x="236" y="1587"/>
                  </a:lnTo>
                  <a:lnTo>
                    <a:pt x="294" y="1681"/>
                  </a:lnTo>
                  <a:lnTo>
                    <a:pt x="286" y="1738"/>
                  </a:lnTo>
                  <a:lnTo>
                    <a:pt x="322" y="1775"/>
                  </a:lnTo>
                  <a:lnTo>
                    <a:pt x="307" y="1813"/>
                  </a:lnTo>
                  <a:lnTo>
                    <a:pt x="284" y="1901"/>
                  </a:lnTo>
                  <a:lnTo>
                    <a:pt x="312" y="1934"/>
                  </a:lnTo>
                  <a:lnTo>
                    <a:pt x="494" y="1998"/>
                  </a:lnTo>
                  <a:lnTo>
                    <a:pt x="569" y="2100"/>
                  </a:lnTo>
                  <a:lnTo>
                    <a:pt x="656" y="2134"/>
                  </a:lnTo>
                  <a:lnTo>
                    <a:pt x="657" y="2194"/>
                  </a:lnTo>
                  <a:lnTo>
                    <a:pt x="716" y="2210"/>
                  </a:lnTo>
                  <a:lnTo>
                    <a:pt x="793" y="2315"/>
                  </a:lnTo>
                  <a:lnTo>
                    <a:pt x="835" y="2404"/>
                  </a:lnTo>
                  <a:lnTo>
                    <a:pt x="837" y="2543"/>
                  </a:lnTo>
                  <a:lnTo>
                    <a:pt x="1370" y="2578"/>
                  </a:lnTo>
                  <a:lnTo>
                    <a:pt x="1338" y="2518"/>
                  </a:lnTo>
                  <a:lnTo>
                    <a:pt x="1354" y="2438"/>
                  </a:lnTo>
                  <a:lnTo>
                    <a:pt x="1440" y="2296"/>
                  </a:lnTo>
                  <a:lnTo>
                    <a:pt x="1502" y="2256"/>
                  </a:lnTo>
                  <a:lnTo>
                    <a:pt x="1465" y="2207"/>
                  </a:lnTo>
                  <a:lnTo>
                    <a:pt x="1443" y="2066"/>
                  </a:lnTo>
                  <a:lnTo>
                    <a:pt x="729" y="994"/>
                  </a:lnTo>
                  <a:lnTo>
                    <a:pt x="676" y="886"/>
                  </a:lnTo>
                  <a:lnTo>
                    <a:pt x="854" y="200"/>
                  </a:lnTo>
                  <a:lnTo>
                    <a:pt x="143" y="0"/>
                  </a:lnTo>
                  <a:lnTo>
                    <a:pt x="124" y="39"/>
                  </a:lnTo>
                  <a:lnTo>
                    <a:pt x="129" y="129"/>
                  </a:lnTo>
                  <a:lnTo>
                    <a:pt x="0" y="343"/>
                  </a:lnTo>
                  <a:lnTo>
                    <a:pt x="33" y="467"/>
                  </a:lnTo>
                  <a:close/>
                </a:path>
              </a:pathLst>
            </a:custGeom>
            <a:solidFill>
              <a:srgbClr val="0965B9"/>
            </a:solidFill>
            <a:ln>
              <a:noFill/>
            </a:ln>
            <a:effectLst>
              <a:prstShdw prst="shdw17" dist="17961" dir="2700000">
                <a:srgbClr val="053D6F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1719" y="1844"/>
              <a:ext cx="690" cy="546"/>
            </a:xfrm>
            <a:custGeom>
              <a:avLst/>
              <a:gdLst>
                <a:gd name="T0" fmla="*/ 0 w 1379"/>
                <a:gd name="T1" fmla="*/ 0 h 1093"/>
                <a:gd name="T2" fmla="*/ 1 w 1379"/>
                <a:gd name="T3" fmla="*/ 0 h 1093"/>
                <a:gd name="T4" fmla="*/ 1 w 1379"/>
                <a:gd name="T5" fmla="*/ 0 h 1093"/>
                <a:gd name="T6" fmla="*/ 1 w 1379"/>
                <a:gd name="T7" fmla="*/ 0 h 1093"/>
                <a:gd name="T8" fmla="*/ 1 w 1379"/>
                <a:gd name="T9" fmla="*/ 0 h 1093"/>
                <a:gd name="T10" fmla="*/ 1 w 1379"/>
                <a:gd name="T11" fmla="*/ 0 h 1093"/>
                <a:gd name="T12" fmla="*/ 1 w 1379"/>
                <a:gd name="T13" fmla="*/ 0 h 1093"/>
                <a:gd name="T14" fmla="*/ 1 w 1379"/>
                <a:gd name="T15" fmla="*/ 0 h 1093"/>
                <a:gd name="T16" fmla="*/ 0 w 1379"/>
                <a:gd name="T17" fmla="*/ 0 h 10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79"/>
                <a:gd name="T28" fmla="*/ 0 h 1093"/>
                <a:gd name="T29" fmla="*/ 1379 w 1379"/>
                <a:gd name="T30" fmla="*/ 1093 h 109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79" h="1093">
                  <a:moveTo>
                    <a:pt x="0" y="955"/>
                  </a:moveTo>
                  <a:lnTo>
                    <a:pt x="134" y="0"/>
                  </a:lnTo>
                  <a:lnTo>
                    <a:pt x="1023" y="102"/>
                  </a:lnTo>
                  <a:lnTo>
                    <a:pt x="1379" y="133"/>
                  </a:lnTo>
                  <a:lnTo>
                    <a:pt x="1366" y="372"/>
                  </a:lnTo>
                  <a:lnTo>
                    <a:pt x="1317" y="1093"/>
                  </a:lnTo>
                  <a:lnTo>
                    <a:pt x="1137" y="1079"/>
                  </a:lnTo>
                  <a:lnTo>
                    <a:pt x="569" y="1029"/>
                  </a:lnTo>
                  <a:lnTo>
                    <a:pt x="0" y="955"/>
                  </a:lnTo>
                  <a:close/>
                </a:path>
              </a:pathLst>
            </a:custGeom>
            <a:solidFill>
              <a:srgbClr val="0965B9"/>
            </a:solidFill>
            <a:ln>
              <a:noFill/>
            </a:ln>
            <a:effectLst>
              <a:prstShdw prst="shdw17" dist="17961" dir="2700000">
                <a:srgbClr val="053D6F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4924" y="1549"/>
              <a:ext cx="163" cy="154"/>
            </a:xfrm>
            <a:custGeom>
              <a:avLst/>
              <a:gdLst>
                <a:gd name="T0" fmla="*/ 0 w 325"/>
                <a:gd name="T1" fmla="*/ 1 h 308"/>
                <a:gd name="T2" fmla="*/ 1 w 325"/>
                <a:gd name="T3" fmla="*/ 1 h 308"/>
                <a:gd name="T4" fmla="*/ 1 w 325"/>
                <a:gd name="T5" fmla="*/ 1 h 308"/>
                <a:gd name="T6" fmla="*/ 1 w 325"/>
                <a:gd name="T7" fmla="*/ 1 h 308"/>
                <a:gd name="T8" fmla="*/ 1 w 325"/>
                <a:gd name="T9" fmla="*/ 1 h 308"/>
                <a:gd name="T10" fmla="*/ 1 w 325"/>
                <a:gd name="T11" fmla="*/ 1 h 308"/>
                <a:gd name="T12" fmla="*/ 1 w 325"/>
                <a:gd name="T13" fmla="*/ 1 h 308"/>
                <a:gd name="T14" fmla="*/ 1 w 325"/>
                <a:gd name="T15" fmla="*/ 1 h 308"/>
                <a:gd name="T16" fmla="*/ 1 w 325"/>
                <a:gd name="T17" fmla="*/ 1 h 308"/>
                <a:gd name="T18" fmla="*/ 1 w 325"/>
                <a:gd name="T19" fmla="*/ 1 h 308"/>
                <a:gd name="T20" fmla="*/ 1 w 325"/>
                <a:gd name="T21" fmla="*/ 1 h 308"/>
                <a:gd name="T22" fmla="*/ 1 w 325"/>
                <a:gd name="T23" fmla="*/ 1 h 308"/>
                <a:gd name="T24" fmla="*/ 1 w 325"/>
                <a:gd name="T25" fmla="*/ 1 h 308"/>
                <a:gd name="T26" fmla="*/ 1 w 325"/>
                <a:gd name="T27" fmla="*/ 1 h 308"/>
                <a:gd name="T28" fmla="*/ 1 w 325"/>
                <a:gd name="T29" fmla="*/ 1 h 308"/>
                <a:gd name="T30" fmla="*/ 1 w 325"/>
                <a:gd name="T31" fmla="*/ 0 h 308"/>
                <a:gd name="T32" fmla="*/ 0 w 325"/>
                <a:gd name="T33" fmla="*/ 1 h 30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5"/>
                <a:gd name="T52" fmla="*/ 0 h 308"/>
                <a:gd name="T53" fmla="*/ 325 w 325"/>
                <a:gd name="T54" fmla="*/ 308 h 30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5" h="308">
                  <a:moveTo>
                    <a:pt x="0" y="62"/>
                  </a:moveTo>
                  <a:lnTo>
                    <a:pt x="27" y="224"/>
                  </a:lnTo>
                  <a:lnTo>
                    <a:pt x="26" y="308"/>
                  </a:lnTo>
                  <a:lnTo>
                    <a:pt x="52" y="302"/>
                  </a:lnTo>
                  <a:lnTo>
                    <a:pt x="68" y="278"/>
                  </a:lnTo>
                  <a:lnTo>
                    <a:pt x="114" y="257"/>
                  </a:lnTo>
                  <a:lnTo>
                    <a:pt x="135" y="216"/>
                  </a:lnTo>
                  <a:lnTo>
                    <a:pt x="149" y="224"/>
                  </a:lnTo>
                  <a:lnTo>
                    <a:pt x="185" y="209"/>
                  </a:lnTo>
                  <a:lnTo>
                    <a:pt x="235" y="200"/>
                  </a:lnTo>
                  <a:lnTo>
                    <a:pt x="236" y="183"/>
                  </a:lnTo>
                  <a:lnTo>
                    <a:pt x="251" y="194"/>
                  </a:lnTo>
                  <a:lnTo>
                    <a:pt x="267" y="179"/>
                  </a:lnTo>
                  <a:lnTo>
                    <a:pt x="293" y="173"/>
                  </a:lnTo>
                  <a:lnTo>
                    <a:pt x="325" y="158"/>
                  </a:lnTo>
                  <a:lnTo>
                    <a:pt x="294" y="0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0965B9"/>
            </a:solidFill>
            <a:ln>
              <a:noFill/>
            </a:ln>
            <a:effectLst>
              <a:prstShdw prst="shdw17" dist="17961" dir="2700000">
                <a:srgbClr val="053D6F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4783" y="1880"/>
              <a:ext cx="99" cy="164"/>
            </a:xfrm>
            <a:custGeom>
              <a:avLst/>
              <a:gdLst>
                <a:gd name="T0" fmla="*/ 0 w 198"/>
                <a:gd name="T1" fmla="*/ 1 h 328"/>
                <a:gd name="T2" fmla="*/ 1 w 198"/>
                <a:gd name="T3" fmla="*/ 0 h 328"/>
                <a:gd name="T4" fmla="*/ 1 w 198"/>
                <a:gd name="T5" fmla="*/ 0 h 328"/>
                <a:gd name="T6" fmla="*/ 1 w 198"/>
                <a:gd name="T7" fmla="*/ 1 h 328"/>
                <a:gd name="T8" fmla="*/ 1 w 198"/>
                <a:gd name="T9" fmla="*/ 1 h 328"/>
                <a:gd name="T10" fmla="*/ 1 w 198"/>
                <a:gd name="T11" fmla="*/ 1 h 328"/>
                <a:gd name="T12" fmla="*/ 1 w 198"/>
                <a:gd name="T13" fmla="*/ 1 h 328"/>
                <a:gd name="T14" fmla="*/ 1 w 198"/>
                <a:gd name="T15" fmla="*/ 1 h 328"/>
                <a:gd name="T16" fmla="*/ 1 w 198"/>
                <a:gd name="T17" fmla="*/ 1 h 328"/>
                <a:gd name="T18" fmla="*/ 1 w 198"/>
                <a:gd name="T19" fmla="*/ 1 h 328"/>
                <a:gd name="T20" fmla="*/ 1 w 198"/>
                <a:gd name="T21" fmla="*/ 1 h 328"/>
                <a:gd name="T22" fmla="*/ 1 w 198"/>
                <a:gd name="T23" fmla="*/ 1 h 328"/>
                <a:gd name="T24" fmla="*/ 1 w 198"/>
                <a:gd name="T25" fmla="*/ 1 h 328"/>
                <a:gd name="T26" fmla="*/ 1 w 198"/>
                <a:gd name="T27" fmla="*/ 1 h 328"/>
                <a:gd name="T28" fmla="*/ 1 w 198"/>
                <a:gd name="T29" fmla="*/ 1 h 328"/>
                <a:gd name="T30" fmla="*/ 1 w 198"/>
                <a:gd name="T31" fmla="*/ 1 h 328"/>
                <a:gd name="T32" fmla="*/ 1 w 198"/>
                <a:gd name="T33" fmla="*/ 1 h 328"/>
                <a:gd name="T34" fmla="*/ 1 w 198"/>
                <a:gd name="T35" fmla="*/ 1 h 328"/>
                <a:gd name="T36" fmla="*/ 1 w 198"/>
                <a:gd name="T37" fmla="*/ 1 h 328"/>
                <a:gd name="T38" fmla="*/ 0 w 198"/>
                <a:gd name="T39" fmla="*/ 1 h 32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98"/>
                <a:gd name="T61" fmla="*/ 0 h 328"/>
                <a:gd name="T62" fmla="*/ 198 w 198"/>
                <a:gd name="T63" fmla="*/ 328 h 32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98" h="328">
                  <a:moveTo>
                    <a:pt x="0" y="33"/>
                  </a:moveTo>
                  <a:lnTo>
                    <a:pt x="26" y="0"/>
                  </a:lnTo>
                  <a:lnTo>
                    <a:pt x="64" y="0"/>
                  </a:lnTo>
                  <a:lnTo>
                    <a:pt x="51" y="34"/>
                  </a:lnTo>
                  <a:lnTo>
                    <a:pt x="42" y="46"/>
                  </a:lnTo>
                  <a:lnTo>
                    <a:pt x="48" y="84"/>
                  </a:lnTo>
                  <a:lnTo>
                    <a:pt x="69" y="108"/>
                  </a:lnTo>
                  <a:lnTo>
                    <a:pt x="97" y="134"/>
                  </a:lnTo>
                  <a:lnTo>
                    <a:pt x="107" y="171"/>
                  </a:lnTo>
                  <a:lnTo>
                    <a:pt x="125" y="201"/>
                  </a:lnTo>
                  <a:lnTo>
                    <a:pt x="145" y="220"/>
                  </a:lnTo>
                  <a:lnTo>
                    <a:pt x="176" y="229"/>
                  </a:lnTo>
                  <a:lnTo>
                    <a:pt x="191" y="259"/>
                  </a:lnTo>
                  <a:lnTo>
                    <a:pt x="164" y="285"/>
                  </a:lnTo>
                  <a:lnTo>
                    <a:pt x="191" y="279"/>
                  </a:lnTo>
                  <a:lnTo>
                    <a:pt x="198" y="305"/>
                  </a:lnTo>
                  <a:lnTo>
                    <a:pt x="146" y="316"/>
                  </a:lnTo>
                  <a:lnTo>
                    <a:pt x="79" y="328"/>
                  </a:lnTo>
                  <a:lnTo>
                    <a:pt x="74" y="307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965B9"/>
            </a:solidFill>
            <a:ln>
              <a:noFill/>
            </a:ln>
            <a:effectLst>
              <a:prstShdw prst="shdw17" dist="17961" dir="2700000">
                <a:srgbClr val="053D6F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19"/>
            <p:cNvSpPr>
              <a:spLocks/>
            </p:cNvSpPr>
            <p:nvPr/>
          </p:nvSpPr>
          <p:spPr bwMode="auto">
            <a:xfrm>
              <a:off x="4682" y="2008"/>
              <a:ext cx="15" cy="21"/>
            </a:xfrm>
            <a:custGeom>
              <a:avLst/>
              <a:gdLst>
                <a:gd name="T0" fmla="*/ 0 w 30"/>
                <a:gd name="T1" fmla="*/ 1 h 42"/>
                <a:gd name="T2" fmla="*/ 1 w 30"/>
                <a:gd name="T3" fmla="*/ 0 h 42"/>
                <a:gd name="T4" fmla="*/ 1 w 30"/>
                <a:gd name="T5" fmla="*/ 1 h 42"/>
                <a:gd name="T6" fmla="*/ 1 w 30"/>
                <a:gd name="T7" fmla="*/ 1 h 42"/>
                <a:gd name="T8" fmla="*/ 0 w 30"/>
                <a:gd name="T9" fmla="*/ 1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42"/>
                <a:gd name="T17" fmla="*/ 30 w 30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42">
                  <a:moveTo>
                    <a:pt x="0" y="12"/>
                  </a:moveTo>
                  <a:lnTo>
                    <a:pt x="20" y="0"/>
                  </a:lnTo>
                  <a:lnTo>
                    <a:pt x="30" y="23"/>
                  </a:lnTo>
                  <a:lnTo>
                    <a:pt x="21" y="4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965B9"/>
            </a:solidFill>
            <a:ln>
              <a:noFill/>
            </a:ln>
            <a:effectLst>
              <a:prstShdw prst="shdw17" dist="17961" dir="2700000">
                <a:srgbClr val="053D6F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3803" y="3054"/>
              <a:ext cx="861" cy="652"/>
            </a:xfrm>
            <a:custGeom>
              <a:avLst/>
              <a:gdLst>
                <a:gd name="T0" fmla="*/ 0 w 1721"/>
                <a:gd name="T1" fmla="*/ 1 h 1303"/>
                <a:gd name="T2" fmla="*/ 1 w 1721"/>
                <a:gd name="T3" fmla="*/ 1 h 1303"/>
                <a:gd name="T4" fmla="*/ 1 w 1721"/>
                <a:gd name="T5" fmla="*/ 1 h 1303"/>
                <a:gd name="T6" fmla="*/ 1 w 1721"/>
                <a:gd name="T7" fmla="*/ 1 h 1303"/>
                <a:gd name="T8" fmla="*/ 1 w 1721"/>
                <a:gd name="T9" fmla="*/ 1 h 1303"/>
                <a:gd name="T10" fmla="*/ 1 w 1721"/>
                <a:gd name="T11" fmla="*/ 1 h 1303"/>
                <a:gd name="T12" fmla="*/ 1 w 1721"/>
                <a:gd name="T13" fmla="*/ 1 h 1303"/>
                <a:gd name="T14" fmla="*/ 1 w 1721"/>
                <a:gd name="T15" fmla="*/ 1 h 1303"/>
                <a:gd name="T16" fmla="*/ 1 w 1721"/>
                <a:gd name="T17" fmla="*/ 1 h 1303"/>
                <a:gd name="T18" fmla="*/ 1 w 1721"/>
                <a:gd name="T19" fmla="*/ 1 h 1303"/>
                <a:gd name="T20" fmla="*/ 1 w 1721"/>
                <a:gd name="T21" fmla="*/ 1 h 1303"/>
                <a:gd name="T22" fmla="*/ 1 w 1721"/>
                <a:gd name="T23" fmla="*/ 1 h 1303"/>
                <a:gd name="T24" fmla="*/ 1 w 1721"/>
                <a:gd name="T25" fmla="*/ 1 h 1303"/>
                <a:gd name="T26" fmla="*/ 1 w 1721"/>
                <a:gd name="T27" fmla="*/ 1 h 1303"/>
                <a:gd name="T28" fmla="*/ 1 w 1721"/>
                <a:gd name="T29" fmla="*/ 1 h 1303"/>
                <a:gd name="T30" fmla="*/ 1 w 1721"/>
                <a:gd name="T31" fmla="*/ 1 h 1303"/>
                <a:gd name="T32" fmla="*/ 1 w 1721"/>
                <a:gd name="T33" fmla="*/ 1 h 1303"/>
                <a:gd name="T34" fmla="*/ 1 w 1721"/>
                <a:gd name="T35" fmla="*/ 1 h 1303"/>
                <a:gd name="T36" fmla="*/ 1 w 1721"/>
                <a:gd name="T37" fmla="*/ 1 h 1303"/>
                <a:gd name="T38" fmla="*/ 1 w 1721"/>
                <a:gd name="T39" fmla="*/ 1 h 1303"/>
                <a:gd name="T40" fmla="*/ 1 w 1721"/>
                <a:gd name="T41" fmla="*/ 1 h 1303"/>
                <a:gd name="T42" fmla="*/ 1 w 1721"/>
                <a:gd name="T43" fmla="*/ 1 h 1303"/>
                <a:gd name="T44" fmla="*/ 1 w 1721"/>
                <a:gd name="T45" fmla="*/ 1 h 1303"/>
                <a:gd name="T46" fmla="*/ 1 w 1721"/>
                <a:gd name="T47" fmla="*/ 1 h 1303"/>
                <a:gd name="T48" fmla="*/ 1 w 1721"/>
                <a:gd name="T49" fmla="*/ 1 h 1303"/>
                <a:gd name="T50" fmla="*/ 1 w 1721"/>
                <a:gd name="T51" fmla="*/ 1 h 1303"/>
                <a:gd name="T52" fmla="*/ 1 w 1721"/>
                <a:gd name="T53" fmla="*/ 1 h 1303"/>
                <a:gd name="T54" fmla="*/ 1 w 1721"/>
                <a:gd name="T55" fmla="*/ 1 h 1303"/>
                <a:gd name="T56" fmla="*/ 1 w 1721"/>
                <a:gd name="T57" fmla="*/ 1 h 1303"/>
                <a:gd name="T58" fmla="*/ 1 w 1721"/>
                <a:gd name="T59" fmla="*/ 1 h 1303"/>
                <a:gd name="T60" fmla="*/ 1 w 1721"/>
                <a:gd name="T61" fmla="*/ 1 h 1303"/>
                <a:gd name="T62" fmla="*/ 1 w 1721"/>
                <a:gd name="T63" fmla="*/ 1 h 1303"/>
                <a:gd name="T64" fmla="*/ 1 w 1721"/>
                <a:gd name="T65" fmla="*/ 1 h 1303"/>
                <a:gd name="T66" fmla="*/ 1 w 1721"/>
                <a:gd name="T67" fmla="*/ 1 h 1303"/>
                <a:gd name="T68" fmla="*/ 1 w 1721"/>
                <a:gd name="T69" fmla="*/ 1 h 1303"/>
                <a:gd name="T70" fmla="*/ 1 w 1721"/>
                <a:gd name="T71" fmla="*/ 1 h 1303"/>
                <a:gd name="T72" fmla="*/ 1 w 1721"/>
                <a:gd name="T73" fmla="*/ 1 h 1303"/>
                <a:gd name="T74" fmla="*/ 1 w 1721"/>
                <a:gd name="T75" fmla="*/ 1 h 1303"/>
                <a:gd name="T76" fmla="*/ 1 w 1721"/>
                <a:gd name="T77" fmla="*/ 1 h 1303"/>
                <a:gd name="T78" fmla="*/ 1 w 1721"/>
                <a:gd name="T79" fmla="*/ 1 h 1303"/>
                <a:gd name="T80" fmla="*/ 1 w 1721"/>
                <a:gd name="T81" fmla="*/ 1 h 1303"/>
                <a:gd name="T82" fmla="*/ 1 w 1721"/>
                <a:gd name="T83" fmla="*/ 1 h 1303"/>
                <a:gd name="T84" fmla="*/ 1 w 1721"/>
                <a:gd name="T85" fmla="*/ 1 h 1303"/>
                <a:gd name="T86" fmla="*/ 1 w 1721"/>
                <a:gd name="T87" fmla="*/ 1 h 1303"/>
                <a:gd name="T88" fmla="*/ 1 w 1721"/>
                <a:gd name="T89" fmla="*/ 1 h 1303"/>
                <a:gd name="T90" fmla="*/ 1 w 1721"/>
                <a:gd name="T91" fmla="*/ 1 h 1303"/>
                <a:gd name="T92" fmla="*/ 1 w 1721"/>
                <a:gd name="T93" fmla="*/ 1 h 1303"/>
                <a:gd name="T94" fmla="*/ 1 w 1721"/>
                <a:gd name="T95" fmla="*/ 1 h 1303"/>
                <a:gd name="T96" fmla="*/ 1 w 1721"/>
                <a:gd name="T97" fmla="*/ 1 h 1303"/>
                <a:gd name="T98" fmla="*/ 1 w 1721"/>
                <a:gd name="T99" fmla="*/ 1 h 1303"/>
                <a:gd name="T100" fmla="*/ 1 w 1721"/>
                <a:gd name="T101" fmla="*/ 1 h 1303"/>
                <a:gd name="T102" fmla="*/ 1 w 1721"/>
                <a:gd name="T103" fmla="*/ 1 h 1303"/>
                <a:gd name="T104" fmla="*/ 1 w 1721"/>
                <a:gd name="T105" fmla="*/ 1 h 1303"/>
                <a:gd name="T106" fmla="*/ 1 w 1721"/>
                <a:gd name="T107" fmla="*/ 1 h 1303"/>
                <a:gd name="T108" fmla="*/ 1 w 1721"/>
                <a:gd name="T109" fmla="*/ 1 h 130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721"/>
                <a:gd name="T166" fmla="*/ 0 h 1303"/>
                <a:gd name="T167" fmla="*/ 1721 w 1721"/>
                <a:gd name="T168" fmla="*/ 1303 h 130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721" h="1303">
                  <a:moveTo>
                    <a:pt x="4" y="86"/>
                  </a:moveTo>
                  <a:lnTo>
                    <a:pt x="0" y="122"/>
                  </a:lnTo>
                  <a:lnTo>
                    <a:pt x="51" y="169"/>
                  </a:lnTo>
                  <a:lnTo>
                    <a:pt x="41" y="197"/>
                  </a:lnTo>
                  <a:lnTo>
                    <a:pt x="56" y="216"/>
                  </a:lnTo>
                  <a:lnTo>
                    <a:pt x="37" y="250"/>
                  </a:lnTo>
                  <a:lnTo>
                    <a:pt x="75" y="233"/>
                  </a:lnTo>
                  <a:lnTo>
                    <a:pt x="96" y="210"/>
                  </a:lnTo>
                  <a:lnTo>
                    <a:pt x="94" y="185"/>
                  </a:lnTo>
                  <a:lnTo>
                    <a:pt x="113" y="200"/>
                  </a:lnTo>
                  <a:lnTo>
                    <a:pt x="128" y="178"/>
                  </a:lnTo>
                  <a:lnTo>
                    <a:pt x="143" y="197"/>
                  </a:lnTo>
                  <a:lnTo>
                    <a:pt x="103" y="228"/>
                  </a:lnTo>
                  <a:lnTo>
                    <a:pt x="215" y="202"/>
                  </a:lnTo>
                  <a:lnTo>
                    <a:pt x="237" y="179"/>
                  </a:lnTo>
                  <a:lnTo>
                    <a:pt x="252" y="189"/>
                  </a:lnTo>
                  <a:lnTo>
                    <a:pt x="296" y="178"/>
                  </a:lnTo>
                  <a:lnTo>
                    <a:pt x="314" y="192"/>
                  </a:lnTo>
                  <a:lnTo>
                    <a:pt x="239" y="200"/>
                  </a:lnTo>
                  <a:lnTo>
                    <a:pt x="262" y="207"/>
                  </a:lnTo>
                  <a:lnTo>
                    <a:pt x="348" y="227"/>
                  </a:lnTo>
                  <a:lnTo>
                    <a:pt x="400" y="256"/>
                  </a:lnTo>
                  <a:lnTo>
                    <a:pt x="385" y="215"/>
                  </a:lnTo>
                  <a:lnTo>
                    <a:pt x="411" y="246"/>
                  </a:lnTo>
                  <a:lnTo>
                    <a:pt x="449" y="251"/>
                  </a:lnTo>
                  <a:lnTo>
                    <a:pt x="416" y="262"/>
                  </a:lnTo>
                  <a:lnTo>
                    <a:pt x="475" y="293"/>
                  </a:lnTo>
                  <a:lnTo>
                    <a:pt x="497" y="319"/>
                  </a:lnTo>
                  <a:lnTo>
                    <a:pt x="496" y="347"/>
                  </a:lnTo>
                  <a:lnTo>
                    <a:pt x="472" y="312"/>
                  </a:lnTo>
                  <a:lnTo>
                    <a:pt x="486" y="358"/>
                  </a:lnTo>
                  <a:lnTo>
                    <a:pt x="532" y="339"/>
                  </a:lnTo>
                  <a:lnTo>
                    <a:pt x="562" y="337"/>
                  </a:lnTo>
                  <a:lnTo>
                    <a:pt x="582" y="317"/>
                  </a:lnTo>
                  <a:lnTo>
                    <a:pt x="590" y="330"/>
                  </a:lnTo>
                  <a:lnTo>
                    <a:pt x="652" y="283"/>
                  </a:lnTo>
                  <a:lnTo>
                    <a:pt x="693" y="282"/>
                  </a:lnTo>
                  <a:lnTo>
                    <a:pt x="678" y="266"/>
                  </a:lnTo>
                  <a:lnTo>
                    <a:pt x="706" y="230"/>
                  </a:lnTo>
                  <a:lnTo>
                    <a:pt x="765" y="227"/>
                  </a:lnTo>
                  <a:lnTo>
                    <a:pt x="829" y="257"/>
                  </a:lnTo>
                  <a:lnTo>
                    <a:pt x="866" y="304"/>
                  </a:lnTo>
                  <a:lnTo>
                    <a:pt x="898" y="313"/>
                  </a:lnTo>
                  <a:lnTo>
                    <a:pt x="905" y="347"/>
                  </a:lnTo>
                  <a:lnTo>
                    <a:pt x="946" y="368"/>
                  </a:lnTo>
                  <a:lnTo>
                    <a:pt x="962" y="393"/>
                  </a:lnTo>
                  <a:lnTo>
                    <a:pt x="983" y="412"/>
                  </a:lnTo>
                  <a:lnTo>
                    <a:pt x="1038" y="415"/>
                  </a:lnTo>
                  <a:lnTo>
                    <a:pt x="1059" y="451"/>
                  </a:lnTo>
                  <a:lnTo>
                    <a:pt x="1087" y="522"/>
                  </a:lnTo>
                  <a:lnTo>
                    <a:pt x="1071" y="650"/>
                  </a:lnTo>
                  <a:lnTo>
                    <a:pt x="1076" y="728"/>
                  </a:lnTo>
                  <a:lnTo>
                    <a:pt x="1110" y="753"/>
                  </a:lnTo>
                  <a:lnTo>
                    <a:pt x="1116" y="716"/>
                  </a:lnTo>
                  <a:lnTo>
                    <a:pt x="1094" y="703"/>
                  </a:lnTo>
                  <a:lnTo>
                    <a:pt x="1097" y="677"/>
                  </a:lnTo>
                  <a:lnTo>
                    <a:pt x="1107" y="685"/>
                  </a:lnTo>
                  <a:lnTo>
                    <a:pt x="1131" y="692"/>
                  </a:lnTo>
                  <a:lnTo>
                    <a:pt x="1138" y="718"/>
                  </a:lnTo>
                  <a:lnTo>
                    <a:pt x="1153" y="689"/>
                  </a:lnTo>
                  <a:lnTo>
                    <a:pt x="1167" y="714"/>
                  </a:lnTo>
                  <a:lnTo>
                    <a:pt x="1121" y="798"/>
                  </a:lnTo>
                  <a:lnTo>
                    <a:pt x="1118" y="813"/>
                  </a:lnTo>
                  <a:lnTo>
                    <a:pt x="1147" y="826"/>
                  </a:lnTo>
                  <a:lnTo>
                    <a:pt x="1173" y="893"/>
                  </a:lnTo>
                  <a:lnTo>
                    <a:pt x="1205" y="926"/>
                  </a:lnTo>
                  <a:lnTo>
                    <a:pt x="1224" y="950"/>
                  </a:lnTo>
                  <a:lnTo>
                    <a:pt x="1249" y="950"/>
                  </a:lnTo>
                  <a:lnTo>
                    <a:pt x="1223" y="912"/>
                  </a:lnTo>
                  <a:lnTo>
                    <a:pt x="1243" y="918"/>
                  </a:lnTo>
                  <a:lnTo>
                    <a:pt x="1270" y="911"/>
                  </a:lnTo>
                  <a:lnTo>
                    <a:pt x="1258" y="926"/>
                  </a:lnTo>
                  <a:lnTo>
                    <a:pt x="1269" y="960"/>
                  </a:lnTo>
                  <a:lnTo>
                    <a:pt x="1280" y="1006"/>
                  </a:lnTo>
                  <a:lnTo>
                    <a:pt x="1321" y="1025"/>
                  </a:lnTo>
                  <a:lnTo>
                    <a:pt x="1331" y="1055"/>
                  </a:lnTo>
                  <a:lnTo>
                    <a:pt x="1368" y="1143"/>
                  </a:lnTo>
                  <a:lnTo>
                    <a:pt x="1413" y="1143"/>
                  </a:lnTo>
                  <a:lnTo>
                    <a:pt x="1451" y="1164"/>
                  </a:lnTo>
                  <a:lnTo>
                    <a:pt x="1515" y="1250"/>
                  </a:lnTo>
                  <a:lnTo>
                    <a:pt x="1567" y="1259"/>
                  </a:lnTo>
                  <a:lnTo>
                    <a:pt x="1568" y="1276"/>
                  </a:lnTo>
                  <a:lnTo>
                    <a:pt x="1556" y="1286"/>
                  </a:lnTo>
                  <a:lnTo>
                    <a:pt x="1515" y="1267"/>
                  </a:lnTo>
                  <a:lnTo>
                    <a:pt x="1528" y="1303"/>
                  </a:lnTo>
                  <a:lnTo>
                    <a:pt x="1578" y="1291"/>
                  </a:lnTo>
                  <a:lnTo>
                    <a:pt x="1619" y="1291"/>
                  </a:lnTo>
                  <a:lnTo>
                    <a:pt x="1639" y="1267"/>
                  </a:lnTo>
                  <a:lnTo>
                    <a:pt x="1675" y="1265"/>
                  </a:lnTo>
                  <a:lnTo>
                    <a:pt x="1695" y="1228"/>
                  </a:lnTo>
                  <a:lnTo>
                    <a:pt x="1686" y="1175"/>
                  </a:lnTo>
                  <a:lnTo>
                    <a:pt x="1705" y="1116"/>
                  </a:lnTo>
                  <a:lnTo>
                    <a:pt x="1721" y="1122"/>
                  </a:lnTo>
                  <a:lnTo>
                    <a:pt x="1706" y="912"/>
                  </a:lnTo>
                  <a:lnTo>
                    <a:pt x="1686" y="850"/>
                  </a:lnTo>
                  <a:lnTo>
                    <a:pt x="1501" y="547"/>
                  </a:lnTo>
                  <a:lnTo>
                    <a:pt x="1456" y="448"/>
                  </a:lnTo>
                  <a:lnTo>
                    <a:pt x="1476" y="448"/>
                  </a:lnTo>
                  <a:lnTo>
                    <a:pt x="1354" y="256"/>
                  </a:lnTo>
                  <a:lnTo>
                    <a:pt x="1270" y="53"/>
                  </a:lnTo>
                  <a:lnTo>
                    <a:pt x="1266" y="18"/>
                  </a:lnTo>
                  <a:lnTo>
                    <a:pt x="1243" y="14"/>
                  </a:lnTo>
                  <a:lnTo>
                    <a:pt x="1163" y="0"/>
                  </a:lnTo>
                  <a:lnTo>
                    <a:pt x="1141" y="25"/>
                  </a:lnTo>
                  <a:lnTo>
                    <a:pt x="1156" y="113"/>
                  </a:lnTo>
                  <a:lnTo>
                    <a:pt x="1121" y="110"/>
                  </a:lnTo>
                  <a:lnTo>
                    <a:pt x="1115" y="69"/>
                  </a:lnTo>
                  <a:lnTo>
                    <a:pt x="569" y="102"/>
                  </a:lnTo>
                  <a:lnTo>
                    <a:pt x="532" y="38"/>
                  </a:lnTo>
                  <a:lnTo>
                    <a:pt x="4" y="86"/>
                  </a:lnTo>
                  <a:close/>
                </a:path>
              </a:pathLst>
            </a:custGeom>
            <a:solidFill>
              <a:srgbClr val="0965B9"/>
            </a:solidFill>
            <a:ln>
              <a:noFill/>
            </a:ln>
            <a:effectLst>
              <a:prstShdw prst="shdw17" dist="17961" dir="2700000">
                <a:srgbClr val="053D6F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auto">
            <a:xfrm>
              <a:off x="4514" y="3755"/>
              <a:ext cx="43" cy="30"/>
            </a:xfrm>
            <a:custGeom>
              <a:avLst/>
              <a:gdLst>
                <a:gd name="T0" fmla="*/ 0 w 87"/>
                <a:gd name="T1" fmla="*/ 1 h 58"/>
                <a:gd name="T2" fmla="*/ 0 w 87"/>
                <a:gd name="T3" fmla="*/ 1 h 58"/>
                <a:gd name="T4" fmla="*/ 0 w 87"/>
                <a:gd name="T5" fmla="*/ 1 h 58"/>
                <a:gd name="T6" fmla="*/ 0 w 87"/>
                <a:gd name="T7" fmla="*/ 0 h 58"/>
                <a:gd name="T8" fmla="*/ 0 w 87"/>
                <a:gd name="T9" fmla="*/ 1 h 58"/>
                <a:gd name="T10" fmla="*/ 0 w 87"/>
                <a:gd name="T11" fmla="*/ 1 h 58"/>
                <a:gd name="T12" fmla="*/ 0 w 87"/>
                <a:gd name="T13" fmla="*/ 1 h 58"/>
                <a:gd name="T14" fmla="*/ 0 w 87"/>
                <a:gd name="T15" fmla="*/ 1 h 58"/>
                <a:gd name="T16" fmla="*/ 0 w 87"/>
                <a:gd name="T17" fmla="*/ 1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7"/>
                <a:gd name="T28" fmla="*/ 0 h 58"/>
                <a:gd name="T29" fmla="*/ 87 w 87"/>
                <a:gd name="T30" fmla="*/ 58 h 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7" h="58">
                  <a:moveTo>
                    <a:pt x="0" y="58"/>
                  </a:moveTo>
                  <a:lnTo>
                    <a:pt x="6" y="26"/>
                  </a:lnTo>
                  <a:lnTo>
                    <a:pt x="34" y="21"/>
                  </a:lnTo>
                  <a:lnTo>
                    <a:pt x="39" y="0"/>
                  </a:lnTo>
                  <a:lnTo>
                    <a:pt x="87" y="23"/>
                  </a:lnTo>
                  <a:lnTo>
                    <a:pt x="41" y="39"/>
                  </a:lnTo>
                  <a:lnTo>
                    <a:pt x="17" y="32"/>
                  </a:lnTo>
                  <a:lnTo>
                    <a:pt x="23" y="4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965B9"/>
            </a:solidFill>
            <a:ln>
              <a:noFill/>
            </a:ln>
            <a:effectLst>
              <a:prstShdw prst="shdw17" dist="17961" dir="2700000">
                <a:srgbClr val="053D6F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auto">
            <a:xfrm>
              <a:off x="4575" y="3737"/>
              <a:ext cx="35" cy="23"/>
            </a:xfrm>
            <a:custGeom>
              <a:avLst/>
              <a:gdLst>
                <a:gd name="T0" fmla="*/ 0 w 71"/>
                <a:gd name="T1" fmla="*/ 1 h 46"/>
                <a:gd name="T2" fmla="*/ 0 w 71"/>
                <a:gd name="T3" fmla="*/ 1 h 46"/>
                <a:gd name="T4" fmla="*/ 0 w 71"/>
                <a:gd name="T5" fmla="*/ 0 h 46"/>
                <a:gd name="T6" fmla="*/ 0 w 71"/>
                <a:gd name="T7" fmla="*/ 1 h 46"/>
                <a:gd name="T8" fmla="*/ 0 w 71"/>
                <a:gd name="T9" fmla="*/ 1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46"/>
                <a:gd name="T17" fmla="*/ 71 w 71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46">
                  <a:moveTo>
                    <a:pt x="0" y="43"/>
                  </a:moveTo>
                  <a:lnTo>
                    <a:pt x="13" y="46"/>
                  </a:lnTo>
                  <a:lnTo>
                    <a:pt x="71" y="0"/>
                  </a:lnTo>
                  <a:lnTo>
                    <a:pt x="19" y="32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965B9"/>
            </a:solidFill>
            <a:ln>
              <a:noFill/>
            </a:ln>
            <a:effectLst>
              <a:prstShdw prst="shdw17" dist="17961" dir="2700000">
                <a:srgbClr val="053D6F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>
              <a:off x="4635" y="3669"/>
              <a:ext cx="24" cy="46"/>
            </a:xfrm>
            <a:custGeom>
              <a:avLst/>
              <a:gdLst>
                <a:gd name="T0" fmla="*/ 0 w 47"/>
                <a:gd name="T1" fmla="*/ 1 h 92"/>
                <a:gd name="T2" fmla="*/ 1 w 47"/>
                <a:gd name="T3" fmla="*/ 1 h 92"/>
                <a:gd name="T4" fmla="*/ 1 w 47"/>
                <a:gd name="T5" fmla="*/ 0 h 92"/>
                <a:gd name="T6" fmla="*/ 1 w 47"/>
                <a:gd name="T7" fmla="*/ 1 h 92"/>
                <a:gd name="T8" fmla="*/ 0 w 47"/>
                <a:gd name="T9" fmla="*/ 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92"/>
                <a:gd name="T17" fmla="*/ 47 w 47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92">
                  <a:moveTo>
                    <a:pt x="0" y="92"/>
                  </a:moveTo>
                  <a:lnTo>
                    <a:pt x="22" y="62"/>
                  </a:lnTo>
                  <a:lnTo>
                    <a:pt x="47" y="0"/>
                  </a:lnTo>
                  <a:lnTo>
                    <a:pt x="33" y="29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965B9"/>
            </a:solidFill>
            <a:ln>
              <a:noFill/>
            </a:ln>
            <a:effectLst>
              <a:prstShdw prst="shdw17" dist="17961" dir="2700000">
                <a:srgbClr val="053D6F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4"/>
            <p:cNvSpPr>
              <a:spLocks/>
            </p:cNvSpPr>
            <p:nvPr/>
          </p:nvSpPr>
          <p:spPr bwMode="auto">
            <a:xfrm>
              <a:off x="3958" y="2575"/>
              <a:ext cx="515" cy="535"/>
            </a:xfrm>
            <a:custGeom>
              <a:avLst/>
              <a:gdLst>
                <a:gd name="T0" fmla="*/ 0 w 1030"/>
                <a:gd name="T1" fmla="*/ 0 h 1071"/>
                <a:gd name="T2" fmla="*/ 1 w 1030"/>
                <a:gd name="T3" fmla="*/ 0 h 1071"/>
                <a:gd name="T4" fmla="*/ 1 w 1030"/>
                <a:gd name="T5" fmla="*/ 0 h 1071"/>
                <a:gd name="T6" fmla="*/ 1 w 1030"/>
                <a:gd name="T7" fmla="*/ 0 h 1071"/>
                <a:gd name="T8" fmla="*/ 1 w 1030"/>
                <a:gd name="T9" fmla="*/ 0 h 1071"/>
                <a:gd name="T10" fmla="*/ 1 w 1030"/>
                <a:gd name="T11" fmla="*/ 0 h 1071"/>
                <a:gd name="T12" fmla="*/ 1 w 1030"/>
                <a:gd name="T13" fmla="*/ 0 h 1071"/>
                <a:gd name="T14" fmla="*/ 1 w 1030"/>
                <a:gd name="T15" fmla="*/ 0 h 1071"/>
                <a:gd name="T16" fmla="*/ 1 w 1030"/>
                <a:gd name="T17" fmla="*/ 0 h 1071"/>
                <a:gd name="T18" fmla="*/ 1 w 1030"/>
                <a:gd name="T19" fmla="*/ 0 h 1071"/>
                <a:gd name="T20" fmla="*/ 1 w 1030"/>
                <a:gd name="T21" fmla="*/ 0 h 1071"/>
                <a:gd name="T22" fmla="*/ 1 w 1030"/>
                <a:gd name="T23" fmla="*/ 0 h 1071"/>
                <a:gd name="T24" fmla="*/ 1 w 1030"/>
                <a:gd name="T25" fmla="*/ 0 h 1071"/>
                <a:gd name="T26" fmla="*/ 1 w 1030"/>
                <a:gd name="T27" fmla="*/ 0 h 1071"/>
                <a:gd name="T28" fmla="*/ 1 w 1030"/>
                <a:gd name="T29" fmla="*/ 0 h 1071"/>
                <a:gd name="T30" fmla="*/ 1 w 1030"/>
                <a:gd name="T31" fmla="*/ 0 h 1071"/>
                <a:gd name="T32" fmla="*/ 1 w 1030"/>
                <a:gd name="T33" fmla="*/ 0 h 1071"/>
                <a:gd name="T34" fmla="*/ 1 w 1030"/>
                <a:gd name="T35" fmla="*/ 0 h 1071"/>
                <a:gd name="T36" fmla="*/ 1 w 1030"/>
                <a:gd name="T37" fmla="*/ 0 h 1071"/>
                <a:gd name="T38" fmla="*/ 1 w 1030"/>
                <a:gd name="T39" fmla="*/ 0 h 1071"/>
                <a:gd name="T40" fmla="*/ 1 w 1030"/>
                <a:gd name="T41" fmla="*/ 0 h 1071"/>
                <a:gd name="T42" fmla="*/ 1 w 1030"/>
                <a:gd name="T43" fmla="*/ 0 h 1071"/>
                <a:gd name="T44" fmla="*/ 1 w 1030"/>
                <a:gd name="T45" fmla="*/ 0 h 1071"/>
                <a:gd name="T46" fmla="*/ 1 w 1030"/>
                <a:gd name="T47" fmla="*/ 0 h 1071"/>
                <a:gd name="T48" fmla="*/ 1 w 1030"/>
                <a:gd name="T49" fmla="*/ 0 h 1071"/>
                <a:gd name="T50" fmla="*/ 1 w 1030"/>
                <a:gd name="T51" fmla="*/ 0 h 1071"/>
                <a:gd name="T52" fmla="*/ 1 w 1030"/>
                <a:gd name="T53" fmla="*/ 0 h 1071"/>
                <a:gd name="T54" fmla="*/ 1 w 1030"/>
                <a:gd name="T55" fmla="*/ 0 h 1071"/>
                <a:gd name="T56" fmla="*/ 1 w 1030"/>
                <a:gd name="T57" fmla="*/ 0 h 1071"/>
                <a:gd name="T58" fmla="*/ 1 w 1030"/>
                <a:gd name="T59" fmla="*/ 0 h 1071"/>
                <a:gd name="T60" fmla="*/ 1 w 1030"/>
                <a:gd name="T61" fmla="*/ 0 h 1071"/>
                <a:gd name="T62" fmla="*/ 1 w 1030"/>
                <a:gd name="T63" fmla="*/ 0 h 1071"/>
                <a:gd name="T64" fmla="*/ 1 w 1030"/>
                <a:gd name="T65" fmla="*/ 0 h 1071"/>
                <a:gd name="T66" fmla="*/ 1 w 1030"/>
                <a:gd name="T67" fmla="*/ 0 h 1071"/>
                <a:gd name="T68" fmla="*/ 1 w 1030"/>
                <a:gd name="T69" fmla="*/ 0 h 1071"/>
                <a:gd name="T70" fmla="*/ 1 w 1030"/>
                <a:gd name="T71" fmla="*/ 0 h 1071"/>
                <a:gd name="T72" fmla="*/ 1 w 1030"/>
                <a:gd name="T73" fmla="*/ 0 h 1071"/>
                <a:gd name="T74" fmla="*/ 1 w 1030"/>
                <a:gd name="T75" fmla="*/ 0 h 1071"/>
                <a:gd name="T76" fmla="*/ 1 w 1030"/>
                <a:gd name="T77" fmla="*/ 0 h 1071"/>
                <a:gd name="T78" fmla="*/ 1 w 1030"/>
                <a:gd name="T79" fmla="*/ 0 h 1071"/>
                <a:gd name="T80" fmla="*/ 1 w 1030"/>
                <a:gd name="T81" fmla="*/ 0 h 1071"/>
                <a:gd name="T82" fmla="*/ 1 w 1030"/>
                <a:gd name="T83" fmla="*/ 0 h 1071"/>
                <a:gd name="T84" fmla="*/ 0 w 1030"/>
                <a:gd name="T85" fmla="*/ 0 h 107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30"/>
                <a:gd name="T130" fmla="*/ 0 h 1071"/>
                <a:gd name="T131" fmla="*/ 1030 w 1030"/>
                <a:gd name="T132" fmla="*/ 1071 h 107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30" h="1071">
                  <a:moveTo>
                    <a:pt x="0" y="58"/>
                  </a:moveTo>
                  <a:lnTo>
                    <a:pt x="135" y="555"/>
                  </a:lnTo>
                  <a:lnTo>
                    <a:pt x="186" y="637"/>
                  </a:lnTo>
                  <a:lnTo>
                    <a:pt x="203" y="701"/>
                  </a:lnTo>
                  <a:lnTo>
                    <a:pt x="184" y="743"/>
                  </a:lnTo>
                  <a:lnTo>
                    <a:pt x="175" y="810"/>
                  </a:lnTo>
                  <a:lnTo>
                    <a:pt x="221" y="996"/>
                  </a:lnTo>
                  <a:lnTo>
                    <a:pt x="258" y="1060"/>
                  </a:lnTo>
                  <a:lnTo>
                    <a:pt x="804" y="1027"/>
                  </a:lnTo>
                  <a:lnTo>
                    <a:pt x="810" y="1068"/>
                  </a:lnTo>
                  <a:lnTo>
                    <a:pt x="845" y="1071"/>
                  </a:lnTo>
                  <a:lnTo>
                    <a:pt x="830" y="983"/>
                  </a:lnTo>
                  <a:lnTo>
                    <a:pt x="852" y="958"/>
                  </a:lnTo>
                  <a:lnTo>
                    <a:pt x="932" y="972"/>
                  </a:lnTo>
                  <a:lnTo>
                    <a:pt x="945" y="911"/>
                  </a:lnTo>
                  <a:lnTo>
                    <a:pt x="932" y="904"/>
                  </a:lnTo>
                  <a:lnTo>
                    <a:pt x="952" y="890"/>
                  </a:lnTo>
                  <a:lnTo>
                    <a:pt x="922" y="875"/>
                  </a:lnTo>
                  <a:lnTo>
                    <a:pt x="937" y="853"/>
                  </a:lnTo>
                  <a:lnTo>
                    <a:pt x="933" y="825"/>
                  </a:lnTo>
                  <a:lnTo>
                    <a:pt x="969" y="800"/>
                  </a:lnTo>
                  <a:lnTo>
                    <a:pt x="958" y="769"/>
                  </a:lnTo>
                  <a:lnTo>
                    <a:pt x="974" y="759"/>
                  </a:lnTo>
                  <a:lnTo>
                    <a:pt x="984" y="730"/>
                  </a:lnTo>
                  <a:lnTo>
                    <a:pt x="969" y="721"/>
                  </a:lnTo>
                  <a:lnTo>
                    <a:pt x="996" y="701"/>
                  </a:lnTo>
                  <a:lnTo>
                    <a:pt x="981" y="680"/>
                  </a:lnTo>
                  <a:lnTo>
                    <a:pt x="1005" y="680"/>
                  </a:lnTo>
                  <a:lnTo>
                    <a:pt x="1030" y="648"/>
                  </a:lnTo>
                  <a:lnTo>
                    <a:pt x="1019" y="637"/>
                  </a:lnTo>
                  <a:lnTo>
                    <a:pt x="985" y="632"/>
                  </a:lnTo>
                  <a:lnTo>
                    <a:pt x="960" y="601"/>
                  </a:lnTo>
                  <a:lnTo>
                    <a:pt x="920" y="528"/>
                  </a:lnTo>
                  <a:lnTo>
                    <a:pt x="897" y="519"/>
                  </a:lnTo>
                  <a:lnTo>
                    <a:pt x="850" y="422"/>
                  </a:lnTo>
                  <a:lnTo>
                    <a:pt x="785" y="381"/>
                  </a:lnTo>
                  <a:lnTo>
                    <a:pt x="738" y="314"/>
                  </a:lnTo>
                  <a:lnTo>
                    <a:pt x="623" y="230"/>
                  </a:lnTo>
                  <a:lnTo>
                    <a:pt x="565" y="154"/>
                  </a:lnTo>
                  <a:lnTo>
                    <a:pt x="442" y="76"/>
                  </a:lnTo>
                  <a:lnTo>
                    <a:pt x="481" y="0"/>
                  </a:lnTo>
                  <a:lnTo>
                    <a:pt x="248" y="27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965B9"/>
            </a:solidFill>
            <a:ln>
              <a:noFill/>
            </a:ln>
            <a:effectLst>
              <a:prstShdw prst="shdw17" dist="17961" dir="2700000">
                <a:srgbClr val="053D6F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Freeform 25"/>
            <p:cNvSpPr>
              <a:spLocks/>
            </p:cNvSpPr>
            <p:nvPr/>
          </p:nvSpPr>
          <p:spPr bwMode="auto">
            <a:xfrm>
              <a:off x="1655" y="3300"/>
              <a:ext cx="55" cy="45"/>
            </a:xfrm>
            <a:custGeom>
              <a:avLst/>
              <a:gdLst>
                <a:gd name="T0" fmla="*/ 0 w 109"/>
                <a:gd name="T1" fmla="*/ 0 h 91"/>
                <a:gd name="T2" fmla="*/ 1 w 109"/>
                <a:gd name="T3" fmla="*/ 0 h 91"/>
                <a:gd name="T4" fmla="*/ 1 w 109"/>
                <a:gd name="T5" fmla="*/ 0 h 91"/>
                <a:gd name="T6" fmla="*/ 1 w 109"/>
                <a:gd name="T7" fmla="*/ 0 h 91"/>
                <a:gd name="T8" fmla="*/ 1 w 109"/>
                <a:gd name="T9" fmla="*/ 0 h 91"/>
                <a:gd name="T10" fmla="*/ 1 w 109"/>
                <a:gd name="T11" fmla="*/ 0 h 91"/>
                <a:gd name="T12" fmla="*/ 1 w 109"/>
                <a:gd name="T13" fmla="*/ 0 h 91"/>
                <a:gd name="T14" fmla="*/ 0 w 109"/>
                <a:gd name="T15" fmla="*/ 0 h 9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9"/>
                <a:gd name="T25" fmla="*/ 0 h 91"/>
                <a:gd name="T26" fmla="*/ 109 w 109"/>
                <a:gd name="T27" fmla="*/ 91 h 9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9" h="91">
                  <a:moveTo>
                    <a:pt x="0" y="53"/>
                  </a:moveTo>
                  <a:lnTo>
                    <a:pt x="40" y="91"/>
                  </a:lnTo>
                  <a:lnTo>
                    <a:pt x="63" y="89"/>
                  </a:lnTo>
                  <a:lnTo>
                    <a:pt x="99" y="68"/>
                  </a:lnTo>
                  <a:lnTo>
                    <a:pt x="109" y="19"/>
                  </a:lnTo>
                  <a:lnTo>
                    <a:pt x="86" y="0"/>
                  </a:lnTo>
                  <a:lnTo>
                    <a:pt x="54" y="4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0965B9"/>
            </a:solidFill>
            <a:ln>
              <a:noFill/>
            </a:ln>
            <a:effectLst>
              <a:prstShdw prst="shdw17" dist="17961" dir="2700000">
                <a:srgbClr val="053D6F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Freeform 26"/>
            <p:cNvSpPr>
              <a:spLocks/>
            </p:cNvSpPr>
            <p:nvPr/>
          </p:nvSpPr>
          <p:spPr bwMode="auto">
            <a:xfrm>
              <a:off x="1824" y="3365"/>
              <a:ext cx="65" cy="55"/>
            </a:xfrm>
            <a:custGeom>
              <a:avLst/>
              <a:gdLst>
                <a:gd name="T0" fmla="*/ 0 w 131"/>
                <a:gd name="T1" fmla="*/ 0 h 111"/>
                <a:gd name="T2" fmla="*/ 0 w 131"/>
                <a:gd name="T3" fmla="*/ 0 h 111"/>
                <a:gd name="T4" fmla="*/ 0 w 131"/>
                <a:gd name="T5" fmla="*/ 0 h 111"/>
                <a:gd name="T6" fmla="*/ 0 w 131"/>
                <a:gd name="T7" fmla="*/ 0 h 111"/>
                <a:gd name="T8" fmla="*/ 0 w 131"/>
                <a:gd name="T9" fmla="*/ 0 h 111"/>
                <a:gd name="T10" fmla="*/ 0 w 131"/>
                <a:gd name="T11" fmla="*/ 0 h 111"/>
                <a:gd name="T12" fmla="*/ 0 w 131"/>
                <a:gd name="T13" fmla="*/ 0 h 111"/>
                <a:gd name="T14" fmla="*/ 0 w 131"/>
                <a:gd name="T15" fmla="*/ 0 h 111"/>
                <a:gd name="T16" fmla="*/ 0 w 131"/>
                <a:gd name="T17" fmla="*/ 0 h 111"/>
                <a:gd name="T18" fmla="*/ 0 w 131"/>
                <a:gd name="T19" fmla="*/ 0 h 1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1"/>
                <a:gd name="T31" fmla="*/ 0 h 111"/>
                <a:gd name="T32" fmla="*/ 131 w 131"/>
                <a:gd name="T33" fmla="*/ 111 h 1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1" h="111">
                  <a:moveTo>
                    <a:pt x="0" y="29"/>
                  </a:moveTo>
                  <a:lnTo>
                    <a:pt x="30" y="92"/>
                  </a:lnTo>
                  <a:lnTo>
                    <a:pt x="60" y="91"/>
                  </a:lnTo>
                  <a:lnTo>
                    <a:pt x="62" y="74"/>
                  </a:lnTo>
                  <a:lnTo>
                    <a:pt x="100" y="111"/>
                  </a:lnTo>
                  <a:lnTo>
                    <a:pt x="131" y="105"/>
                  </a:lnTo>
                  <a:lnTo>
                    <a:pt x="123" y="67"/>
                  </a:lnTo>
                  <a:lnTo>
                    <a:pt x="95" y="59"/>
                  </a:lnTo>
                  <a:lnTo>
                    <a:pt x="70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965B9"/>
            </a:solidFill>
            <a:ln>
              <a:noFill/>
            </a:ln>
            <a:effectLst>
              <a:prstShdw prst="shdw17" dist="17961" dir="2700000">
                <a:srgbClr val="053D6F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7"/>
            <p:cNvSpPr>
              <a:spLocks/>
            </p:cNvSpPr>
            <p:nvPr/>
          </p:nvSpPr>
          <p:spPr bwMode="auto">
            <a:xfrm>
              <a:off x="1928" y="3423"/>
              <a:ext cx="66" cy="18"/>
            </a:xfrm>
            <a:custGeom>
              <a:avLst/>
              <a:gdLst>
                <a:gd name="T0" fmla="*/ 0 w 132"/>
                <a:gd name="T1" fmla="*/ 1 h 36"/>
                <a:gd name="T2" fmla="*/ 1 w 132"/>
                <a:gd name="T3" fmla="*/ 0 h 36"/>
                <a:gd name="T4" fmla="*/ 1 w 132"/>
                <a:gd name="T5" fmla="*/ 1 h 36"/>
                <a:gd name="T6" fmla="*/ 1 w 132"/>
                <a:gd name="T7" fmla="*/ 1 h 36"/>
                <a:gd name="T8" fmla="*/ 0 w 132"/>
                <a:gd name="T9" fmla="*/ 1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36"/>
                <a:gd name="T17" fmla="*/ 132 w 132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36">
                  <a:moveTo>
                    <a:pt x="0" y="29"/>
                  </a:moveTo>
                  <a:lnTo>
                    <a:pt x="14" y="0"/>
                  </a:lnTo>
                  <a:lnTo>
                    <a:pt x="132" y="12"/>
                  </a:lnTo>
                  <a:lnTo>
                    <a:pt x="107" y="36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965B9"/>
            </a:solidFill>
            <a:ln>
              <a:noFill/>
            </a:ln>
            <a:effectLst>
              <a:prstShdw prst="shdw17" dist="17961" dir="2700000">
                <a:srgbClr val="053D6F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28"/>
            <p:cNvSpPr>
              <a:spLocks/>
            </p:cNvSpPr>
            <p:nvPr/>
          </p:nvSpPr>
          <p:spPr bwMode="auto">
            <a:xfrm>
              <a:off x="1958" y="3460"/>
              <a:ext cx="26" cy="19"/>
            </a:xfrm>
            <a:custGeom>
              <a:avLst/>
              <a:gdLst>
                <a:gd name="T0" fmla="*/ 0 w 52"/>
                <a:gd name="T1" fmla="*/ 0 h 39"/>
                <a:gd name="T2" fmla="*/ 1 w 52"/>
                <a:gd name="T3" fmla="*/ 0 h 39"/>
                <a:gd name="T4" fmla="*/ 1 w 52"/>
                <a:gd name="T5" fmla="*/ 0 h 39"/>
                <a:gd name="T6" fmla="*/ 1 w 52"/>
                <a:gd name="T7" fmla="*/ 0 h 39"/>
                <a:gd name="T8" fmla="*/ 0 w 52"/>
                <a:gd name="T9" fmla="*/ 0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39"/>
                <a:gd name="T17" fmla="*/ 52 w 52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39">
                  <a:moveTo>
                    <a:pt x="0" y="0"/>
                  </a:moveTo>
                  <a:lnTo>
                    <a:pt x="18" y="39"/>
                  </a:lnTo>
                  <a:lnTo>
                    <a:pt x="52" y="24"/>
                  </a:lnTo>
                  <a:lnTo>
                    <a:pt x="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65B9"/>
            </a:solidFill>
            <a:ln>
              <a:noFill/>
            </a:ln>
            <a:effectLst>
              <a:prstShdw prst="shdw17" dist="17961" dir="2700000">
                <a:srgbClr val="053D6F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29"/>
            <p:cNvSpPr>
              <a:spLocks/>
            </p:cNvSpPr>
            <p:nvPr/>
          </p:nvSpPr>
          <p:spPr bwMode="auto">
            <a:xfrm>
              <a:off x="1997" y="3442"/>
              <a:ext cx="82" cy="51"/>
            </a:xfrm>
            <a:custGeom>
              <a:avLst/>
              <a:gdLst>
                <a:gd name="T0" fmla="*/ 0 w 165"/>
                <a:gd name="T1" fmla="*/ 1 h 101"/>
                <a:gd name="T2" fmla="*/ 0 w 165"/>
                <a:gd name="T3" fmla="*/ 0 h 101"/>
                <a:gd name="T4" fmla="*/ 0 w 165"/>
                <a:gd name="T5" fmla="*/ 1 h 101"/>
                <a:gd name="T6" fmla="*/ 0 w 165"/>
                <a:gd name="T7" fmla="*/ 1 h 101"/>
                <a:gd name="T8" fmla="*/ 0 w 165"/>
                <a:gd name="T9" fmla="*/ 1 h 101"/>
                <a:gd name="T10" fmla="*/ 0 w 165"/>
                <a:gd name="T11" fmla="*/ 1 h 101"/>
                <a:gd name="T12" fmla="*/ 0 w 165"/>
                <a:gd name="T13" fmla="*/ 1 h 101"/>
                <a:gd name="T14" fmla="*/ 0 w 165"/>
                <a:gd name="T15" fmla="*/ 1 h 101"/>
                <a:gd name="T16" fmla="*/ 0 w 165"/>
                <a:gd name="T17" fmla="*/ 1 h 101"/>
                <a:gd name="T18" fmla="*/ 0 w 165"/>
                <a:gd name="T19" fmla="*/ 1 h 10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5"/>
                <a:gd name="T31" fmla="*/ 0 h 101"/>
                <a:gd name="T32" fmla="*/ 165 w 165"/>
                <a:gd name="T33" fmla="*/ 101 h 10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5" h="101">
                  <a:moveTo>
                    <a:pt x="0" y="28"/>
                  </a:moveTo>
                  <a:lnTo>
                    <a:pt x="21" y="0"/>
                  </a:lnTo>
                  <a:lnTo>
                    <a:pt x="44" y="28"/>
                  </a:lnTo>
                  <a:lnTo>
                    <a:pt x="99" y="23"/>
                  </a:lnTo>
                  <a:lnTo>
                    <a:pt x="165" y="68"/>
                  </a:lnTo>
                  <a:lnTo>
                    <a:pt x="140" y="86"/>
                  </a:lnTo>
                  <a:lnTo>
                    <a:pt x="65" y="101"/>
                  </a:lnTo>
                  <a:lnTo>
                    <a:pt x="49" y="58"/>
                  </a:lnTo>
                  <a:lnTo>
                    <a:pt x="21" y="5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965B9"/>
            </a:solidFill>
            <a:ln>
              <a:noFill/>
            </a:ln>
            <a:effectLst>
              <a:prstShdw prst="shdw17" dist="17961" dir="2700000">
                <a:srgbClr val="053D6F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30"/>
            <p:cNvSpPr>
              <a:spLocks/>
            </p:cNvSpPr>
            <p:nvPr/>
          </p:nvSpPr>
          <p:spPr bwMode="auto">
            <a:xfrm>
              <a:off x="2070" y="3533"/>
              <a:ext cx="139" cy="155"/>
            </a:xfrm>
            <a:custGeom>
              <a:avLst/>
              <a:gdLst>
                <a:gd name="T0" fmla="*/ 0 w 277"/>
                <a:gd name="T1" fmla="*/ 0 h 311"/>
                <a:gd name="T2" fmla="*/ 1 w 277"/>
                <a:gd name="T3" fmla="*/ 0 h 311"/>
                <a:gd name="T4" fmla="*/ 1 w 277"/>
                <a:gd name="T5" fmla="*/ 0 h 311"/>
                <a:gd name="T6" fmla="*/ 1 w 277"/>
                <a:gd name="T7" fmla="*/ 0 h 311"/>
                <a:gd name="T8" fmla="*/ 1 w 277"/>
                <a:gd name="T9" fmla="*/ 0 h 311"/>
                <a:gd name="T10" fmla="*/ 1 w 277"/>
                <a:gd name="T11" fmla="*/ 0 h 311"/>
                <a:gd name="T12" fmla="*/ 1 w 277"/>
                <a:gd name="T13" fmla="*/ 0 h 311"/>
                <a:gd name="T14" fmla="*/ 1 w 277"/>
                <a:gd name="T15" fmla="*/ 0 h 311"/>
                <a:gd name="T16" fmla="*/ 1 w 277"/>
                <a:gd name="T17" fmla="*/ 0 h 311"/>
                <a:gd name="T18" fmla="*/ 1 w 277"/>
                <a:gd name="T19" fmla="*/ 0 h 311"/>
                <a:gd name="T20" fmla="*/ 1 w 277"/>
                <a:gd name="T21" fmla="*/ 0 h 311"/>
                <a:gd name="T22" fmla="*/ 0 w 277"/>
                <a:gd name="T23" fmla="*/ 0 h 3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7"/>
                <a:gd name="T37" fmla="*/ 0 h 311"/>
                <a:gd name="T38" fmla="*/ 277 w 277"/>
                <a:gd name="T39" fmla="*/ 311 h 3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7" h="311">
                  <a:moveTo>
                    <a:pt x="0" y="122"/>
                  </a:moveTo>
                  <a:lnTo>
                    <a:pt x="37" y="209"/>
                  </a:lnTo>
                  <a:lnTo>
                    <a:pt x="32" y="279"/>
                  </a:lnTo>
                  <a:lnTo>
                    <a:pt x="88" y="311"/>
                  </a:lnTo>
                  <a:lnTo>
                    <a:pt x="122" y="260"/>
                  </a:lnTo>
                  <a:lnTo>
                    <a:pt x="240" y="211"/>
                  </a:lnTo>
                  <a:lnTo>
                    <a:pt x="277" y="173"/>
                  </a:lnTo>
                  <a:lnTo>
                    <a:pt x="182" y="62"/>
                  </a:lnTo>
                  <a:lnTo>
                    <a:pt x="45" y="0"/>
                  </a:lnTo>
                  <a:lnTo>
                    <a:pt x="32" y="17"/>
                  </a:lnTo>
                  <a:lnTo>
                    <a:pt x="50" y="65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0965B9"/>
            </a:solidFill>
            <a:ln>
              <a:noFill/>
            </a:ln>
            <a:effectLst>
              <a:prstShdw prst="shdw17" dist="17961" dir="2700000">
                <a:srgbClr val="053D6F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31"/>
            <p:cNvSpPr>
              <a:spLocks/>
            </p:cNvSpPr>
            <p:nvPr/>
          </p:nvSpPr>
          <p:spPr bwMode="auto">
            <a:xfrm>
              <a:off x="1111" y="782"/>
              <a:ext cx="566" cy="915"/>
            </a:xfrm>
            <a:custGeom>
              <a:avLst/>
              <a:gdLst>
                <a:gd name="T0" fmla="*/ 0 w 1132"/>
                <a:gd name="T1" fmla="*/ 1 h 1829"/>
                <a:gd name="T2" fmla="*/ 1 w 1132"/>
                <a:gd name="T3" fmla="*/ 1 h 1829"/>
                <a:gd name="T4" fmla="*/ 1 w 1132"/>
                <a:gd name="T5" fmla="*/ 1 h 1829"/>
                <a:gd name="T6" fmla="*/ 1 w 1132"/>
                <a:gd name="T7" fmla="*/ 1 h 1829"/>
                <a:gd name="T8" fmla="*/ 1 w 1132"/>
                <a:gd name="T9" fmla="*/ 1 h 1829"/>
                <a:gd name="T10" fmla="*/ 1 w 1132"/>
                <a:gd name="T11" fmla="*/ 1 h 1829"/>
                <a:gd name="T12" fmla="*/ 1 w 1132"/>
                <a:gd name="T13" fmla="*/ 1 h 1829"/>
                <a:gd name="T14" fmla="*/ 1 w 1132"/>
                <a:gd name="T15" fmla="*/ 1 h 1829"/>
                <a:gd name="T16" fmla="*/ 1 w 1132"/>
                <a:gd name="T17" fmla="*/ 1 h 1829"/>
                <a:gd name="T18" fmla="*/ 1 w 1132"/>
                <a:gd name="T19" fmla="*/ 1 h 1829"/>
                <a:gd name="T20" fmla="*/ 1 w 1132"/>
                <a:gd name="T21" fmla="*/ 1 h 1829"/>
                <a:gd name="T22" fmla="*/ 1 w 1132"/>
                <a:gd name="T23" fmla="*/ 0 h 1829"/>
                <a:gd name="T24" fmla="*/ 1 w 1132"/>
                <a:gd name="T25" fmla="*/ 1 h 1829"/>
                <a:gd name="T26" fmla="*/ 1 w 1132"/>
                <a:gd name="T27" fmla="*/ 1 h 1829"/>
                <a:gd name="T28" fmla="*/ 1 w 1132"/>
                <a:gd name="T29" fmla="*/ 1 h 1829"/>
                <a:gd name="T30" fmla="*/ 1 w 1132"/>
                <a:gd name="T31" fmla="*/ 1 h 1829"/>
                <a:gd name="T32" fmla="*/ 1 w 1132"/>
                <a:gd name="T33" fmla="*/ 1 h 1829"/>
                <a:gd name="T34" fmla="*/ 1 w 1132"/>
                <a:gd name="T35" fmla="*/ 1 h 1829"/>
                <a:gd name="T36" fmla="*/ 1 w 1132"/>
                <a:gd name="T37" fmla="*/ 1 h 1829"/>
                <a:gd name="T38" fmla="*/ 1 w 1132"/>
                <a:gd name="T39" fmla="*/ 1 h 1829"/>
                <a:gd name="T40" fmla="*/ 1 w 1132"/>
                <a:gd name="T41" fmla="*/ 1 h 1829"/>
                <a:gd name="T42" fmla="*/ 1 w 1132"/>
                <a:gd name="T43" fmla="*/ 1 h 1829"/>
                <a:gd name="T44" fmla="*/ 1 w 1132"/>
                <a:gd name="T45" fmla="*/ 1 h 1829"/>
                <a:gd name="T46" fmla="*/ 1 w 1132"/>
                <a:gd name="T47" fmla="*/ 1 h 1829"/>
                <a:gd name="T48" fmla="*/ 1 w 1132"/>
                <a:gd name="T49" fmla="*/ 1 h 1829"/>
                <a:gd name="T50" fmla="*/ 1 w 1132"/>
                <a:gd name="T51" fmla="*/ 1 h 1829"/>
                <a:gd name="T52" fmla="*/ 1 w 1132"/>
                <a:gd name="T53" fmla="*/ 1 h 1829"/>
                <a:gd name="T54" fmla="*/ 1 w 1132"/>
                <a:gd name="T55" fmla="*/ 1 h 1829"/>
                <a:gd name="T56" fmla="*/ 1 w 1132"/>
                <a:gd name="T57" fmla="*/ 1 h 1829"/>
                <a:gd name="T58" fmla="*/ 1 w 1132"/>
                <a:gd name="T59" fmla="*/ 1 h 1829"/>
                <a:gd name="T60" fmla="*/ 1 w 1132"/>
                <a:gd name="T61" fmla="*/ 1 h 1829"/>
                <a:gd name="T62" fmla="*/ 1 w 1132"/>
                <a:gd name="T63" fmla="*/ 1 h 1829"/>
                <a:gd name="T64" fmla="*/ 1 w 1132"/>
                <a:gd name="T65" fmla="*/ 1 h 1829"/>
                <a:gd name="T66" fmla="*/ 1 w 1132"/>
                <a:gd name="T67" fmla="*/ 1 h 1829"/>
                <a:gd name="T68" fmla="*/ 1 w 1132"/>
                <a:gd name="T69" fmla="*/ 1 h 1829"/>
                <a:gd name="T70" fmla="*/ 1 w 1132"/>
                <a:gd name="T71" fmla="*/ 1 h 1829"/>
                <a:gd name="T72" fmla="*/ 1 w 1132"/>
                <a:gd name="T73" fmla="*/ 1 h 1829"/>
                <a:gd name="T74" fmla="*/ 1 w 1132"/>
                <a:gd name="T75" fmla="*/ 1 h 1829"/>
                <a:gd name="T76" fmla="*/ 1 w 1132"/>
                <a:gd name="T77" fmla="*/ 1 h 1829"/>
                <a:gd name="T78" fmla="*/ 1 w 1132"/>
                <a:gd name="T79" fmla="*/ 1 h 1829"/>
                <a:gd name="T80" fmla="*/ 1 w 1132"/>
                <a:gd name="T81" fmla="*/ 1 h 1829"/>
                <a:gd name="T82" fmla="*/ 0 w 1132"/>
                <a:gd name="T83" fmla="*/ 1 h 182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32"/>
                <a:gd name="T127" fmla="*/ 0 h 1829"/>
                <a:gd name="T128" fmla="*/ 1132 w 1132"/>
                <a:gd name="T129" fmla="*/ 1829 h 182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32" h="1829">
                  <a:moveTo>
                    <a:pt x="0" y="1624"/>
                  </a:moveTo>
                  <a:lnTo>
                    <a:pt x="89" y="1231"/>
                  </a:lnTo>
                  <a:lnTo>
                    <a:pt x="135" y="1128"/>
                  </a:lnTo>
                  <a:lnTo>
                    <a:pt x="95" y="1078"/>
                  </a:lnTo>
                  <a:lnTo>
                    <a:pt x="105" y="1033"/>
                  </a:lnTo>
                  <a:lnTo>
                    <a:pt x="176" y="965"/>
                  </a:lnTo>
                  <a:lnTo>
                    <a:pt x="236" y="873"/>
                  </a:lnTo>
                  <a:lnTo>
                    <a:pt x="287" y="794"/>
                  </a:lnTo>
                  <a:lnTo>
                    <a:pt x="248" y="734"/>
                  </a:lnTo>
                  <a:lnTo>
                    <a:pt x="231" y="693"/>
                  </a:lnTo>
                  <a:lnTo>
                    <a:pt x="237" y="591"/>
                  </a:lnTo>
                  <a:lnTo>
                    <a:pt x="376" y="0"/>
                  </a:lnTo>
                  <a:lnTo>
                    <a:pt x="528" y="33"/>
                  </a:lnTo>
                  <a:lnTo>
                    <a:pt x="477" y="265"/>
                  </a:lnTo>
                  <a:lnTo>
                    <a:pt x="510" y="345"/>
                  </a:lnTo>
                  <a:lnTo>
                    <a:pt x="513" y="399"/>
                  </a:lnTo>
                  <a:lnTo>
                    <a:pt x="494" y="406"/>
                  </a:lnTo>
                  <a:lnTo>
                    <a:pt x="552" y="462"/>
                  </a:lnTo>
                  <a:lnTo>
                    <a:pt x="613" y="609"/>
                  </a:lnTo>
                  <a:lnTo>
                    <a:pt x="635" y="603"/>
                  </a:lnTo>
                  <a:lnTo>
                    <a:pt x="636" y="625"/>
                  </a:lnTo>
                  <a:lnTo>
                    <a:pt x="664" y="632"/>
                  </a:lnTo>
                  <a:lnTo>
                    <a:pt x="685" y="636"/>
                  </a:lnTo>
                  <a:lnTo>
                    <a:pt x="633" y="742"/>
                  </a:lnTo>
                  <a:lnTo>
                    <a:pt x="641" y="814"/>
                  </a:lnTo>
                  <a:lnTo>
                    <a:pt x="600" y="882"/>
                  </a:lnTo>
                  <a:lnTo>
                    <a:pt x="627" y="913"/>
                  </a:lnTo>
                  <a:lnTo>
                    <a:pt x="704" y="869"/>
                  </a:lnTo>
                  <a:lnTo>
                    <a:pt x="761" y="1102"/>
                  </a:lnTo>
                  <a:lnTo>
                    <a:pt x="795" y="1112"/>
                  </a:lnTo>
                  <a:lnTo>
                    <a:pt x="802" y="1184"/>
                  </a:lnTo>
                  <a:lnTo>
                    <a:pt x="831" y="1214"/>
                  </a:lnTo>
                  <a:lnTo>
                    <a:pt x="856" y="1187"/>
                  </a:lnTo>
                  <a:lnTo>
                    <a:pt x="905" y="1210"/>
                  </a:lnTo>
                  <a:lnTo>
                    <a:pt x="936" y="1184"/>
                  </a:lnTo>
                  <a:lnTo>
                    <a:pt x="1042" y="1208"/>
                  </a:lnTo>
                  <a:lnTo>
                    <a:pt x="1066" y="1211"/>
                  </a:lnTo>
                  <a:lnTo>
                    <a:pt x="1089" y="1165"/>
                  </a:lnTo>
                  <a:lnTo>
                    <a:pt x="1132" y="1240"/>
                  </a:lnTo>
                  <a:lnTo>
                    <a:pt x="1035" y="1829"/>
                  </a:lnTo>
                  <a:lnTo>
                    <a:pt x="514" y="1736"/>
                  </a:lnTo>
                  <a:lnTo>
                    <a:pt x="0" y="1624"/>
                  </a:lnTo>
                  <a:close/>
                </a:path>
              </a:pathLst>
            </a:custGeom>
            <a:solidFill>
              <a:srgbClr val="0965B9"/>
            </a:solidFill>
            <a:ln>
              <a:noFill/>
            </a:ln>
            <a:effectLst>
              <a:prstShdw prst="shdw17" dist="17961" dir="2700000">
                <a:srgbClr val="053D6F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Freeform 32"/>
            <p:cNvSpPr>
              <a:spLocks/>
            </p:cNvSpPr>
            <p:nvPr/>
          </p:nvSpPr>
          <p:spPr bwMode="auto">
            <a:xfrm>
              <a:off x="3360" y="1721"/>
              <a:ext cx="372" cy="671"/>
            </a:xfrm>
            <a:custGeom>
              <a:avLst/>
              <a:gdLst>
                <a:gd name="T0" fmla="*/ 0 w 744"/>
                <a:gd name="T1" fmla="*/ 1 h 1341"/>
                <a:gd name="T2" fmla="*/ 1 w 744"/>
                <a:gd name="T3" fmla="*/ 1 h 1341"/>
                <a:gd name="T4" fmla="*/ 1 w 744"/>
                <a:gd name="T5" fmla="*/ 1 h 1341"/>
                <a:gd name="T6" fmla="*/ 1 w 744"/>
                <a:gd name="T7" fmla="*/ 1 h 1341"/>
                <a:gd name="T8" fmla="*/ 1 w 744"/>
                <a:gd name="T9" fmla="*/ 1 h 1341"/>
                <a:gd name="T10" fmla="*/ 1 w 744"/>
                <a:gd name="T11" fmla="*/ 1 h 1341"/>
                <a:gd name="T12" fmla="*/ 1 w 744"/>
                <a:gd name="T13" fmla="*/ 1 h 1341"/>
                <a:gd name="T14" fmla="*/ 1 w 744"/>
                <a:gd name="T15" fmla="*/ 1 h 1341"/>
                <a:gd name="T16" fmla="*/ 1 w 744"/>
                <a:gd name="T17" fmla="*/ 1 h 1341"/>
                <a:gd name="T18" fmla="*/ 1 w 744"/>
                <a:gd name="T19" fmla="*/ 0 h 1341"/>
                <a:gd name="T20" fmla="*/ 1 w 744"/>
                <a:gd name="T21" fmla="*/ 1 h 1341"/>
                <a:gd name="T22" fmla="*/ 1 w 744"/>
                <a:gd name="T23" fmla="*/ 1 h 1341"/>
                <a:gd name="T24" fmla="*/ 1 w 744"/>
                <a:gd name="T25" fmla="*/ 1 h 1341"/>
                <a:gd name="T26" fmla="*/ 1 w 744"/>
                <a:gd name="T27" fmla="*/ 1 h 1341"/>
                <a:gd name="T28" fmla="*/ 1 w 744"/>
                <a:gd name="T29" fmla="*/ 1 h 1341"/>
                <a:gd name="T30" fmla="*/ 1 w 744"/>
                <a:gd name="T31" fmla="*/ 1 h 1341"/>
                <a:gd name="T32" fmla="*/ 1 w 744"/>
                <a:gd name="T33" fmla="*/ 1 h 1341"/>
                <a:gd name="T34" fmla="*/ 1 w 744"/>
                <a:gd name="T35" fmla="*/ 1 h 1341"/>
                <a:gd name="T36" fmla="*/ 1 w 744"/>
                <a:gd name="T37" fmla="*/ 1 h 1341"/>
                <a:gd name="T38" fmla="*/ 1 w 744"/>
                <a:gd name="T39" fmla="*/ 1 h 1341"/>
                <a:gd name="T40" fmla="*/ 1 w 744"/>
                <a:gd name="T41" fmla="*/ 1 h 1341"/>
                <a:gd name="T42" fmla="*/ 1 w 744"/>
                <a:gd name="T43" fmla="*/ 1 h 1341"/>
                <a:gd name="T44" fmla="*/ 1 w 744"/>
                <a:gd name="T45" fmla="*/ 1 h 1341"/>
                <a:gd name="T46" fmla="*/ 1 w 744"/>
                <a:gd name="T47" fmla="*/ 1 h 1341"/>
                <a:gd name="T48" fmla="*/ 1 w 744"/>
                <a:gd name="T49" fmla="*/ 1 h 1341"/>
                <a:gd name="T50" fmla="*/ 1 w 744"/>
                <a:gd name="T51" fmla="*/ 1 h 1341"/>
                <a:gd name="T52" fmla="*/ 1 w 744"/>
                <a:gd name="T53" fmla="*/ 1 h 1341"/>
                <a:gd name="T54" fmla="*/ 1 w 744"/>
                <a:gd name="T55" fmla="*/ 1 h 1341"/>
                <a:gd name="T56" fmla="*/ 1 w 744"/>
                <a:gd name="T57" fmla="*/ 1 h 1341"/>
                <a:gd name="T58" fmla="*/ 1 w 744"/>
                <a:gd name="T59" fmla="*/ 1 h 1341"/>
                <a:gd name="T60" fmla="*/ 1 w 744"/>
                <a:gd name="T61" fmla="*/ 1 h 1341"/>
                <a:gd name="T62" fmla="*/ 1 w 744"/>
                <a:gd name="T63" fmla="*/ 1 h 1341"/>
                <a:gd name="T64" fmla="*/ 1 w 744"/>
                <a:gd name="T65" fmla="*/ 1 h 1341"/>
                <a:gd name="T66" fmla="*/ 1 w 744"/>
                <a:gd name="T67" fmla="*/ 1 h 1341"/>
                <a:gd name="T68" fmla="*/ 1 w 744"/>
                <a:gd name="T69" fmla="*/ 1 h 1341"/>
                <a:gd name="T70" fmla="*/ 1 w 744"/>
                <a:gd name="T71" fmla="*/ 1 h 1341"/>
                <a:gd name="T72" fmla="*/ 1 w 744"/>
                <a:gd name="T73" fmla="*/ 1 h 1341"/>
                <a:gd name="T74" fmla="*/ 1 w 744"/>
                <a:gd name="T75" fmla="*/ 1 h 1341"/>
                <a:gd name="T76" fmla="*/ 0 w 744"/>
                <a:gd name="T77" fmla="*/ 1 h 134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744"/>
                <a:gd name="T118" fmla="*/ 0 h 1341"/>
                <a:gd name="T119" fmla="*/ 744 w 744"/>
                <a:gd name="T120" fmla="*/ 1341 h 134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744" h="1341">
                  <a:moveTo>
                    <a:pt x="0" y="593"/>
                  </a:moveTo>
                  <a:lnTo>
                    <a:pt x="16" y="552"/>
                  </a:lnTo>
                  <a:lnTo>
                    <a:pt x="65" y="470"/>
                  </a:lnTo>
                  <a:lnTo>
                    <a:pt x="92" y="381"/>
                  </a:lnTo>
                  <a:lnTo>
                    <a:pt x="66" y="316"/>
                  </a:lnTo>
                  <a:lnTo>
                    <a:pt x="194" y="218"/>
                  </a:lnTo>
                  <a:lnTo>
                    <a:pt x="220" y="166"/>
                  </a:lnTo>
                  <a:lnTo>
                    <a:pt x="220" y="142"/>
                  </a:lnTo>
                  <a:lnTo>
                    <a:pt x="128" y="34"/>
                  </a:lnTo>
                  <a:lnTo>
                    <a:pt x="625" y="0"/>
                  </a:lnTo>
                  <a:lnTo>
                    <a:pt x="637" y="84"/>
                  </a:lnTo>
                  <a:lnTo>
                    <a:pt x="687" y="181"/>
                  </a:lnTo>
                  <a:lnTo>
                    <a:pt x="731" y="693"/>
                  </a:lnTo>
                  <a:lnTo>
                    <a:pt x="719" y="797"/>
                  </a:lnTo>
                  <a:lnTo>
                    <a:pt x="744" y="859"/>
                  </a:lnTo>
                  <a:lnTo>
                    <a:pt x="717" y="975"/>
                  </a:lnTo>
                  <a:lnTo>
                    <a:pt x="678" y="1028"/>
                  </a:lnTo>
                  <a:lnTo>
                    <a:pt x="659" y="1110"/>
                  </a:lnTo>
                  <a:lnTo>
                    <a:pt x="676" y="1134"/>
                  </a:lnTo>
                  <a:lnTo>
                    <a:pt x="661" y="1186"/>
                  </a:lnTo>
                  <a:lnTo>
                    <a:pt x="671" y="1205"/>
                  </a:lnTo>
                  <a:lnTo>
                    <a:pt x="611" y="1228"/>
                  </a:lnTo>
                  <a:lnTo>
                    <a:pt x="599" y="1311"/>
                  </a:lnTo>
                  <a:lnTo>
                    <a:pt x="514" y="1282"/>
                  </a:lnTo>
                  <a:lnTo>
                    <a:pt x="470" y="1324"/>
                  </a:lnTo>
                  <a:lnTo>
                    <a:pt x="472" y="1341"/>
                  </a:lnTo>
                  <a:lnTo>
                    <a:pt x="442" y="1340"/>
                  </a:lnTo>
                  <a:lnTo>
                    <a:pt x="414" y="1283"/>
                  </a:lnTo>
                  <a:lnTo>
                    <a:pt x="399" y="1206"/>
                  </a:lnTo>
                  <a:lnTo>
                    <a:pt x="365" y="1155"/>
                  </a:lnTo>
                  <a:lnTo>
                    <a:pt x="316" y="1134"/>
                  </a:lnTo>
                  <a:lnTo>
                    <a:pt x="255" y="1084"/>
                  </a:lnTo>
                  <a:lnTo>
                    <a:pt x="234" y="1016"/>
                  </a:lnTo>
                  <a:lnTo>
                    <a:pt x="268" y="913"/>
                  </a:lnTo>
                  <a:lnTo>
                    <a:pt x="237" y="891"/>
                  </a:lnTo>
                  <a:lnTo>
                    <a:pt x="164" y="893"/>
                  </a:lnTo>
                  <a:lnTo>
                    <a:pt x="152" y="826"/>
                  </a:lnTo>
                  <a:lnTo>
                    <a:pt x="30" y="700"/>
                  </a:lnTo>
                  <a:lnTo>
                    <a:pt x="0" y="593"/>
                  </a:lnTo>
                  <a:close/>
                </a:path>
              </a:pathLst>
            </a:custGeom>
            <a:solidFill>
              <a:srgbClr val="0965B9"/>
            </a:solidFill>
            <a:ln>
              <a:noFill/>
            </a:ln>
            <a:effectLst>
              <a:prstShdw prst="shdw17" dist="17961" dir="2700000">
                <a:srgbClr val="053D6F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33"/>
            <p:cNvSpPr>
              <a:spLocks/>
            </p:cNvSpPr>
            <p:nvPr/>
          </p:nvSpPr>
          <p:spPr bwMode="auto">
            <a:xfrm>
              <a:off x="3689" y="1782"/>
              <a:ext cx="294" cy="506"/>
            </a:xfrm>
            <a:custGeom>
              <a:avLst/>
              <a:gdLst>
                <a:gd name="T0" fmla="*/ 0 w 586"/>
                <a:gd name="T1" fmla="*/ 1 h 1012"/>
                <a:gd name="T2" fmla="*/ 1 w 586"/>
                <a:gd name="T3" fmla="*/ 1 h 1012"/>
                <a:gd name="T4" fmla="*/ 1 w 586"/>
                <a:gd name="T5" fmla="*/ 1 h 1012"/>
                <a:gd name="T6" fmla="*/ 1 w 586"/>
                <a:gd name="T7" fmla="*/ 1 h 1012"/>
                <a:gd name="T8" fmla="*/ 1 w 586"/>
                <a:gd name="T9" fmla="*/ 1 h 1012"/>
                <a:gd name="T10" fmla="*/ 1 w 586"/>
                <a:gd name="T11" fmla="*/ 1 h 1012"/>
                <a:gd name="T12" fmla="*/ 1 w 586"/>
                <a:gd name="T13" fmla="*/ 1 h 1012"/>
                <a:gd name="T14" fmla="*/ 1 w 586"/>
                <a:gd name="T15" fmla="*/ 1 h 1012"/>
                <a:gd name="T16" fmla="*/ 1 w 586"/>
                <a:gd name="T17" fmla="*/ 1 h 1012"/>
                <a:gd name="T18" fmla="*/ 1 w 586"/>
                <a:gd name="T19" fmla="*/ 1 h 1012"/>
                <a:gd name="T20" fmla="*/ 1 w 586"/>
                <a:gd name="T21" fmla="*/ 1 h 1012"/>
                <a:gd name="T22" fmla="*/ 1 w 586"/>
                <a:gd name="T23" fmla="*/ 1 h 1012"/>
                <a:gd name="T24" fmla="*/ 1 w 586"/>
                <a:gd name="T25" fmla="*/ 1 h 1012"/>
                <a:gd name="T26" fmla="*/ 1 w 586"/>
                <a:gd name="T27" fmla="*/ 1 h 1012"/>
                <a:gd name="T28" fmla="*/ 1 w 586"/>
                <a:gd name="T29" fmla="*/ 1 h 1012"/>
                <a:gd name="T30" fmla="*/ 1 w 586"/>
                <a:gd name="T31" fmla="*/ 1 h 1012"/>
                <a:gd name="T32" fmla="*/ 1 w 586"/>
                <a:gd name="T33" fmla="*/ 1 h 1012"/>
                <a:gd name="T34" fmla="*/ 1 w 586"/>
                <a:gd name="T35" fmla="*/ 1 h 1012"/>
                <a:gd name="T36" fmla="*/ 1 w 586"/>
                <a:gd name="T37" fmla="*/ 0 h 1012"/>
                <a:gd name="T38" fmla="*/ 1 w 586"/>
                <a:gd name="T39" fmla="*/ 1 h 1012"/>
                <a:gd name="T40" fmla="*/ 1 w 586"/>
                <a:gd name="T41" fmla="*/ 1 h 1012"/>
                <a:gd name="T42" fmla="*/ 1 w 586"/>
                <a:gd name="T43" fmla="*/ 1 h 1012"/>
                <a:gd name="T44" fmla="*/ 1 w 586"/>
                <a:gd name="T45" fmla="*/ 1 h 1012"/>
                <a:gd name="T46" fmla="*/ 1 w 586"/>
                <a:gd name="T47" fmla="*/ 1 h 1012"/>
                <a:gd name="T48" fmla="*/ 1 w 586"/>
                <a:gd name="T49" fmla="*/ 1 h 1012"/>
                <a:gd name="T50" fmla="*/ 1 w 586"/>
                <a:gd name="T51" fmla="*/ 1 h 1012"/>
                <a:gd name="T52" fmla="*/ 1 w 586"/>
                <a:gd name="T53" fmla="*/ 1 h 1012"/>
                <a:gd name="T54" fmla="*/ 0 w 586"/>
                <a:gd name="T55" fmla="*/ 1 h 101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86"/>
                <a:gd name="T85" fmla="*/ 0 h 1012"/>
                <a:gd name="T86" fmla="*/ 586 w 586"/>
                <a:gd name="T87" fmla="*/ 1012 h 101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86" h="1012">
                  <a:moveTo>
                    <a:pt x="0" y="988"/>
                  </a:moveTo>
                  <a:lnTo>
                    <a:pt x="17" y="1012"/>
                  </a:lnTo>
                  <a:lnTo>
                    <a:pt x="34" y="986"/>
                  </a:lnTo>
                  <a:lnTo>
                    <a:pt x="120" y="968"/>
                  </a:lnTo>
                  <a:lnTo>
                    <a:pt x="147" y="976"/>
                  </a:lnTo>
                  <a:lnTo>
                    <a:pt x="241" y="946"/>
                  </a:lnTo>
                  <a:lnTo>
                    <a:pt x="273" y="974"/>
                  </a:lnTo>
                  <a:lnTo>
                    <a:pt x="302" y="906"/>
                  </a:lnTo>
                  <a:lnTo>
                    <a:pt x="330" y="889"/>
                  </a:lnTo>
                  <a:lnTo>
                    <a:pt x="397" y="926"/>
                  </a:lnTo>
                  <a:lnTo>
                    <a:pt x="406" y="884"/>
                  </a:lnTo>
                  <a:lnTo>
                    <a:pt x="478" y="793"/>
                  </a:lnTo>
                  <a:lnTo>
                    <a:pt x="494" y="740"/>
                  </a:lnTo>
                  <a:lnTo>
                    <a:pt x="520" y="747"/>
                  </a:lnTo>
                  <a:lnTo>
                    <a:pt x="586" y="700"/>
                  </a:lnTo>
                  <a:lnTo>
                    <a:pt x="569" y="661"/>
                  </a:lnTo>
                  <a:lnTo>
                    <a:pt x="577" y="638"/>
                  </a:lnTo>
                  <a:lnTo>
                    <a:pt x="512" y="18"/>
                  </a:lnTo>
                  <a:lnTo>
                    <a:pt x="504" y="0"/>
                  </a:lnTo>
                  <a:lnTo>
                    <a:pt x="155" y="40"/>
                  </a:lnTo>
                  <a:lnTo>
                    <a:pt x="87" y="79"/>
                  </a:lnTo>
                  <a:lnTo>
                    <a:pt x="28" y="59"/>
                  </a:lnTo>
                  <a:lnTo>
                    <a:pt x="72" y="571"/>
                  </a:lnTo>
                  <a:lnTo>
                    <a:pt x="60" y="675"/>
                  </a:lnTo>
                  <a:lnTo>
                    <a:pt x="85" y="737"/>
                  </a:lnTo>
                  <a:lnTo>
                    <a:pt x="58" y="853"/>
                  </a:lnTo>
                  <a:lnTo>
                    <a:pt x="19" y="906"/>
                  </a:lnTo>
                  <a:lnTo>
                    <a:pt x="0" y="988"/>
                  </a:lnTo>
                  <a:close/>
                </a:path>
              </a:pathLst>
            </a:custGeom>
            <a:solidFill>
              <a:srgbClr val="0965B9"/>
            </a:solidFill>
            <a:ln>
              <a:noFill/>
            </a:ln>
            <a:effectLst>
              <a:prstShdw prst="shdw17" dist="17961" dir="2700000">
                <a:srgbClr val="053D6F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34"/>
            <p:cNvSpPr>
              <a:spLocks/>
            </p:cNvSpPr>
            <p:nvPr/>
          </p:nvSpPr>
          <p:spPr bwMode="auto">
            <a:xfrm>
              <a:off x="2905" y="1621"/>
              <a:ext cx="565" cy="376"/>
            </a:xfrm>
            <a:custGeom>
              <a:avLst/>
              <a:gdLst>
                <a:gd name="T0" fmla="*/ 0 w 1131"/>
                <a:gd name="T1" fmla="*/ 0 h 753"/>
                <a:gd name="T2" fmla="*/ 0 w 1131"/>
                <a:gd name="T3" fmla="*/ 0 h 753"/>
                <a:gd name="T4" fmla="*/ 0 w 1131"/>
                <a:gd name="T5" fmla="*/ 0 h 753"/>
                <a:gd name="T6" fmla="*/ 0 w 1131"/>
                <a:gd name="T7" fmla="*/ 0 h 753"/>
                <a:gd name="T8" fmla="*/ 0 w 1131"/>
                <a:gd name="T9" fmla="*/ 0 h 753"/>
                <a:gd name="T10" fmla="*/ 0 w 1131"/>
                <a:gd name="T11" fmla="*/ 0 h 753"/>
                <a:gd name="T12" fmla="*/ 0 w 1131"/>
                <a:gd name="T13" fmla="*/ 0 h 753"/>
                <a:gd name="T14" fmla="*/ 0 w 1131"/>
                <a:gd name="T15" fmla="*/ 0 h 753"/>
                <a:gd name="T16" fmla="*/ 0 w 1131"/>
                <a:gd name="T17" fmla="*/ 0 h 753"/>
                <a:gd name="T18" fmla="*/ 0 w 1131"/>
                <a:gd name="T19" fmla="*/ 0 h 753"/>
                <a:gd name="T20" fmla="*/ 0 w 1131"/>
                <a:gd name="T21" fmla="*/ 0 h 753"/>
                <a:gd name="T22" fmla="*/ 0 w 1131"/>
                <a:gd name="T23" fmla="*/ 0 h 753"/>
                <a:gd name="T24" fmla="*/ 0 w 1131"/>
                <a:gd name="T25" fmla="*/ 0 h 753"/>
                <a:gd name="T26" fmla="*/ 0 w 1131"/>
                <a:gd name="T27" fmla="*/ 0 h 753"/>
                <a:gd name="T28" fmla="*/ 0 w 1131"/>
                <a:gd name="T29" fmla="*/ 0 h 753"/>
                <a:gd name="T30" fmla="*/ 0 w 1131"/>
                <a:gd name="T31" fmla="*/ 0 h 753"/>
                <a:gd name="T32" fmla="*/ 0 w 1131"/>
                <a:gd name="T33" fmla="*/ 0 h 753"/>
                <a:gd name="T34" fmla="*/ 0 w 1131"/>
                <a:gd name="T35" fmla="*/ 0 h 753"/>
                <a:gd name="T36" fmla="*/ 0 w 1131"/>
                <a:gd name="T37" fmla="*/ 0 h 753"/>
                <a:gd name="T38" fmla="*/ 0 w 1131"/>
                <a:gd name="T39" fmla="*/ 0 h 753"/>
                <a:gd name="T40" fmla="*/ 0 w 1131"/>
                <a:gd name="T41" fmla="*/ 0 h 753"/>
                <a:gd name="T42" fmla="*/ 0 w 1131"/>
                <a:gd name="T43" fmla="*/ 0 h 753"/>
                <a:gd name="T44" fmla="*/ 0 w 1131"/>
                <a:gd name="T45" fmla="*/ 0 h 753"/>
                <a:gd name="T46" fmla="*/ 0 w 1131"/>
                <a:gd name="T47" fmla="*/ 0 h 75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131"/>
                <a:gd name="T73" fmla="*/ 0 h 753"/>
                <a:gd name="T74" fmla="*/ 1131 w 1131"/>
                <a:gd name="T75" fmla="*/ 753 h 75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131" h="753">
                  <a:moveTo>
                    <a:pt x="0" y="16"/>
                  </a:moveTo>
                  <a:lnTo>
                    <a:pt x="1" y="73"/>
                  </a:lnTo>
                  <a:lnTo>
                    <a:pt x="22" y="118"/>
                  </a:lnTo>
                  <a:lnTo>
                    <a:pt x="9" y="160"/>
                  </a:lnTo>
                  <a:lnTo>
                    <a:pt x="21" y="264"/>
                  </a:lnTo>
                  <a:lnTo>
                    <a:pt x="76" y="410"/>
                  </a:lnTo>
                  <a:lnTo>
                    <a:pt x="77" y="459"/>
                  </a:lnTo>
                  <a:lnTo>
                    <a:pt x="112" y="527"/>
                  </a:lnTo>
                  <a:lnTo>
                    <a:pt x="128" y="641"/>
                  </a:lnTo>
                  <a:lnTo>
                    <a:pt x="119" y="675"/>
                  </a:lnTo>
                  <a:lnTo>
                    <a:pt x="141" y="712"/>
                  </a:lnTo>
                  <a:lnTo>
                    <a:pt x="870" y="697"/>
                  </a:lnTo>
                  <a:lnTo>
                    <a:pt x="927" y="753"/>
                  </a:lnTo>
                  <a:lnTo>
                    <a:pt x="976" y="671"/>
                  </a:lnTo>
                  <a:lnTo>
                    <a:pt x="1003" y="582"/>
                  </a:lnTo>
                  <a:lnTo>
                    <a:pt x="977" y="517"/>
                  </a:lnTo>
                  <a:lnTo>
                    <a:pt x="1105" y="419"/>
                  </a:lnTo>
                  <a:lnTo>
                    <a:pt x="1131" y="367"/>
                  </a:lnTo>
                  <a:lnTo>
                    <a:pt x="1131" y="343"/>
                  </a:lnTo>
                  <a:lnTo>
                    <a:pt x="1039" y="235"/>
                  </a:lnTo>
                  <a:lnTo>
                    <a:pt x="945" y="122"/>
                  </a:lnTo>
                  <a:lnTo>
                    <a:pt x="927" y="0"/>
                  </a:lnTo>
                  <a:lnTo>
                    <a:pt x="25" y="19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965B9"/>
            </a:solidFill>
            <a:ln>
              <a:noFill/>
            </a:ln>
            <a:effectLst>
              <a:prstShdw prst="shdw17" dist="17961" dir="2700000">
                <a:srgbClr val="053D6F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35"/>
            <p:cNvSpPr>
              <a:spLocks/>
            </p:cNvSpPr>
            <p:nvPr/>
          </p:nvSpPr>
          <p:spPr bwMode="auto">
            <a:xfrm>
              <a:off x="2378" y="2029"/>
              <a:ext cx="704" cy="381"/>
            </a:xfrm>
            <a:custGeom>
              <a:avLst/>
              <a:gdLst>
                <a:gd name="T0" fmla="*/ 0 w 1409"/>
                <a:gd name="T1" fmla="*/ 1 h 760"/>
                <a:gd name="T2" fmla="*/ 0 w 1409"/>
                <a:gd name="T3" fmla="*/ 0 h 760"/>
                <a:gd name="T4" fmla="*/ 0 w 1409"/>
                <a:gd name="T5" fmla="*/ 1 h 760"/>
                <a:gd name="T6" fmla="*/ 0 w 1409"/>
                <a:gd name="T7" fmla="*/ 1 h 760"/>
                <a:gd name="T8" fmla="*/ 0 w 1409"/>
                <a:gd name="T9" fmla="*/ 1 h 760"/>
                <a:gd name="T10" fmla="*/ 0 w 1409"/>
                <a:gd name="T11" fmla="*/ 1 h 760"/>
                <a:gd name="T12" fmla="*/ 0 w 1409"/>
                <a:gd name="T13" fmla="*/ 1 h 760"/>
                <a:gd name="T14" fmla="*/ 0 w 1409"/>
                <a:gd name="T15" fmla="*/ 1 h 760"/>
                <a:gd name="T16" fmla="*/ 0 w 1409"/>
                <a:gd name="T17" fmla="*/ 1 h 760"/>
                <a:gd name="T18" fmla="*/ 0 w 1409"/>
                <a:gd name="T19" fmla="*/ 1 h 760"/>
                <a:gd name="T20" fmla="*/ 0 w 1409"/>
                <a:gd name="T21" fmla="*/ 1 h 760"/>
                <a:gd name="T22" fmla="*/ 0 w 1409"/>
                <a:gd name="T23" fmla="*/ 1 h 760"/>
                <a:gd name="T24" fmla="*/ 0 w 1409"/>
                <a:gd name="T25" fmla="*/ 1 h 760"/>
                <a:gd name="T26" fmla="*/ 0 w 1409"/>
                <a:gd name="T27" fmla="*/ 1 h 760"/>
                <a:gd name="T28" fmla="*/ 0 w 1409"/>
                <a:gd name="T29" fmla="*/ 1 h 76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09"/>
                <a:gd name="T46" fmla="*/ 0 h 760"/>
                <a:gd name="T47" fmla="*/ 1409 w 1409"/>
                <a:gd name="T48" fmla="*/ 760 h 76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09" h="760">
                  <a:moveTo>
                    <a:pt x="0" y="721"/>
                  </a:moveTo>
                  <a:lnTo>
                    <a:pt x="49" y="0"/>
                  </a:lnTo>
                  <a:lnTo>
                    <a:pt x="574" y="27"/>
                  </a:lnTo>
                  <a:lnTo>
                    <a:pt x="1270" y="37"/>
                  </a:lnTo>
                  <a:lnTo>
                    <a:pt x="1308" y="69"/>
                  </a:lnTo>
                  <a:lnTo>
                    <a:pt x="1332" y="63"/>
                  </a:lnTo>
                  <a:lnTo>
                    <a:pt x="1352" y="82"/>
                  </a:lnTo>
                  <a:lnTo>
                    <a:pt x="1355" y="100"/>
                  </a:lnTo>
                  <a:lnTo>
                    <a:pt x="1335" y="100"/>
                  </a:lnTo>
                  <a:lnTo>
                    <a:pt x="1311" y="151"/>
                  </a:lnTo>
                  <a:lnTo>
                    <a:pt x="1367" y="230"/>
                  </a:lnTo>
                  <a:lnTo>
                    <a:pt x="1409" y="245"/>
                  </a:lnTo>
                  <a:lnTo>
                    <a:pt x="1403" y="757"/>
                  </a:lnTo>
                  <a:lnTo>
                    <a:pt x="804" y="760"/>
                  </a:lnTo>
                  <a:lnTo>
                    <a:pt x="0" y="721"/>
                  </a:lnTo>
                  <a:close/>
                </a:path>
              </a:pathLst>
            </a:custGeom>
            <a:solidFill>
              <a:srgbClr val="0965B9"/>
            </a:solidFill>
            <a:ln>
              <a:noFill/>
            </a:ln>
            <a:effectLst>
              <a:prstShdw prst="shdw17" dist="17961" dir="2700000">
                <a:srgbClr val="053D6F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36"/>
            <p:cNvSpPr>
              <a:spLocks/>
            </p:cNvSpPr>
            <p:nvPr/>
          </p:nvSpPr>
          <p:spPr bwMode="auto">
            <a:xfrm>
              <a:off x="3579" y="2100"/>
              <a:ext cx="687" cy="353"/>
            </a:xfrm>
            <a:custGeom>
              <a:avLst/>
              <a:gdLst>
                <a:gd name="T0" fmla="*/ 0 w 1375"/>
                <a:gd name="T1" fmla="*/ 1 h 706"/>
                <a:gd name="T2" fmla="*/ 0 w 1375"/>
                <a:gd name="T3" fmla="*/ 1 h 706"/>
                <a:gd name="T4" fmla="*/ 0 w 1375"/>
                <a:gd name="T5" fmla="*/ 1 h 706"/>
                <a:gd name="T6" fmla="*/ 0 w 1375"/>
                <a:gd name="T7" fmla="*/ 1 h 706"/>
                <a:gd name="T8" fmla="*/ 0 w 1375"/>
                <a:gd name="T9" fmla="*/ 1 h 706"/>
                <a:gd name="T10" fmla="*/ 0 w 1375"/>
                <a:gd name="T11" fmla="*/ 1 h 706"/>
                <a:gd name="T12" fmla="*/ 0 w 1375"/>
                <a:gd name="T13" fmla="*/ 1 h 706"/>
                <a:gd name="T14" fmla="*/ 0 w 1375"/>
                <a:gd name="T15" fmla="*/ 1 h 706"/>
                <a:gd name="T16" fmla="*/ 0 w 1375"/>
                <a:gd name="T17" fmla="*/ 1 h 706"/>
                <a:gd name="T18" fmla="*/ 0 w 1375"/>
                <a:gd name="T19" fmla="*/ 1 h 706"/>
                <a:gd name="T20" fmla="*/ 0 w 1375"/>
                <a:gd name="T21" fmla="*/ 1 h 706"/>
                <a:gd name="T22" fmla="*/ 0 w 1375"/>
                <a:gd name="T23" fmla="*/ 1 h 706"/>
                <a:gd name="T24" fmla="*/ 0 w 1375"/>
                <a:gd name="T25" fmla="*/ 1 h 706"/>
                <a:gd name="T26" fmla="*/ 0 w 1375"/>
                <a:gd name="T27" fmla="*/ 1 h 706"/>
                <a:gd name="T28" fmla="*/ 0 w 1375"/>
                <a:gd name="T29" fmla="*/ 1 h 706"/>
                <a:gd name="T30" fmla="*/ 0 w 1375"/>
                <a:gd name="T31" fmla="*/ 1 h 706"/>
                <a:gd name="T32" fmla="*/ 0 w 1375"/>
                <a:gd name="T33" fmla="*/ 1 h 706"/>
                <a:gd name="T34" fmla="*/ 0 w 1375"/>
                <a:gd name="T35" fmla="*/ 1 h 706"/>
                <a:gd name="T36" fmla="*/ 0 w 1375"/>
                <a:gd name="T37" fmla="*/ 1 h 706"/>
                <a:gd name="T38" fmla="*/ 0 w 1375"/>
                <a:gd name="T39" fmla="*/ 1 h 706"/>
                <a:gd name="T40" fmla="*/ 0 w 1375"/>
                <a:gd name="T41" fmla="*/ 1 h 706"/>
                <a:gd name="T42" fmla="*/ 0 w 1375"/>
                <a:gd name="T43" fmla="*/ 1 h 706"/>
                <a:gd name="T44" fmla="*/ 0 w 1375"/>
                <a:gd name="T45" fmla="*/ 1 h 706"/>
                <a:gd name="T46" fmla="*/ 0 w 1375"/>
                <a:gd name="T47" fmla="*/ 1 h 706"/>
                <a:gd name="T48" fmla="*/ 0 w 1375"/>
                <a:gd name="T49" fmla="*/ 1 h 706"/>
                <a:gd name="T50" fmla="*/ 0 w 1375"/>
                <a:gd name="T51" fmla="*/ 1 h 706"/>
                <a:gd name="T52" fmla="*/ 0 w 1375"/>
                <a:gd name="T53" fmla="*/ 1 h 706"/>
                <a:gd name="T54" fmla="*/ 0 w 1375"/>
                <a:gd name="T55" fmla="*/ 0 h 706"/>
                <a:gd name="T56" fmla="*/ 0 w 1375"/>
                <a:gd name="T57" fmla="*/ 1 h 706"/>
                <a:gd name="T58" fmla="*/ 0 w 1375"/>
                <a:gd name="T59" fmla="*/ 1 h 706"/>
                <a:gd name="T60" fmla="*/ 0 w 1375"/>
                <a:gd name="T61" fmla="*/ 1 h 706"/>
                <a:gd name="T62" fmla="*/ 0 w 1375"/>
                <a:gd name="T63" fmla="*/ 1 h 706"/>
                <a:gd name="T64" fmla="*/ 0 w 1375"/>
                <a:gd name="T65" fmla="*/ 1 h 706"/>
                <a:gd name="T66" fmla="*/ 0 w 1375"/>
                <a:gd name="T67" fmla="*/ 1 h 706"/>
                <a:gd name="T68" fmla="*/ 0 w 1375"/>
                <a:gd name="T69" fmla="*/ 1 h 706"/>
                <a:gd name="T70" fmla="*/ 0 w 1375"/>
                <a:gd name="T71" fmla="*/ 1 h 706"/>
                <a:gd name="T72" fmla="*/ 0 w 1375"/>
                <a:gd name="T73" fmla="*/ 1 h 706"/>
                <a:gd name="T74" fmla="*/ 0 w 1375"/>
                <a:gd name="T75" fmla="*/ 1 h 706"/>
                <a:gd name="T76" fmla="*/ 0 w 1375"/>
                <a:gd name="T77" fmla="*/ 1 h 706"/>
                <a:gd name="T78" fmla="*/ 0 w 1375"/>
                <a:gd name="T79" fmla="*/ 1 h 706"/>
                <a:gd name="T80" fmla="*/ 0 w 1375"/>
                <a:gd name="T81" fmla="*/ 1 h 706"/>
                <a:gd name="T82" fmla="*/ 0 w 1375"/>
                <a:gd name="T83" fmla="*/ 1 h 706"/>
                <a:gd name="T84" fmla="*/ 0 w 1375"/>
                <a:gd name="T85" fmla="*/ 1 h 706"/>
                <a:gd name="T86" fmla="*/ 0 w 1375"/>
                <a:gd name="T87" fmla="*/ 1 h 706"/>
                <a:gd name="T88" fmla="*/ 0 w 1375"/>
                <a:gd name="T89" fmla="*/ 1 h 706"/>
                <a:gd name="T90" fmla="*/ 0 w 1375"/>
                <a:gd name="T91" fmla="*/ 1 h 706"/>
                <a:gd name="T92" fmla="*/ 0 w 1375"/>
                <a:gd name="T93" fmla="*/ 1 h 70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375"/>
                <a:gd name="T142" fmla="*/ 0 h 706"/>
                <a:gd name="T143" fmla="*/ 1375 w 1375"/>
                <a:gd name="T144" fmla="*/ 706 h 70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375" h="706">
                  <a:moveTo>
                    <a:pt x="0" y="706"/>
                  </a:moveTo>
                  <a:lnTo>
                    <a:pt x="14" y="672"/>
                  </a:lnTo>
                  <a:lnTo>
                    <a:pt x="43" y="667"/>
                  </a:lnTo>
                  <a:lnTo>
                    <a:pt x="53" y="592"/>
                  </a:lnTo>
                  <a:lnTo>
                    <a:pt x="35" y="584"/>
                  </a:lnTo>
                  <a:lnTo>
                    <a:pt x="33" y="567"/>
                  </a:lnTo>
                  <a:lnTo>
                    <a:pt x="77" y="525"/>
                  </a:lnTo>
                  <a:lnTo>
                    <a:pt x="162" y="554"/>
                  </a:lnTo>
                  <a:lnTo>
                    <a:pt x="174" y="471"/>
                  </a:lnTo>
                  <a:lnTo>
                    <a:pt x="234" y="448"/>
                  </a:lnTo>
                  <a:lnTo>
                    <a:pt x="224" y="429"/>
                  </a:lnTo>
                  <a:lnTo>
                    <a:pt x="239" y="377"/>
                  </a:lnTo>
                  <a:lnTo>
                    <a:pt x="256" y="351"/>
                  </a:lnTo>
                  <a:lnTo>
                    <a:pt x="342" y="333"/>
                  </a:lnTo>
                  <a:lnTo>
                    <a:pt x="369" y="341"/>
                  </a:lnTo>
                  <a:lnTo>
                    <a:pt x="463" y="311"/>
                  </a:lnTo>
                  <a:lnTo>
                    <a:pt x="495" y="339"/>
                  </a:lnTo>
                  <a:lnTo>
                    <a:pt x="524" y="271"/>
                  </a:lnTo>
                  <a:lnTo>
                    <a:pt x="552" y="254"/>
                  </a:lnTo>
                  <a:lnTo>
                    <a:pt x="619" y="291"/>
                  </a:lnTo>
                  <a:lnTo>
                    <a:pt x="628" y="249"/>
                  </a:lnTo>
                  <a:lnTo>
                    <a:pt x="700" y="158"/>
                  </a:lnTo>
                  <a:lnTo>
                    <a:pt x="716" y="105"/>
                  </a:lnTo>
                  <a:lnTo>
                    <a:pt x="742" y="112"/>
                  </a:lnTo>
                  <a:lnTo>
                    <a:pt x="808" y="65"/>
                  </a:lnTo>
                  <a:lnTo>
                    <a:pt x="791" y="26"/>
                  </a:lnTo>
                  <a:lnTo>
                    <a:pt x="799" y="3"/>
                  </a:lnTo>
                  <a:lnTo>
                    <a:pt x="859" y="0"/>
                  </a:lnTo>
                  <a:lnTo>
                    <a:pt x="898" y="14"/>
                  </a:lnTo>
                  <a:lnTo>
                    <a:pt x="917" y="57"/>
                  </a:lnTo>
                  <a:lnTo>
                    <a:pt x="980" y="67"/>
                  </a:lnTo>
                  <a:lnTo>
                    <a:pt x="1017" y="87"/>
                  </a:lnTo>
                  <a:lnTo>
                    <a:pt x="1103" y="83"/>
                  </a:lnTo>
                  <a:lnTo>
                    <a:pt x="1142" y="57"/>
                  </a:lnTo>
                  <a:lnTo>
                    <a:pt x="1234" y="117"/>
                  </a:lnTo>
                  <a:lnTo>
                    <a:pt x="1268" y="233"/>
                  </a:lnTo>
                  <a:lnTo>
                    <a:pt x="1305" y="274"/>
                  </a:lnTo>
                  <a:lnTo>
                    <a:pt x="1375" y="315"/>
                  </a:lnTo>
                  <a:lnTo>
                    <a:pt x="1324" y="377"/>
                  </a:lnTo>
                  <a:lnTo>
                    <a:pt x="1277" y="410"/>
                  </a:lnTo>
                  <a:lnTo>
                    <a:pt x="1229" y="470"/>
                  </a:lnTo>
                  <a:lnTo>
                    <a:pt x="1228" y="490"/>
                  </a:lnTo>
                  <a:lnTo>
                    <a:pt x="1091" y="579"/>
                  </a:lnTo>
                  <a:lnTo>
                    <a:pt x="331" y="650"/>
                  </a:lnTo>
                  <a:lnTo>
                    <a:pt x="254" y="648"/>
                  </a:lnTo>
                  <a:lnTo>
                    <a:pt x="255" y="689"/>
                  </a:lnTo>
                  <a:lnTo>
                    <a:pt x="0" y="706"/>
                  </a:lnTo>
                  <a:close/>
                </a:path>
              </a:pathLst>
            </a:custGeom>
            <a:solidFill>
              <a:srgbClr val="0965B9"/>
            </a:solidFill>
            <a:ln>
              <a:noFill/>
            </a:ln>
            <a:effectLst>
              <a:prstShdw prst="shdw17" dist="17961" dir="2700000">
                <a:srgbClr val="053D6F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37"/>
            <p:cNvSpPr>
              <a:spLocks/>
            </p:cNvSpPr>
            <p:nvPr/>
          </p:nvSpPr>
          <p:spPr bwMode="auto">
            <a:xfrm>
              <a:off x="3143" y="2883"/>
              <a:ext cx="531" cy="470"/>
            </a:xfrm>
            <a:custGeom>
              <a:avLst/>
              <a:gdLst>
                <a:gd name="T0" fmla="*/ 0 w 1064"/>
                <a:gd name="T1" fmla="*/ 0 h 941"/>
                <a:gd name="T2" fmla="*/ 0 w 1064"/>
                <a:gd name="T3" fmla="*/ 0 h 941"/>
                <a:gd name="T4" fmla="*/ 0 w 1064"/>
                <a:gd name="T5" fmla="*/ 0 h 941"/>
                <a:gd name="T6" fmla="*/ 0 w 1064"/>
                <a:gd name="T7" fmla="*/ 0 h 941"/>
                <a:gd name="T8" fmla="*/ 0 w 1064"/>
                <a:gd name="T9" fmla="*/ 0 h 941"/>
                <a:gd name="T10" fmla="*/ 0 w 1064"/>
                <a:gd name="T11" fmla="*/ 0 h 941"/>
                <a:gd name="T12" fmla="*/ 0 w 1064"/>
                <a:gd name="T13" fmla="*/ 0 h 941"/>
                <a:gd name="T14" fmla="*/ 0 w 1064"/>
                <a:gd name="T15" fmla="*/ 0 h 941"/>
                <a:gd name="T16" fmla="*/ 0 w 1064"/>
                <a:gd name="T17" fmla="*/ 0 h 941"/>
                <a:gd name="T18" fmla="*/ 0 w 1064"/>
                <a:gd name="T19" fmla="*/ 0 h 941"/>
                <a:gd name="T20" fmla="*/ 0 w 1064"/>
                <a:gd name="T21" fmla="*/ 0 h 941"/>
                <a:gd name="T22" fmla="*/ 0 w 1064"/>
                <a:gd name="T23" fmla="*/ 0 h 941"/>
                <a:gd name="T24" fmla="*/ 0 w 1064"/>
                <a:gd name="T25" fmla="*/ 0 h 941"/>
                <a:gd name="T26" fmla="*/ 0 w 1064"/>
                <a:gd name="T27" fmla="*/ 0 h 941"/>
                <a:gd name="T28" fmla="*/ 0 w 1064"/>
                <a:gd name="T29" fmla="*/ 0 h 941"/>
                <a:gd name="T30" fmla="*/ 0 w 1064"/>
                <a:gd name="T31" fmla="*/ 0 h 941"/>
                <a:gd name="T32" fmla="*/ 0 w 1064"/>
                <a:gd name="T33" fmla="*/ 0 h 941"/>
                <a:gd name="T34" fmla="*/ 0 w 1064"/>
                <a:gd name="T35" fmla="*/ 0 h 941"/>
                <a:gd name="T36" fmla="*/ 0 w 1064"/>
                <a:gd name="T37" fmla="*/ 0 h 941"/>
                <a:gd name="T38" fmla="*/ 0 w 1064"/>
                <a:gd name="T39" fmla="*/ 0 h 941"/>
                <a:gd name="T40" fmla="*/ 0 w 1064"/>
                <a:gd name="T41" fmla="*/ 0 h 941"/>
                <a:gd name="T42" fmla="*/ 0 w 1064"/>
                <a:gd name="T43" fmla="*/ 0 h 941"/>
                <a:gd name="T44" fmla="*/ 0 w 1064"/>
                <a:gd name="T45" fmla="*/ 0 h 941"/>
                <a:gd name="T46" fmla="*/ 0 w 1064"/>
                <a:gd name="T47" fmla="*/ 0 h 941"/>
                <a:gd name="T48" fmla="*/ 0 w 1064"/>
                <a:gd name="T49" fmla="*/ 0 h 941"/>
                <a:gd name="T50" fmla="*/ 0 w 1064"/>
                <a:gd name="T51" fmla="*/ 0 h 941"/>
                <a:gd name="T52" fmla="*/ 0 w 1064"/>
                <a:gd name="T53" fmla="*/ 0 h 941"/>
                <a:gd name="T54" fmla="*/ 0 w 1064"/>
                <a:gd name="T55" fmla="*/ 0 h 941"/>
                <a:gd name="T56" fmla="*/ 0 w 1064"/>
                <a:gd name="T57" fmla="*/ 0 h 941"/>
                <a:gd name="T58" fmla="*/ 0 w 1064"/>
                <a:gd name="T59" fmla="*/ 0 h 941"/>
                <a:gd name="T60" fmla="*/ 0 w 1064"/>
                <a:gd name="T61" fmla="*/ 0 h 941"/>
                <a:gd name="T62" fmla="*/ 0 w 1064"/>
                <a:gd name="T63" fmla="*/ 0 h 941"/>
                <a:gd name="T64" fmla="*/ 0 w 1064"/>
                <a:gd name="T65" fmla="*/ 0 h 941"/>
                <a:gd name="T66" fmla="*/ 0 w 1064"/>
                <a:gd name="T67" fmla="*/ 0 h 941"/>
                <a:gd name="T68" fmla="*/ 0 w 1064"/>
                <a:gd name="T69" fmla="*/ 0 h 941"/>
                <a:gd name="T70" fmla="*/ 0 w 1064"/>
                <a:gd name="T71" fmla="*/ 0 h 941"/>
                <a:gd name="T72" fmla="*/ 0 w 1064"/>
                <a:gd name="T73" fmla="*/ 0 h 941"/>
                <a:gd name="T74" fmla="*/ 0 w 1064"/>
                <a:gd name="T75" fmla="*/ 0 h 941"/>
                <a:gd name="T76" fmla="*/ 0 w 1064"/>
                <a:gd name="T77" fmla="*/ 0 h 941"/>
                <a:gd name="T78" fmla="*/ 0 w 1064"/>
                <a:gd name="T79" fmla="*/ 0 h 941"/>
                <a:gd name="T80" fmla="*/ 0 w 1064"/>
                <a:gd name="T81" fmla="*/ 0 h 941"/>
                <a:gd name="T82" fmla="*/ 0 w 1064"/>
                <a:gd name="T83" fmla="*/ 0 h 941"/>
                <a:gd name="T84" fmla="*/ 0 w 1064"/>
                <a:gd name="T85" fmla="*/ 0 h 941"/>
                <a:gd name="T86" fmla="*/ 0 w 1064"/>
                <a:gd name="T87" fmla="*/ 0 h 941"/>
                <a:gd name="T88" fmla="*/ 0 w 1064"/>
                <a:gd name="T89" fmla="*/ 0 h 941"/>
                <a:gd name="T90" fmla="*/ 0 w 1064"/>
                <a:gd name="T91" fmla="*/ 0 h 94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064"/>
                <a:gd name="T139" fmla="*/ 0 h 941"/>
                <a:gd name="T140" fmla="*/ 1064 w 1064"/>
                <a:gd name="T141" fmla="*/ 941 h 94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064" h="941">
                  <a:moveTo>
                    <a:pt x="0" y="9"/>
                  </a:moveTo>
                  <a:lnTo>
                    <a:pt x="11" y="260"/>
                  </a:lnTo>
                  <a:lnTo>
                    <a:pt x="41" y="291"/>
                  </a:lnTo>
                  <a:lnTo>
                    <a:pt x="51" y="356"/>
                  </a:lnTo>
                  <a:lnTo>
                    <a:pt x="109" y="445"/>
                  </a:lnTo>
                  <a:lnTo>
                    <a:pt x="107" y="521"/>
                  </a:lnTo>
                  <a:lnTo>
                    <a:pt x="73" y="593"/>
                  </a:lnTo>
                  <a:lnTo>
                    <a:pt x="75" y="634"/>
                  </a:lnTo>
                  <a:lnTo>
                    <a:pt x="86" y="675"/>
                  </a:lnTo>
                  <a:lnTo>
                    <a:pt x="81" y="716"/>
                  </a:lnTo>
                  <a:lnTo>
                    <a:pt x="62" y="742"/>
                  </a:lnTo>
                  <a:lnTo>
                    <a:pt x="36" y="776"/>
                  </a:lnTo>
                  <a:lnTo>
                    <a:pt x="53" y="795"/>
                  </a:lnTo>
                  <a:lnTo>
                    <a:pt x="196" y="777"/>
                  </a:lnTo>
                  <a:lnTo>
                    <a:pt x="311" y="825"/>
                  </a:lnTo>
                  <a:lnTo>
                    <a:pt x="421" y="819"/>
                  </a:lnTo>
                  <a:lnTo>
                    <a:pt x="409" y="787"/>
                  </a:lnTo>
                  <a:lnTo>
                    <a:pt x="445" y="758"/>
                  </a:lnTo>
                  <a:lnTo>
                    <a:pt x="522" y="776"/>
                  </a:lnTo>
                  <a:lnTo>
                    <a:pt x="533" y="830"/>
                  </a:lnTo>
                  <a:lnTo>
                    <a:pt x="555" y="823"/>
                  </a:lnTo>
                  <a:lnTo>
                    <a:pt x="588" y="835"/>
                  </a:lnTo>
                  <a:lnTo>
                    <a:pt x="620" y="869"/>
                  </a:lnTo>
                  <a:lnTo>
                    <a:pt x="628" y="900"/>
                  </a:lnTo>
                  <a:lnTo>
                    <a:pt x="661" y="905"/>
                  </a:lnTo>
                  <a:lnTo>
                    <a:pt x="692" y="925"/>
                  </a:lnTo>
                  <a:lnTo>
                    <a:pt x="717" y="916"/>
                  </a:lnTo>
                  <a:lnTo>
                    <a:pt x="741" y="890"/>
                  </a:lnTo>
                  <a:lnTo>
                    <a:pt x="738" y="869"/>
                  </a:lnTo>
                  <a:lnTo>
                    <a:pt x="770" y="897"/>
                  </a:lnTo>
                  <a:lnTo>
                    <a:pt x="787" y="872"/>
                  </a:lnTo>
                  <a:lnTo>
                    <a:pt x="810" y="920"/>
                  </a:lnTo>
                  <a:lnTo>
                    <a:pt x="845" y="897"/>
                  </a:lnTo>
                  <a:lnTo>
                    <a:pt x="857" y="882"/>
                  </a:lnTo>
                  <a:lnTo>
                    <a:pt x="845" y="869"/>
                  </a:lnTo>
                  <a:lnTo>
                    <a:pt x="848" y="826"/>
                  </a:lnTo>
                  <a:lnTo>
                    <a:pt x="857" y="826"/>
                  </a:lnTo>
                  <a:lnTo>
                    <a:pt x="887" y="830"/>
                  </a:lnTo>
                  <a:lnTo>
                    <a:pt x="895" y="859"/>
                  </a:lnTo>
                  <a:lnTo>
                    <a:pt x="930" y="858"/>
                  </a:lnTo>
                  <a:lnTo>
                    <a:pt x="958" y="876"/>
                  </a:lnTo>
                  <a:lnTo>
                    <a:pt x="964" y="871"/>
                  </a:lnTo>
                  <a:lnTo>
                    <a:pt x="976" y="894"/>
                  </a:lnTo>
                  <a:lnTo>
                    <a:pt x="999" y="906"/>
                  </a:lnTo>
                  <a:lnTo>
                    <a:pt x="988" y="941"/>
                  </a:lnTo>
                  <a:lnTo>
                    <a:pt x="1018" y="907"/>
                  </a:lnTo>
                  <a:lnTo>
                    <a:pt x="1038" y="928"/>
                  </a:lnTo>
                  <a:lnTo>
                    <a:pt x="1038" y="905"/>
                  </a:lnTo>
                  <a:lnTo>
                    <a:pt x="1064" y="897"/>
                  </a:lnTo>
                  <a:lnTo>
                    <a:pt x="1064" y="880"/>
                  </a:lnTo>
                  <a:lnTo>
                    <a:pt x="1036" y="876"/>
                  </a:lnTo>
                  <a:lnTo>
                    <a:pt x="1020" y="859"/>
                  </a:lnTo>
                  <a:lnTo>
                    <a:pt x="997" y="862"/>
                  </a:lnTo>
                  <a:lnTo>
                    <a:pt x="985" y="838"/>
                  </a:lnTo>
                  <a:lnTo>
                    <a:pt x="958" y="838"/>
                  </a:lnTo>
                  <a:lnTo>
                    <a:pt x="933" y="790"/>
                  </a:lnTo>
                  <a:lnTo>
                    <a:pt x="948" y="779"/>
                  </a:lnTo>
                  <a:lnTo>
                    <a:pt x="971" y="767"/>
                  </a:lnTo>
                  <a:lnTo>
                    <a:pt x="974" y="742"/>
                  </a:lnTo>
                  <a:lnTo>
                    <a:pt x="993" y="739"/>
                  </a:lnTo>
                  <a:lnTo>
                    <a:pt x="1020" y="713"/>
                  </a:lnTo>
                  <a:lnTo>
                    <a:pt x="1012" y="703"/>
                  </a:lnTo>
                  <a:lnTo>
                    <a:pt x="1012" y="655"/>
                  </a:lnTo>
                  <a:lnTo>
                    <a:pt x="982" y="679"/>
                  </a:lnTo>
                  <a:lnTo>
                    <a:pt x="949" y="685"/>
                  </a:lnTo>
                  <a:lnTo>
                    <a:pt x="925" y="726"/>
                  </a:lnTo>
                  <a:lnTo>
                    <a:pt x="880" y="703"/>
                  </a:lnTo>
                  <a:lnTo>
                    <a:pt x="887" y="687"/>
                  </a:lnTo>
                  <a:lnTo>
                    <a:pt x="906" y="680"/>
                  </a:lnTo>
                  <a:lnTo>
                    <a:pt x="907" y="687"/>
                  </a:lnTo>
                  <a:lnTo>
                    <a:pt x="920" y="662"/>
                  </a:lnTo>
                  <a:lnTo>
                    <a:pt x="902" y="671"/>
                  </a:lnTo>
                  <a:lnTo>
                    <a:pt x="895" y="660"/>
                  </a:lnTo>
                  <a:lnTo>
                    <a:pt x="891" y="672"/>
                  </a:lnTo>
                  <a:lnTo>
                    <a:pt x="870" y="662"/>
                  </a:lnTo>
                  <a:lnTo>
                    <a:pt x="851" y="687"/>
                  </a:lnTo>
                  <a:lnTo>
                    <a:pt x="820" y="695"/>
                  </a:lnTo>
                  <a:lnTo>
                    <a:pt x="759" y="680"/>
                  </a:lnTo>
                  <a:lnTo>
                    <a:pt x="757" y="665"/>
                  </a:lnTo>
                  <a:lnTo>
                    <a:pt x="793" y="613"/>
                  </a:lnTo>
                  <a:lnTo>
                    <a:pt x="826" y="614"/>
                  </a:lnTo>
                  <a:lnTo>
                    <a:pt x="850" y="636"/>
                  </a:lnTo>
                  <a:lnTo>
                    <a:pt x="941" y="654"/>
                  </a:lnTo>
                  <a:lnTo>
                    <a:pt x="874" y="541"/>
                  </a:lnTo>
                  <a:lnTo>
                    <a:pt x="886" y="461"/>
                  </a:lnTo>
                  <a:lnTo>
                    <a:pt x="503" y="476"/>
                  </a:lnTo>
                  <a:lnTo>
                    <a:pt x="506" y="433"/>
                  </a:lnTo>
                  <a:lnTo>
                    <a:pt x="548" y="300"/>
                  </a:lnTo>
                  <a:lnTo>
                    <a:pt x="615" y="211"/>
                  </a:lnTo>
                  <a:lnTo>
                    <a:pt x="594" y="185"/>
                  </a:lnTo>
                  <a:lnTo>
                    <a:pt x="601" y="100"/>
                  </a:lnTo>
                  <a:lnTo>
                    <a:pt x="568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965B9"/>
            </a:solidFill>
            <a:ln>
              <a:noFill/>
            </a:ln>
            <a:effectLst>
              <a:prstShdw prst="shdw17" dist="17961" dir="2700000">
                <a:srgbClr val="053D6F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38"/>
            <p:cNvSpPr>
              <a:spLocks/>
            </p:cNvSpPr>
            <p:nvPr/>
          </p:nvSpPr>
          <p:spPr bwMode="auto">
            <a:xfrm>
              <a:off x="5032" y="851"/>
              <a:ext cx="347" cy="548"/>
            </a:xfrm>
            <a:custGeom>
              <a:avLst/>
              <a:gdLst>
                <a:gd name="T0" fmla="*/ 0 w 693"/>
                <a:gd name="T1" fmla="*/ 0 h 1097"/>
                <a:gd name="T2" fmla="*/ 1 w 693"/>
                <a:gd name="T3" fmla="*/ 0 h 1097"/>
                <a:gd name="T4" fmla="*/ 1 w 693"/>
                <a:gd name="T5" fmla="*/ 0 h 1097"/>
                <a:gd name="T6" fmla="*/ 1 w 693"/>
                <a:gd name="T7" fmla="*/ 0 h 1097"/>
                <a:gd name="T8" fmla="*/ 1 w 693"/>
                <a:gd name="T9" fmla="*/ 0 h 1097"/>
                <a:gd name="T10" fmla="*/ 1 w 693"/>
                <a:gd name="T11" fmla="*/ 0 h 1097"/>
                <a:gd name="T12" fmla="*/ 1 w 693"/>
                <a:gd name="T13" fmla="*/ 0 h 1097"/>
                <a:gd name="T14" fmla="*/ 1 w 693"/>
                <a:gd name="T15" fmla="*/ 0 h 1097"/>
                <a:gd name="T16" fmla="*/ 1 w 693"/>
                <a:gd name="T17" fmla="*/ 0 h 1097"/>
                <a:gd name="T18" fmla="*/ 1 w 693"/>
                <a:gd name="T19" fmla="*/ 0 h 1097"/>
                <a:gd name="T20" fmla="*/ 1 w 693"/>
                <a:gd name="T21" fmla="*/ 0 h 1097"/>
                <a:gd name="T22" fmla="*/ 1 w 693"/>
                <a:gd name="T23" fmla="*/ 0 h 1097"/>
                <a:gd name="T24" fmla="*/ 1 w 693"/>
                <a:gd name="T25" fmla="*/ 0 h 1097"/>
                <a:gd name="T26" fmla="*/ 1 w 693"/>
                <a:gd name="T27" fmla="*/ 0 h 1097"/>
                <a:gd name="T28" fmla="*/ 1 w 693"/>
                <a:gd name="T29" fmla="*/ 0 h 1097"/>
                <a:gd name="T30" fmla="*/ 1 w 693"/>
                <a:gd name="T31" fmla="*/ 0 h 1097"/>
                <a:gd name="T32" fmla="*/ 1 w 693"/>
                <a:gd name="T33" fmla="*/ 0 h 1097"/>
                <a:gd name="T34" fmla="*/ 1 w 693"/>
                <a:gd name="T35" fmla="*/ 0 h 1097"/>
                <a:gd name="T36" fmla="*/ 1 w 693"/>
                <a:gd name="T37" fmla="*/ 0 h 1097"/>
                <a:gd name="T38" fmla="*/ 1 w 693"/>
                <a:gd name="T39" fmla="*/ 0 h 1097"/>
                <a:gd name="T40" fmla="*/ 1 w 693"/>
                <a:gd name="T41" fmla="*/ 0 h 1097"/>
                <a:gd name="T42" fmla="*/ 1 w 693"/>
                <a:gd name="T43" fmla="*/ 0 h 1097"/>
                <a:gd name="T44" fmla="*/ 1 w 693"/>
                <a:gd name="T45" fmla="*/ 0 h 1097"/>
                <a:gd name="T46" fmla="*/ 1 w 693"/>
                <a:gd name="T47" fmla="*/ 0 h 1097"/>
                <a:gd name="T48" fmla="*/ 1 w 693"/>
                <a:gd name="T49" fmla="*/ 0 h 1097"/>
                <a:gd name="T50" fmla="*/ 1 w 693"/>
                <a:gd name="T51" fmla="*/ 0 h 1097"/>
                <a:gd name="T52" fmla="*/ 1 w 693"/>
                <a:gd name="T53" fmla="*/ 0 h 1097"/>
                <a:gd name="T54" fmla="*/ 1 w 693"/>
                <a:gd name="T55" fmla="*/ 0 h 1097"/>
                <a:gd name="T56" fmla="*/ 1 w 693"/>
                <a:gd name="T57" fmla="*/ 0 h 1097"/>
                <a:gd name="T58" fmla="*/ 1 w 693"/>
                <a:gd name="T59" fmla="*/ 0 h 1097"/>
                <a:gd name="T60" fmla="*/ 1 w 693"/>
                <a:gd name="T61" fmla="*/ 0 h 1097"/>
                <a:gd name="T62" fmla="*/ 1 w 693"/>
                <a:gd name="T63" fmla="*/ 0 h 1097"/>
                <a:gd name="T64" fmla="*/ 1 w 693"/>
                <a:gd name="T65" fmla="*/ 0 h 1097"/>
                <a:gd name="T66" fmla="*/ 1 w 693"/>
                <a:gd name="T67" fmla="*/ 0 h 1097"/>
                <a:gd name="T68" fmla="*/ 1 w 693"/>
                <a:gd name="T69" fmla="*/ 0 h 1097"/>
                <a:gd name="T70" fmla="*/ 1 w 693"/>
                <a:gd name="T71" fmla="*/ 0 h 1097"/>
                <a:gd name="T72" fmla="*/ 1 w 693"/>
                <a:gd name="T73" fmla="*/ 0 h 1097"/>
                <a:gd name="T74" fmla="*/ 1 w 693"/>
                <a:gd name="T75" fmla="*/ 0 h 1097"/>
                <a:gd name="T76" fmla="*/ 1 w 693"/>
                <a:gd name="T77" fmla="*/ 0 h 1097"/>
                <a:gd name="T78" fmla="*/ 1 w 693"/>
                <a:gd name="T79" fmla="*/ 0 h 1097"/>
                <a:gd name="T80" fmla="*/ 1 w 693"/>
                <a:gd name="T81" fmla="*/ 0 h 1097"/>
                <a:gd name="T82" fmla="*/ 1 w 693"/>
                <a:gd name="T83" fmla="*/ 0 h 1097"/>
                <a:gd name="T84" fmla="*/ 1 w 693"/>
                <a:gd name="T85" fmla="*/ 0 h 1097"/>
                <a:gd name="T86" fmla="*/ 1 w 693"/>
                <a:gd name="T87" fmla="*/ 0 h 1097"/>
                <a:gd name="T88" fmla="*/ 1 w 693"/>
                <a:gd name="T89" fmla="*/ 0 h 1097"/>
                <a:gd name="T90" fmla="*/ 1 w 693"/>
                <a:gd name="T91" fmla="*/ 0 h 1097"/>
                <a:gd name="T92" fmla="*/ 1 w 693"/>
                <a:gd name="T93" fmla="*/ 0 h 1097"/>
                <a:gd name="T94" fmla="*/ 1 w 693"/>
                <a:gd name="T95" fmla="*/ 0 h 1097"/>
                <a:gd name="T96" fmla="*/ 1 w 693"/>
                <a:gd name="T97" fmla="*/ 0 h 1097"/>
                <a:gd name="T98" fmla="*/ 1 w 693"/>
                <a:gd name="T99" fmla="*/ 0 h 1097"/>
                <a:gd name="T100" fmla="*/ 1 w 693"/>
                <a:gd name="T101" fmla="*/ 0 h 1097"/>
                <a:gd name="T102" fmla="*/ 1 w 693"/>
                <a:gd name="T103" fmla="*/ 0 h 1097"/>
                <a:gd name="T104" fmla="*/ 1 w 693"/>
                <a:gd name="T105" fmla="*/ 0 h 1097"/>
                <a:gd name="T106" fmla="*/ 1 w 693"/>
                <a:gd name="T107" fmla="*/ 0 h 1097"/>
                <a:gd name="T108" fmla="*/ 1 w 693"/>
                <a:gd name="T109" fmla="*/ 0 h 1097"/>
                <a:gd name="T110" fmla="*/ 1 w 693"/>
                <a:gd name="T111" fmla="*/ 0 h 1097"/>
                <a:gd name="T112" fmla="*/ 1 w 693"/>
                <a:gd name="T113" fmla="*/ 0 h 1097"/>
                <a:gd name="T114" fmla="*/ 1 w 693"/>
                <a:gd name="T115" fmla="*/ 0 h 1097"/>
                <a:gd name="T116" fmla="*/ 1 w 693"/>
                <a:gd name="T117" fmla="*/ 0 h 1097"/>
                <a:gd name="T118" fmla="*/ 0 w 693"/>
                <a:gd name="T119" fmla="*/ 0 h 109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93"/>
                <a:gd name="T181" fmla="*/ 0 h 1097"/>
                <a:gd name="T182" fmla="*/ 693 w 693"/>
                <a:gd name="T183" fmla="*/ 1097 h 109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93" h="1097">
                  <a:moveTo>
                    <a:pt x="0" y="596"/>
                  </a:moveTo>
                  <a:lnTo>
                    <a:pt x="41" y="599"/>
                  </a:lnTo>
                  <a:lnTo>
                    <a:pt x="45" y="528"/>
                  </a:lnTo>
                  <a:lnTo>
                    <a:pt x="94" y="428"/>
                  </a:lnTo>
                  <a:lnTo>
                    <a:pt x="71" y="359"/>
                  </a:lnTo>
                  <a:lnTo>
                    <a:pt x="92" y="264"/>
                  </a:lnTo>
                  <a:lnTo>
                    <a:pt x="89" y="228"/>
                  </a:lnTo>
                  <a:lnTo>
                    <a:pt x="169" y="18"/>
                  </a:lnTo>
                  <a:lnTo>
                    <a:pt x="190" y="18"/>
                  </a:lnTo>
                  <a:lnTo>
                    <a:pt x="201" y="59"/>
                  </a:lnTo>
                  <a:lnTo>
                    <a:pt x="299" y="22"/>
                  </a:lnTo>
                  <a:lnTo>
                    <a:pt x="301" y="8"/>
                  </a:lnTo>
                  <a:lnTo>
                    <a:pt x="329" y="0"/>
                  </a:lnTo>
                  <a:lnTo>
                    <a:pt x="381" y="24"/>
                  </a:lnTo>
                  <a:lnTo>
                    <a:pt x="420" y="59"/>
                  </a:lnTo>
                  <a:lnTo>
                    <a:pt x="509" y="362"/>
                  </a:lnTo>
                  <a:lnTo>
                    <a:pt x="570" y="364"/>
                  </a:lnTo>
                  <a:lnTo>
                    <a:pt x="580" y="381"/>
                  </a:lnTo>
                  <a:lnTo>
                    <a:pt x="572" y="392"/>
                  </a:lnTo>
                  <a:lnTo>
                    <a:pt x="618" y="463"/>
                  </a:lnTo>
                  <a:lnTo>
                    <a:pt x="628" y="447"/>
                  </a:lnTo>
                  <a:lnTo>
                    <a:pt x="676" y="494"/>
                  </a:lnTo>
                  <a:lnTo>
                    <a:pt x="657" y="505"/>
                  </a:lnTo>
                  <a:lnTo>
                    <a:pt x="661" y="518"/>
                  </a:lnTo>
                  <a:lnTo>
                    <a:pt x="693" y="518"/>
                  </a:lnTo>
                  <a:lnTo>
                    <a:pt x="670" y="575"/>
                  </a:lnTo>
                  <a:lnTo>
                    <a:pt x="641" y="567"/>
                  </a:lnTo>
                  <a:lnTo>
                    <a:pt x="618" y="590"/>
                  </a:lnTo>
                  <a:lnTo>
                    <a:pt x="619" y="613"/>
                  </a:lnTo>
                  <a:lnTo>
                    <a:pt x="599" y="628"/>
                  </a:lnTo>
                  <a:lnTo>
                    <a:pt x="575" y="620"/>
                  </a:lnTo>
                  <a:lnTo>
                    <a:pt x="577" y="657"/>
                  </a:lnTo>
                  <a:lnTo>
                    <a:pt x="558" y="645"/>
                  </a:lnTo>
                  <a:lnTo>
                    <a:pt x="550" y="686"/>
                  </a:lnTo>
                  <a:lnTo>
                    <a:pt x="519" y="649"/>
                  </a:lnTo>
                  <a:lnTo>
                    <a:pt x="495" y="683"/>
                  </a:lnTo>
                  <a:lnTo>
                    <a:pt x="466" y="697"/>
                  </a:lnTo>
                  <a:lnTo>
                    <a:pt x="460" y="732"/>
                  </a:lnTo>
                  <a:lnTo>
                    <a:pt x="430" y="723"/>
                  </a:lnTo>
                  <a:lnTo>
                    <a:pt x="441" y="695"/>
                  </a:lnTo>
                  <a:lnTo>
                    <a:pt x="420" y="668"/>
                  </a:lnTo>
                  <a:lnTo>
                    <a:pt x="396" y="710"/>
                  </a:lnTo>
                  <a:lnTo>
                    <a:pt x="406" y="797"/>
                  </a:lnTo>
                  <a:lnTo>
                    <a:pt x="391" y="821"/>
                  </a:lnTo>
                  <a:lnTo>
                    <a:pt x="372" y="822"/>
                  </a:lnTo>
                  <a:lnTo>
                    <a:pt x="355" y="820"/>
                  </a:lnTo>
                  <a:lnTo>
                    <a:pt x="332" y="871"/>
                  </a:lnTo>
                  <a:lnTo>
                    <a:pt x="301" y="869"/>
                  </a:lnTo>
                  <a:lnTo>
                    <a:pt x="306" y="914"/>
                  </a:lnTo>
                  <a:lnTo>
                    <a:pt x="285" y="881"/>
                  </a:lnTo>
                  <a:lnTo>
                    <a:pt x="240" y="918"/>
                  </a:lnTo>
                  <a:lnTo>
                    <a:pt x="232" y="946"/>
                  </a:lnTo>
                  <a:lnTo>
                    <a:pt x="249" y="964"/>
                  </a:lnTo>
                  <a:lnTo>
                    <a:pt x="227" y="974"/>
                  </a:lnTo>
                  <a:lnTo>
                    <a:pt x="232" y="1006"/>
                  </a:lnTo>
                  <a:lnTo>
                    <a:pt x="212" y="1031"/>
                  </a:lnTo>
                  <a:lnTo>
                    <a:pt x="207" y="1097"/>
                  </a:lnTo>
                  <a:lnTo>
                    <a:pt x="194" y="1097"/>
                  </a:lnTo>
                  <a:lnTo>
                    <a:pt x="130" y="1009"/>
                  </a:lnTo>
                  <a:lnTo>
                    <a:pt x="0" y="596"/>
                  </a:lnTo>
                  <a:close/>
                </a:path>
              </a:pathLst>
            </a:custGeom>
            <a:solidFill>
              <a:srgbClr val="0965B9"/>
            </a:solidFill>
            <a:ln>
              <a:noFill/>
            </a:ln>
            <a:effectLst>
              <a:prstShdw prst="shdw17" dist="17961" dir="2700000">
                <a:srgbClr val="053D6F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39"/>
            <p:cNvSpPr>
              <a:spLocks/>
            </p:cNvSpPr>
            <p:nvPr/>
          </p:nvSpPr>
          <p:spPr bwMode="auto">
            <a:xfrm>
              <a:off x="4452" y="1897"/>
              <a:ext cx="430" cy="214"/>
            </a:xfrm>
            <a:custGeom>
              <a:avLst/>
              <a:gdLst>
                <a:gd name="T0" fmla="*/ 1 w 859"/>
                <a:gd name="T1" fmla="*/ 0 h 429"/>
                <a:gd name="T2" fmla="*/ 1 w 859"/>
                <a:gd name="T3" fmla="*/ 0 h 429"/>
                <a:gd name="T4" fmla="*/ 1 w 859"/>
                <a:gd name="T5" fmla="*/ 0 h 429"/>
                <a:gd name="T6" fmla="*/ 1 w 859"/>
                <a:gd name="T7" fmla="*/ 0 h 429"/>
                <a:gd name="T8" fmla="*/ 1 w 859"/>
                <a:gd name="T9" fmla="*/ 0 h 429"/>
                <a:gd name="T10" fmla="*/ 1 w 859"/>
                <a:gd name="T11" fmla="*/ 0 h 429"/>
                <a:gd name="T12" fmla="*/ 1 w 859"/>
                <a:gd name="T13" fmla="*/ 0 h 429"/>
                <a:gd name="T14" fmla="*/ 1 w 859"/>
                <a:gd name="T15" fmla="*/ 0 h 429"/>
                <a:gd name="T16" fmla="*/ 1 w 859"/>
                <a:gd name="T17" fmla="*/ 0 h 429"/>
                <a:gd name="T18" fmla="*/ 1 w 859"/>
                <a:gd name="T19" fmla="*/ 0 h 429"/>
                <a:gd name="T20" fmla="*/ 1 w 859"/>
                <a:gd name="T21" fmla="*/ 0 h 429"/>
                <a:gd name="T22" fmla="*/ 1 w 859"/>
                <a:gd name="T23" fmla="*/ 0 h 429"/>
                <a:gd name="T24" fmla="*/ 1 w 859"/>
                <a:gd name="T25" fmla="*/ 0 h 429"/>
                <a:gd name="T26" fmla="*/ 1 w 859"/>
                <a:gd name="T27" fmla="*/ 0 h 429"/>
                <a:gd name="T28" fmla="*/ 1 w 859"/>
                <a:gd name="T29" fmla="*/ 0 h 429"/>
                <a:gd name="T30" fmla="*/ 1 w 859"/>
                <a:gd name="T31" fmla="*/ 0 h 429"/>
                <a:gd name="T32" fmla="*/ 1 w 859"/>
                <a:gd name="T33" fmla="*/ 0 h 429"/>
                <a:gd name="T34" fmla="*/ 1 w 859"/>
                <a:gd name="T35" fmla="*/ 0 h 429"/>
                <a:gd name="T36" fmla="*/ 1 w 859"/>
                <a:gd name="T37" fmla="*/ 0 h 429"/>
                <a:gd name="T38" fmla="*/ 1 w 859"/>
                <a:gd name="T39" fmla="*/ 0 h 429"/>
                <a:gd name="T40" fmla="*/ 1 w 859"/>
                <a:gd name="T41" fmla="*/ 0 h 429"/>
                <a:gd name="T42" fmla="*/ 1 w 859"/>
                <a:gd name="T43" fmla="*/ 0 h 429"/>
                <a:gd name="T44" fmla="*/ 1 w 859"/>
                <a:gd name="T45" fmla="*/ 0 h 429"/>
                <a:gd name="T46" fmla="*/ 1 w 859"/>
                <a:gd name="T47" fmla="*/ 0 h 429"/>
                <a:gd name="T48" fmla="*/ 1 w 859"/>
                <a:gd name="T49" fmla="*/ 0 h 429"/>
                <a:gd name="T50" fmla="*/ 1 w 859"/>
                <a:gd name="T51" fmla="*/ 0 h 429"/>
                <a:gd name="T52" fmla="*/ 1 w 859"/>
                <a:gd name="T53" fmla="*/ 0 h 429"/>
                <a:gd name="T54" fmla="*/ 1 w 859"/>
                <a:gd name="T55" fmla="*/ 0 h 429"/>
                <a:gd name="T56" fmla="*/ 1 w 859"/>
                <a:gd name="T57" fmla="*/ 0 h 429"/>
                <a:gd name="T58" fmla="*/ 1 w 859"/>
                <a:gd name="T59" fmla="*/ 0 h 429"/>
                <a:gd name="T60" fmla="*/ 1 w 859"/>
                <a:gd name="T61" fmla="*/ 0 h 429"/>
                <a:gd name="T62" fmla="*/ 1 w 859"/>
                <a:gd name="T63" fmla="*/ 0 h 429"/>
                <a:gd name="T64" fmla="*/ 1 w 859"/>
                <a:gd name="T65" fmla="*/ 0 h 429"/>
                <a:gd name="T66" fmla="*/ 1 w 859"/>
                <a:gd name="T67" fmla="*/ 0 h 429"/>
                <a:gd name="T68" fmla="*/ 1 w 859"/>
                <a:gd name="T69" fmla="*/ 0 h 429"/>
                <a:gd name="T70" fmla="*/ 1 w 859"/>
                <a:gd name="T71" fmla="*/ 0 h 42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59"/>
                <a:gd name="T109" fmla="*/ 0 h 429"/>
                <a:gd name="T110" fmla="*/ 859 w 859"/>
                <a:gd name="T111" fmla="*/ 429 h 42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59" h="429">
                  <a:moveTo>
                    <a:pt x="0" y="127"/>
                  </a:moveTo>
                  <a:lnTo>
                    <a:pt x="21" y="250"/>
                  </a:lnTo>
                  <a:lnTo>
                    <a:pt x="85" y="173"/>
                  </a:lnTo>
                  <a:lnTo>
                    <a:pt x="188" y="144"/>
                  </a:lnTo>
                  <a:lnTo>
                    <a:pt x="207" y="112"/>
                  </a:lnTo>
                  <a:lnTo>
                    <a:pt x="264" y="106"/>
                  </a:lnTo>
                  <a:lnTo>
                    <a:pt x="310" y="127"/>
                  </a:lnTo>
                  <a:lnTo>
                    <a:pt x="338" y="164"/>
                  </a:lnTo>
                  <a:lnTo>
                    <a:pt x="386" y="175"/>
                  </a:lnTo>
                  <a:lnTo>
                    <a:pt x="415" y="215"/>
                  </a:lnTo>
                  <a:lnTo>
                    <a:pt x="459" y="235"/>
                  </a:lnTo>
                  <a:lnTo>
                    <a:pt x="479" y="223"/>
                  </a:lnTo>
                  <a:lnTo>
                    <a:pt x="489" y="246"/>
                  </a:lnTo>
                  <a:lnTo>
                    <a:pt x="480" y="265"/>
                  </a:lnTo>
                  <a:lnTo>
                    <a:pt x="477" y="291"/>
                  </a:lnTo>
                  <a:lnTo>
                    <a:pt x="447" y="344"/>
                  </a:lnTo>
                  <a:lnTo>
                    <a:pt x="459" y="380"/>
                  </a:lnTo>
                  <a:lnTo>
                    <a:pt x="497" y="365"/>
                  </a:lnTo>
                  <a:lnTo>
                    <a:pt x="498" y="348"/>
                  </a:lnTo>
                  <a:lnTo>
                    <a:pt x="528" y="383"/>
                  </a:lnTo>
                  <a:lnTo>
                    <a:pt x="535" y="365"/>
                  </a:lnTo>
                  <a:lnTo>
                    <a:pt x="555" y="393"/>
                  </a:lnTo>
                  <a:lnTo>
                    <a:pt x="564" y="379"/>
                  </a:lnTo>
                  <a:lnTo>
                    <a:pt x="599" y="394"/>
                  </a:lnTo>
                  <a:lnTo>
                    <a:pt x="617" y="388"/>
                  </a:lnTo>
                  <a:lnTo>
                    <a:pt x="647" y="416"/>
                  </a:lnTo>
                  <a:lnTo>
                    <a:pt x="623" y="369"/>
                  </a:lnTo>
                  <a:lnTo>
                    <a:pt x="562" y="327"/>
                  </a:lnTo>
                  <a:lnTo>
                    <a:pt x="620" y="354"/>
                  </a:lnTo>
                  <a:lnTo>
                    <a:pt x="585" y="308"/>
                  </a:lnTo>
                  <a:lnTo>
                    <a:pt x="575" y="267"/>
                  </a:lnTo>
                  <a:lnTo>
                    <a:pt x="581" y="173"/>
                  </a:lnTo>
                  <a:lnTo>
                    <a:pt x="545" y="152"/>
                  </a:lnTo>
                  <a:lnTo>
                    <a:pt x="617" y="90"/>
                  </a:lnTo>
                  <a:lnTo>
                    <a:pt x="620" y="51"/>
                  </a:lnTo>
                  <a:lnTo>
                    <a:pt x="658" y="54"/>
                  </a:lnTo>
                  <a:lnTo>
                    <a:pt x="648" y="90"/>
                  </a:lnTo>
                  <a:lnTo>
                    <a:pt x="622" y="101"/>
                  </a:lnTo>
                  <a:lnTo>
                    <a:pt x="608" y="138"/>
                  </a:lnTo>
                  <a:lnTo>
                    <a:pt x="617" y="172"/>
                  </a:lnTo>
                  <a:lnTo>
                    <a:pt x="635" y="158"/>
                  </a:lnTo>
                  <a:lnTo>
                    <a:pt x="625" y="198"/>
                  </a:lnTo>
                  <a:lnTo>
                    <a:pt x="633" y="216"/>
                  </a:lnTo>
                  <a:lnTo>
                    <a:pt x="637" y="237"/>
                  </a:lnTo>
                  <a:lnTo>
                    <a:pt x="620" y="226"/>
                  </a:lnTo>
                  <a:lnTo>
                    <a:pt x="612" y="255"/>
                  </a:lnTo>
                  <a:lnTo>
                    <a:pt x="654" y="247"/>
                  </a:lnTo>
                  <a:lnTo>
                    <a:pt x="649" y="267"/>
                  </a:lnTo>
                  <a:lnTo>
                    <a:pt x="672" y="282"/>
                  </a:lnTo>
                  <a:lnTo>
                    <a:pt x="632" y="281"/>
                  </a:lnTo>
                  <a:lnTo>
                    <a:pt x="645" y="341"/>
                  </a:lnTo>
                  <a:lnTo>
                    <a:pt x="688" y="363"/>
                  </a:lnTo>
                  <a:lnTo>
                    <a:pt x="710" y="333"/>
                  </a:lnTo>
                  <a:lnTo>
                    <a:pt x="714" y="382"/>
                  </a:lnTo>
                  <a:lnTo>
                    <a:pt x="744" y="372"/>
                  </a:lnTo>
                  <a:lnTo>
                    <a:pt x="729" y="394"/>
                  </a:lnTo>
                  <a:lnTo>
                    <a:pt x="748" y="394"/>
                  </a:lnTo>
                  <a:lnTo>
                    <a:pt x="733" y="419"/>
                  </a:lnTo>
                  <a:lnTo>
                    <a:pt x="740" y="429"/>
                  </a:lnTo>
                  <a:lnTo>
                    <a:pt x="779" y="409"/>
                  </a:lnTo>
                  <a:lnTo>
                    <a:pt x="825" y="384"/>
                  </a:lnTo>
                  <a:lnTo>
                    <a:pt x="842" y="328"/>
                  </a:lnTo>
                  <a:lnTo>
                    <a:pt x="847" y="362"/>
                  </a:lnTo>
                  <a:lnTo>
                    <a:pt x="842" y="379"/>
                  </a:lnTo>
                  <a:lnTo>
                    <a:pt x="830" y="406"/>
                  </a:lnTo>
                  <a:lnTo>
                    <a:pt x="833" y="425"/>
                  </a:lnTo>
                  <a:lnTo>
                    <a:pt x="852" y="378"/>
                  </a:lnTo>
                  <a:lnTo>
                    <a:pt x="859" y="272"/>
                  </a:lnTo>
                  <a:lnTo>
                    <a:pt x="807" y="283"/>
                  </a:lnTo>
                  <a:lnTo>
                    <a:pt x="740" y="295"/>
                  </a:lnTo>
                  <a:lnTo>
                    <a:pt x="735" y="274"/>
                  </a:lnTo>
                  <a:lnTo>
                    <a:pt x="661" y="0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0965B9"/>
            </a:solidFill>
            <a:ln>
              <a:noFill/>
            </a:ln>
            <a:effectLst>
              <a:prstShdw prst="shdw17" dist="17961" dir="2700000">
                <a:srgbClr val="053D6F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40"/>
            <p:cNvSpPr>
              <a:spLocks/>
            </p:cNvSpPr>
            <p:nvPr/>
          </p:nvSpPr>
          <p:spPr bwMode="auto">
            <a:xfrm>
              <a:off x="4923" y="1429"/>
              <a:ext cx="317" cy="161"/>
            </a:xfrm>
            <a:custGeom>
              <a:avLst/>
              <a:gdLst>
                <a:gd name="T0" fmla="*/ 0 w 633"/>
                <a:gd name="T1" fmla="*/ 1 h 322"/>
                <a:gd name="T2" fmla="*/ 1 w 633"/>
                <a:gd name="T3" fmla="*/ 1 h 322"/>
                <a:gd name="T4" fmla="*/ 1 w 633"/>
                <a:gd name="T5" fmla="*/ 1 h 322"/>
                <a:gd name="T6" fmla="*/ 1 w 633"/>
                <a:gd name="T7" fmla="*/ 1 h 322"/>
                <a:gd name="T8" fmla="*/ 1 w 633"/>
                <a:gd name="T9" fmla="*/ 1 h 322"/>
                <a:gd name="T10" fmla="*/ 1 w 633"/>
                <a:gd name="T11" fmla="*/ 1 h 322"/>
                <a:gd name="T12" fmla="*/ 1 w 633"/>
                <a:gd name="T13" fmla="*/ 1 h 322"/>
                <a:gd name="T14" fmla="*/ 1 w 633"/>
                <a:gd name="T15" fmla="*/ 1 h 322"/>
                <a:gd name="T16" fmla="*/ 1 w 633"/>
                <a:gd name="T17" fmla="*/ 1 h 322"/>
                <a:gd name="T18" fmla="*/ 1 w 633"/>
                <a:gd name="T19" fmla="*/ 1 h 322"/>
                <a:gd name="T20" fmla="*/ 1 w 633"/>
                <a:gd name="T21" fmla="*/ 1 h 322"/>
                <a:gd name="T22" fmla="*/ 1 w 633"/>
                <a:gd name="T23" fmla="*/ 1 h 322"/>
                <a:gd name="T24" fmla="*/ 1 w 633"/>
                <a:gd name="T25" fmla="*/ 1 h 322"/>
                <a:gd name="T26" fmla="*/ 1 w 633"/>
                <a:gd name="T27" fmla="*/ 1 h 322"/>
                <a:gd name="T28" fmla="*/ 1 w 633"/>
                <a:gd name="T29" fmla="*/ 1 h 322"/>
                <a:gd name="T30" fmla="*/ 1 w 633"/>
                <a:gd name="T31" fmla="*/ 1 h 322"/>
                <a:gd name="T32" fmla="*/ 1 w 633"/>
                <a:gd name="T33" fmla="*/ 1 h 322"/>
                <a:gd name="T34" fmla="*/ 1 w 633"/>
                <a:gd name="T35" fmla="*/ 1 h 322"/>
                <a:gd name="T36" fmla="*/ 1 w 633"/>
                <a:gd name="T37" fmla="*/ 1 h 322"/>
                <a:gd name="T38" fmla="*/ 1 w 633"/>
                <a:gd name="T39" fmla="*/ 1 h 322"/>
                <a:gd name="T40" fmla="*/ 1 w 633"/>
                <a:gd name="T41" fmla="*/ 1 h 322"/>
                <a:gd name="T42" fmla="*/ 1 w 633"/>
                <a:gd name="T43" fmla="*/ 1 h 322"/>
                <a:gd name="T44" fmla="*/ 1 w 633"/>
                <a:gd name="T45" fmla="*/ 1 h 322"/>
                <a:gd name="T46" fmla="*/ 1 w 633"/>
                <a:gd name="T47" fmla="*/ 1 h 322"/>
                <a:gd name="T48" fmla="*/ 1 w 633"/>
                <a:gd name="T49" fmla="*/ 1 h 322"/>
                <a:gd name="T50" fmla="*/ 1 w 633"/>
                <a:gd name="T51" fmla="*/ 1 h 322"/>
                <a:gd name="T52" fmla="*/ 1 w 633"/>
                <a:gd name="T53" fmla="*/ 1 h 322"/>
                <a:gd name="T54" fmla="*/ 1 w 633"/>
                <a:gd name="T55" fmla="*/ 1 h 322"/>
                <a:gd name="T56" fmla="*/ 1 w 633"/>
                <a:gd name="T57" fmla="*/ 1 h 322"/>
                <a:gd name="T58" fmla="*/ 1 w 633"/>
                <a:gd name="T59" fmla="*/ 1 h 322"/>
                <a:gd name="T60" fmla="*/ 1 w 633"/>
                <a:gd name="T61" fmla="*/ 1 h 322"/>
                <a:gd name="T62" fmla="*/ 1 w 633"/>
                <a:gd name="T63" fmla="*/ 1 h 322"/>
                <a:gd name="T64" fmla="*/ 1 w 633"/>
                <a:gd name="T65" fmla="*/ 1 h 322"/>
                <a:gd name="T66" fmla="*/ 1 w 633"/>
                <a:gd name="T67" fmla="*/ 1 h 322"/>
                <a:gd name="T68" fmla="*/ 1 w 633"/>
                <a:gd name="T69" fmla="*/ 1 h 322"/>
                <a:gd name="T70" fmla="*/ 1 w 633"/>
                <a:gd name="T71" fmla="*/ 1 h 322"/>
                <a:gd name="T72" fmla="*/ 1 w 633"/>
                <a:gd name="T73" fmla="*/ 1 h 322"/>
                <a:gd name="T74" fmla="*/ 1 w 633"/>
                <a:gd name="T75" fmla="*/ 1 h 322"/>
                <a:gd name="T76" fmla="*/ 1 w 633"/>
                <a:gd name="T77" fmla="*/ 1 h 322"/>
                <a:gd name="T78" fmla="*/ 1 w 633"/>
                <a:gd name="T79" fmla="*/ 1 h 322"/>
                <a:gd name="T80" fmla="*/ 1 w 633"/>
                <a:gd name="T81" fmla="*/ 1 h 322"/>
                <a:gd name="T82" fmla="*/ 1 w 633"/>
                <a:gd name="T83" fmla="*/ 1 h 322"/>
                <a:gd name="T84" fmla="*/ 1 w 633"/>
                <a:gd name="T85" fmla="*/ 1 h 322"/>
                <a:gd name="T86" fmla="*/ 1 w 633"/>
                <a:gd name="T87" fmla="*/ 1 h 322"/>
                <a:gd name="T88" fmla="*/ 1 w 633"/>
                <a:gd name="T89" fmla="*/ 0 h 322"/>
                <a:gd name="T90" fmla="*/ 1 w 633"/>
                <a:gd name="T91" fmla="*/ 1 h 322"/>
                <a:gd name="T92" fmla="*/ 1 w 633"/>
                <a:gd name="T93" fmla="*/ 1 h 322"/>
                <a:gd name="T94" fmla="*/ 0 w 633"/>
                <a:gd name="T95" fmla="*/ 1 h 32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33"/>
                <a:gd name="T145" fmla="*/ 0 h 322"/>
                <a:gd name="T146" fmla="*/ 633 w 633"/>
                <a:gd name="T147" fmla="*/ 322 h 32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33" h="322">
                  <a:moveTo>
                    <a:pt x="0" y="130"/>
                  </a:moveTo>
                  <a:lnTo>
                    <a:pt x="1" y="301"/>
                  </a:lnTo>
                  <a:lnTo>
                    <a:pt x="295" y="239"/>
                  </a:lnTo>
                  <a:lnTo>
                    <a:pt x="347" y="222"/>
                  </a:lnTo>
                  <a:lnTo>
                    <a:pt x="367" y="224"/>
                  </a:lnTo>
                  <a:lnTo>
                    <a:pt x="391" y="274"/>
                  </a:lnTo>
                  <a:lnTo>
                    <a:pt x="424" y="279"/>
                  </a:lnTo>
                  <a:lnTo>
                    <a:pt x="442" y="320"/>
                  </a:lnTo>
                  <a:lnTo>
                    <a:pt x="464" y="322"/>
                  </a:lnTo>
                  <a:lnTo>
                    <a:pt x="470" y="294"/>
                  </a:lnTo>
                  <a:lnTo>
                    <a:pt x="488" y="284"/>
                  </a:lnTo>
                  <a:lnTo>
                    <a:pt x="495" y="254"/>
                  </a:lnTo>
                  <a:lnTo>
                    <a:pt x="505" y="251"/>
                  </a:lnTo>
                  <a:lnTo>
                    <a:pt x="518" y="296"/>
                  </a:lnTo>
                  <a:lnTo>
                    <a:pt x="548" y="285"/>
                  </a:lnTo>
                  <a:lnTo>
                    <a:pt x="554" y="265"/>
                  </a:lnTo>
                  <a:lnTo>
                    <a:pt x="592" y="247"/>
                  </a:lnTo>
                  <a:lnTo>
                    <a:pt x="616" y="240"/>
                  </a:lnTo>
                  <a:lnTo>
                    <a:pt x="633" y="256"/>
                  </a:lnTo>
                  <a:lnTo>
                    <a:pt x="627" y="212"/>
                  </a:lnTo>
                  <a:lnTo>
                    <a:pt x="597" y="158"/>
                  </a:lnTo>
                  <a:lnTo>
                    <a:pt x="577" y="150"/>
                  </a:lnTo>
                  <a:lnTo>
                    <a:pt x="559" y="151"/>
                  </a:lnTo>
                  <a:lnTo>
                    <a:pt x="562" y="163"/>
                  </a:lnTo>
                  <a:lnTo>
                    <a:pt x="575" y="163"/>
                  </a:lnTo>
                  <a:lnTo>
                    <a:pt x="589" y="164"/>
                  </a:lnTo>
                  <a:lnTo>
                    <a:pt x="603" y="181"/>
                  </a:lnTo>
                  <a:lnTo>
                    <a:pt x="611" y="202"/>
                  </a:lnTo>
                  <a:lnTo>
                    <a:pt x="601" y="220"/>
                  </a:lnTo>
                  <a:lnTo>
                    <a:pt x="551" y="242"/>
                  </a:lnTo>
                  <a:lnTo>
                    <a:pt x="525" y="230"/>
                  </a:lnTo>
                  <a:lnTo>
                    <a:pt x="511" y="202"/>
                  </a:lnTo>
                  <a:lnTo>
                    <a:pt x="488" y="197"/>
                  </a:lnTo>
                  <a:lnTo>
                    <a:pt x="492" y="179"/>
                  </a:lnTo>
                  <a:lnTo>
                    <a:pt x="467" y="148"/>
                  </a:lnTo>
                  <a:lnTo>
                    <a:pt x="432" y="133"/>
                  </a:lnTo>
                  <a:lnTo>
                    <a:pt x="431" y="150"/>
                  </a:lnTo>
                  <a:lnTo>
                    <a:pt x="411" y="142"/>
                  </a:lnTo>
                  <a:lnTo>
                    <a:pt x="402" y="123"/>
                  </a:lnTo>
                  <a:lnTo>
                    <a:pt x="407" y="105"/>
                  </a:lnTo>
                  <a:lnTo>
                    <a:pt x="427" y="89"/>
                  </a:lnTo>
                  <a:lnTo>
                    <a:pt x="420" y="75"/>
                  </a:lnTo>
                  <a:lnTo>
                    <a:pt x="448" y="54"/>
                  </a:lnTo>
                  <a:lnTo>
                    <a:pt x="420" y="32"/>
                  </a:lnTo>
                  <a:lnTo>
                    <a:pt x="407" y="0"/>
                  </a:lnTo>
                  <a:lnTo>
                    <a:pt x="349" y="45"/>
                  </a:lnTo>
                  <a:lnTo>
                    <a:pt x="136" y="100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0965B9"/>
            </a:solidFill>
            <a:ln>
              <a:noFill/>
            </a:ln>
            <a:effectLst>
              <a:prstShdw prst="shdw17" dist="17961" dir="2700000">
                <a:srgbClr val="053D6F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41"/>
            <p:cNvSpPr>
              <a:spLocks/>
            </p:cNvSpPr>
            <p:nvPr/>
          </p:nvSpPr>
          <p:spPr bwMode="auto">
            <a:xfrm>
              <a:off x="5177" y="1585"/>
              <a:ext cx="28" cy="23"/>
            </a:xfrm>
            <a:custGeom>
              <a:avLst/>
              <a:gdLst>
                <a:gd name="T0" fmla="*/ 0 w 57"/>
                <a:gd name="T1" fmla="*/ 0 h 47"/>
                <a:gd name="T2" fmla="*/ 0 w 57"/>
                <a:gd name="T3" fmla="*/ 0 h 47"/>
                <a:gd name="T4" fmla="*/ 0 w 57"/>
                <a:gd name="T5" fmla="*/ 0 h 47"/>
                <a:gd name="T6" fmla="*/ 0 w 57"/>
                <a:gd name="T7" fmla="*/ 0 h 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47"/>
                <a:gd name="T14" fmla="*/ 57 w 57"/>
                <a:gd name="T15" fmla="*/ 47 h 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47">
                  <a:moveTo>
                    <a:pt x="0" y="47"/>
                  </a:moveTo>
                  <a:lnTo>
                    <a:pt x="23" y="0"/>
                  </a:lnTo>
                  <a:lnTo>
                    <a:pt x="57" y="21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965B9"/>
            </a:solidFill>
            <a:ln>
              <a:noFill/>
            </a:ln>
            <a:effectLst>
              <a:prstShdw prst="shdw17" dist="17961" dir="2700000">
                <a:srgbClr val="053D6F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42"/>
            <p:cNvSpPr>
              <a:spLocks/>
            </p:cNvSpPr>
            <p:nvPr/>
          </p:nvSpPr>
          <p:spPr bwMode="auto">
            <a:xfrm>
              <a:off x="5230" y="1580"/>
              <a:ext cx="23" cy="18"/>
            </a:xfrm>
            <a:custGeom>
              <a:avLst/>
              <a:gdLst>
                <a:gd name="T0" fmla="*/ 0 w 45"/>
                <a:gd name="T1" fmla="*/ 1 h 35"/>
                <a:gd name="T2" fmla="*/ 1 w 45"/>
                <a:gd name="T3" fmla="*/ 0 h 35"/>
                <a:gd name="T4" fmla="*/ 1 w 45"/>
                <a:gd name="T5" fmla="*/ 1 h 35"/>
                <a:gd name="T6" fmla="*/ 0 w 45"/>
                <a:gd name="T7" fmla="*/ 1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35"/>
                <a:gd name="T14" fmla="*/ 45 w 45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35">
                  <a:moveTo>
                    <a:pt x="0" y="35"/>
                  </a:moveTo>
                  <a:lnTo>
                    <a:pt x="26" y="0"/>
                  </a:lnTo>
                  <a:lnTo>
                    <a:pt x="45" y="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965B9"/>
            </a:solidFill>
            <a:ln>
              <a:noFill/>
            </a:ln>
            <a:effectLst>
              <a:prstShdw prst="shdw17" dist="17961" dir="2700000">
                <a:srgbClr val="053D6F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43"/>
            <p:cNvSpPr>
              <a:spLocks/>
            </p:cNvSpPr>
            <p:nvPr/>
          </p:nvSpPr>
          <p:spPr bwMode="auto">
            <a:xfrm>
              <a:off x="3418" y="1131"/>
              <a:ext cx="543" cy="280"/>
            </a:xfrm>
            <a:custGeom>
              <a:avLst/>
              <a:gdLst>
                <a:gd name="T0" fmla="*/ 1 w 1086"/>
                <a:gd name="T1" fmla="*/ 1 h 560"/>
                <a:gd name="T2" fmla="*/ 1 w 1086"/>
                <a:gd name="T3" fmla="*/ 1 h 560"/>
                <a:gd name="T4" fmla="*/ 1 w 1086"/>
                <a:gd name="T5" fmla="*/ 1 h 560"/>
                <a:gd name="T6" fmla="*/ 1 w 1086"/>
                <a:gd name="T7" fmla="*/ 1 h 560"/>
                <a:gd name="T8" fmla="*/ 1 w 1086"/>
                <a:gd name="T9" fmla="*/ 1 h 560"/>
                <a:gd name="T10" fmla="*/ 1 w 1086"/>
                <a:gd name="T11" fmla="*/ 1 h 560"/>
                <a:gd name="T12" fmla="*/ 1 w 1086"/>
                <a:gd name="T13" fmla="*/ 1 h 560"/>
                <a:gd name="T14" fmla="*/ 1 w 1086"/>
                <a:gd name="T15" fmla="*/ 1 h 560"/>
                <a:gd name="T16" fmla="*/ 1 w 1086"/>
                <a:gd name="T17" fmla="*/ 1 h 560"/>
                <a:gd name="T18" fmla="*/ 1 w 1086"/>
                <a:gd name="T19" fmla="*/ 1 h 560"/>
                <a:gd name="T20" fmla="*/ 1 w 1086"/>
                <a:gd name="T21" fmla="*/ 1 h 560"/>
                <a:gd name="T22" fmla="*/ 1 w 1086"/>
                <a:gd name="T23" fmla="*/ 1 h 560"/>
                <a:gd name="T24" fmla="*/ 1 w 1086"/>
                <a:gd name="T25" fmla="*/ 1 h 560"/>
                <a:gd name="T26" fmla="*/ 1 w 1086"/>
                <a:gd name="T27" fmla="*/ 1 h 560"/>
                <a:gd name="T28" fmla="*/ 1 w 1086"/>
                <a:gd name="T29" fmla="*/ 1 h 560"/>
                <a:gd name="T30" fmla="*/ 1 w 1086"/>
                <a:gd name="T31" fmla="*/ 1 h 560"/>
                <a:gd name="T32" fmla="*/ 1 w 1086"/>
                <a:gd name="T33" fmla="*/ 1 h 560"/>
                <a:gd name="T34" fmla="*/ 1 w 1086"/>
                <a:gd name="T35" fmla="*/ 1 h 560"/>
                <a:gd name="T36" fmla="*/ 1 w 1086"/>
                <a:gd name="T37" fmla="*/ 1 h 560"/>
                <a:gd name="T38" fmla="*/ 1 w 1086"/>
                <a:gd name="T39" fmla="*/ 1 h 560"/>
                <a:gd name="T40" fmla="*/ 1 w 1086"/>
                <a:gd name="T41" fmla="*/ 1 h 560"/>
                <a:gd name="T42" fmla="*/ 1 w 1086"/>
                <a:gd name="T43" fmla="*/ 1 h 560"/>
                <a:gd name="T44" fmla="*/ 1 w 1086"/>
                <a:gd name="T45" fmla="*/ 1 h 560"/>
                <a:gd name="T46" fmla="*/ 1 w 1086"/>
                <a:gd name="T47" fmla="*/ 1 h 560"/>
                <a:gd name="T48" fmla="*/ 1 w 1086"/>
                <a:gd name="T49" fmla="*/ 1 h 560"/>
                <a:gd name="T50" fmla="*/ 1 w 1086"/>
                <a:gd name="T51" fmla="*/ 1 h 560"/>
                <a:gd name="T52" fmla="*/ 1 w 1086"/>
                <a:gd name="T53" fmla="*/ 1 h 560"/>
                <a:gd name="T54" fmla="*/ 1 w 1086"/>
                <a:gd name="T55" fmla="*/ 1 h 560"/>
                <a:gd name="T56" fmla="*/ 1 w 1086"/>
                <a:gd name="T57" fmla="*/ 1 h 560"/>
                <a:gd name="T58" fmla="*/ 1 w 1086"/>
                <a:gd name="T59" fmla="*/ 1 h 560"/>
                <a:gd name="T60" fmla="*/ 1 w 1086"/>
                <a:gd name="T61" fmla="*/ 1 h 560"/>
                <a:gd name="T62" fmla="*/ 1 w 1086"/>
                <a:gd name="T63" fmla="*/ 0 h 560"/>
                <a:gd name="T64" fmla="*/ 1 w 1086"/>
                <a:gd name="T65" fmla="*/ 1 h 560"/>
                <a:gd name="T66" fmla="*/ 1 w 1086"/>
                <a:gd name="T67" fmla="*/ 1 h 560"/>
                <a:gd name="T68" fmla="*/ 1 w 1086"/>
                <a:gd name="T69" fmla="*/ 1 h 560"/>
                <a:gd name="T70" fmla="*/ 1 w 1086"/>
                <a:gd name="T71" fmla="*/ 1 h 560"/>
                <a:gd name="T72" fmla="*/ 1 w 1086"/>
                <a:gd name="T73" fmla="*/ 1 h 560"/>
                <a:gd name="T74" fmla="*/ 0 w 1086"/>
                <a:gd name="T75" fmla="*/ 1 h 56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86"/>
                <a:gd name="T115" fmla="*/ 0 h 560"/>
                <a:gd name="T116" fmla="*/ 1086 w 1086"/>
                <a:gd name="T117" fmla="*/ 560 h 56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86" h="560">
                  <a:moveTo>
                    <a:pt x="0" y="242"/>
                  </a:moveTo>
                  <a:lnTo>
                    <a:pt x="84" y="302"/>
                  </a:lnTo>
                  <a:lnTo>
                    <a:pt x="294" y="357"/>
                  </a:lnTo>
                  <a:lnTo>
                    <a:pt x="387" y="368"/>
                  </a:lnTo>
                  <a:lnTo>
                    <a:pt x="402" y="401"/>
                  </a:lnTo>
                  <a:lnTo>
                    <a:pt x="441" y="413"/>
                  </a:lnTo>
                  <a:lnTo>
                    <a:pt x="494" y="560"/>
                  </a:lnTo>
                  <a:lnTo>
                    <a:pt x="541" y="446"/>
                  </a:lnTo>
                  <a:lnTo>
                    <a:pt x="551" y="420"/>
                  </a:lnTo>
                  <a:lnTo>
                    <a:pt x="565" y="404"/>
                  </a:lnTo>
                  <a:lnTo>
                    <a:pt x="565" y="386"/>
                  </a:lnTo>
                  <a:lnTo>
                    <a:pt x="584" y="355"/>
                  </a:lnTo>
                  <a:lnTo>
                    <a:pt x="589" y="358"/>
                  </a:lnTo>
                  <a:lnTo>
                    <a:pt x="582" y="375"/>
                  </a:lnTo>
                  <a:lnTo>
                    <a:pt x="585" y="406"/>
                  </a:lnTo>
                  <a:lnTo>
                    <a:pt x="603" y="399"/>
                  </a:lnTo>
                  <a:lnTo>
                    <a:pt x="615" y="364"/>
                  </a:lnTo>
                  <a:lnTo>
                    <a:pt x="638" y="368"/>
                  </a:lnTo>
                  <a:lnTo>
                    <a:pt x="651" y="352"/>
                  </a:lnTo>
                  <a:lnTo>
                    <a:pt x="654" y="360"/>
                  </a:lnTo>
                  <a:lnTo>
                    <a:pt x="630" y="413"/>
                  </a:lnTo>
                  <a:lnTo>
                    <a:pt x="647" y="420"/>
                  </a:lnTo>
                  <a:lnTo>
                    <a:pt x="663" y="388"/>
                  </a:lnTo>
                  <a:lnTo>
                    <a:pt x="687" y="375"/>
                  </a:lnTo>
                  <a:lnTo>
                    <a:pt x="700" y="336"/>
                  </a:lnTo>
                  <a:lnTo>
                    <a:pt x="763" y="326"/>
                  </a:lnTo>
                  <a:lnTo>
                    <a:pt x="792" y="322"/>
                  </a:lnTo>
                  <a:lnTo>
                    <a:pt x="840" y="288"/>
                  </a:lnTo>
                  <a:lnTo>
                    <a:pt x="909" y="299"/>
                  </a:lnTo>
                  <a:lnTo>
                    <a:pt x="955" y="332"/>
                  </a:lnTo>
                  <a:lnTo>
                    <a:pt x="959" y="291"/>
                  </a:lnTo>
                  <a:lnTo>
                    <a:pt x="982" y="290"/>
                  </a:lnTo>
                  <a:lnTo>
                    <a:pt x="1041" y="293"/>
                  </a:lnTo>
                  <a:lnTo>
                    <a:pt x="1086" y="281"/>
                  </a:lnTo>
                  <a:lnTo>
                    <a:pt x="1026" y="244"/>
                  </a:lnTo>
                  <a:lnTo>
                    <a:pt x="1012" y="185"/>
                  </a:lnTo>
                  <a:lnTo>
                    <a:pt x="965" y="195"/>
                  </a:lnTo>
                  <a:lnTo>
                    <a:pt x="950" y="185"/>
                  </a:lnTo>
                  <a:lnTo>
                    <a:pt x="930" y="195"/>
                  </a:lnTo>
                  <a:lnTo>
                    <a:pt x="903" y="189"/>
                  </a:lnTo>
                  <a:lnTo>
                    <a:pt x="889" y="186"/>
                  </a:lnTo>
                  <a:lnTo>
                    <a:pt x="884" y="154"/>
                  </a:lnTo>
                  <a:lnTo>
                    <a:pt x="894" y="119"/>
                  </a:lnTo>
                  <a:lnTo>
                    <a:pt x="847" y="129"/>
                  </a:lnTo>
                  <a:lnTo>
                    <a:pt x="804" y="152"/>
                  </a:lnTo>
                  <a:lnTo>
                    <a:pt x="693" y="167"/>
                  </a:lnTo>
                  <a:lnTo>
                    <a:pt x="625" y="232"/>
                  </a:lnTo>
                  <a:lnTo>
                    <a:pt x="608" y="220"/>
                  </a:lnTo>
                  <a:lnTo>
                    <a:pt x="589" y="229"/>
                  </a:lnTo>
                  <a:lnTo>
                    <a:pt x="560" y="209"/>
                  </a:lnTo>
                  <a:lnTo>
                    <a:pt x="543" y="216"/>
                  </a:lnTo>
                  <a:lnTo>
                    <a:pt x="504" y="224"/>
                  </a:lnTo>
                  <a:lnTo>
                    <a:pt x="449" y="147"/>
                  </a:lnTo>
                  <a:lnTo>
                    <a:pt x="384" y="135"/>
                  </a:lnTo>
                  <a:lnTo>
                    <a:pt x="364" y="138"/>
                  </a:lnTo>
                  <a:lnTo>
                    <a:pt x="351" y="155"/>
                  </a:lnTo>
                  <a:lnTo>
                    <a:pt x="362" y="123"/>
                  </a:lnTo>
                  <a:lnTo>
                    <a:pt x="334" y="149"/>
                  </a:lnTo>
                  <a:lnTo>
                    <a:pt x="319" y="174"/>
                  </a:lnTo>
                  <a:lnTo>
                    <a:pt x="321" y="130"/>
                  </a:lnTo>
                  <a:lnTo>
                    <a:pt x="351" y="68"/>
                  </a:lnTo>
                  <a:lnTo>
                    <a:pt x="391" y="21"/>
                  </a:lnTo>
                  <a:lnTo>
                    <a:pt x="428" y="9"/>
                  </a:lnTo>
                  <a:lnTo>
                    <a:pt x="422" y="0"/>
                  </a:lnTo>
                  <a:lnTo>
                    <a:pt x="359" y="5"/>
                  </a:lnTo>
                  <a:lnTo>
                    <a:pt x="319" y="27"/>
                  </a:lnTo>
                  <a:lnTo>
                    <a:pt x="306" y="48"/>
                  </a:lnTo>
                  <a:lnTo>
                    <a:pt x="258" y="87"/>
                  </a:lnTo>
                  <a:lnTo>
                    <a:pt x="236" y="121"/>
                  </a:lnTo>
                  <a:lnTo>
                    <a:pt x="200" y="130"/>
                  </a:lnTo>
                  <a:lnTo>
                    <a:pt x="188" y="152"/>
                  </a:lnTo>
                  <a:lnTo>
                    <a:pt x="164" y="163"/>
                  </a:lnTo>
                  <a:lnTo>
                    <a:pt x="100" y="174"/>
                  </a:lnTo>
                  <a:lnTo>
                    <a:pt x="85" y="189"/>
                  </a:lnTo>
                  <a:lnTo>
                    <a:pt x="54" y="217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0965B9"/>
            </a:solidFill>
            <a:ln>
              <a:noFill/>
            </a:ln>
            <a:effectLst>
              <a:prstShdw prst="shdw17" dist="17961" dir="2700000">
                <a:srgbClr val="053D6F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44"/>
            <p:cNvSpPr>
              <a:spLocks/>
            </p:cNvSpPr>
            <p:nvPr/>
          </p:nvSpPr>
          <p:spPr bwMode="auto">
            <a:xfrm>
              <a:off x="3767" y="1304"/>
              <a:ext cx="365" cy="498"/>
            </a:xfrm>
            <a:custGeom>
              <a:avLst/>
              <a:gdLst>
                <a:gd name="T0" fmla="*/ 0 w 729"/>
                <a:gd name="T1" fmla="*/ 1 h 995"/>
                <a:gd name="T2" fmla="*/ 1 w 729"/>
                <a:gd name="T3" fmla="*/ 1 h 995"/>
                <a:gd name="T4" fmla="*/ 1 w 729"/>
                <a:gd name="T5" fmla="*/ 1 h 995"/>
                <a:gd name="T6" fmla="*/ 1 w 729"/>
                <a:gd name="T7" fmla="*/ 1 h 995"/>
                <a:gd name="T8" fmla="*/ 1 w 729"/>
                <a:gd name="T9" fmla="*/ 1 h 995"/>
                <a:gd name="T10" fmla="*/ 1 w 729"/>
                <a:gd name="T11" fmla="*/ 1 h 995"/>
                <a:gd name="T12" fmla="*/ 1 w 729"/>
                <a:gd name="T13" fmla="*/ 1 h 995"/>
                <a:gd name="T14" fmla="*/ 1 w 729"/>
                <a:gd name="T15" fmla="*/ 1 h 995"/>
                <a:gd name="T16" fmla="*/ 1 w 729"/>
                <a:gd name="T17" fmla="*/ 1 h 995"/>
                <a:gd name="T18" fmla="*/ 1 w 729"/>
                <a:gd name="T19" fmla="*/ 1 h 995"/>
                <a:gd name="T20" fmla="*/ 1 w 729"/>
                <a:gd name="T21" fmla="*/ 1 h 995"/>
                <a:gd name="T22" fmla="*/ 1 w 729"/>
                <a:gd name="T23" fmla="*/ 1 h 995"/>
                <a:gd name="T24" fmla="*/ 1 w 729"/>
                <a:gd name="T25" fmla="*/ 1 h 995"/>
                <a:gd name="T26" fmla="*/ 1 w 729"/>
                <a:gd name="T27" fmla="*/ 1 h 995"/>
                <a:gd name="T28" fmla="*/ 1 w 729"/>
                <a:gd name="T29" fmla="*/ 1 h 995"/>
                <a:gd name="T30" fmla="*/ 1 w 729"/>
                <a:gd name="T31" fmla="*/ 1 h 995"/>
                <a:gd name="T32" fmla="*/ 1 w 729"/>
                <a:gd name="T33" fmla="*/ 1 h 995"/>
                <a:gd name="T34" fmla="*/ 1 w 729"/>
                <a:gd name="T35" fmla="*/ 1 h 995"/>
                <a:gd name="T36" fmla="*/ 1 w 729"/>
                <a:gd name="T37" fmla="*/ 1 h 995"/>
                <a:gd name="T38" fmla="*/ 1 w 729"/>
                <a:gd name="T39" fmla="*/ 1 h 995"/>
                <a:gd name="T40" fmla="*/ 1 w 729"/>
                <a:gd name="T41" fmla="*/ 1 h 995"/>
                <a:gd name="T42" fmla="*/ 1 w 729"/>
                <a:gd name="T43" fmla="*/ 1 h 995"/>
                <a:gd name="T44" fmla="*/ 1 w 729"/>
                <a:gd name="T45" fmla="*/ 1 h 995"/>
                <a:gd name="T46" fmla="*/ 1 w 729"/>
                <a:gd name="T47" fmla="*/ 1 h 995"/>
                <a:gd name="T48" fmla="*/ 1 w 729"/>
                <a:gd name="T49" fmla="*/ 0 h 995"/>
                <a:gd name="T50" fmla="*/ 1 w 729"/>
                <a:gd name="T51" fmla="*/ 1 h 995"/>
                <a:gd name="T52" fmla="*/ 1 w 729"/>
                <a:gd name="T53" fmla="*/ 1 h 995"/>
                <a:gd name="T54" fmla="*/ 1 w 729"/>
                <a:gd name="T55" fmla="*/ 1 h 995"/>
                <a:gd name="T56" fmla="*/ 1 w 729"/>
                <a:gd name="T57" fmla="*/ 1 h 995"/>
                <a:gd name="T58" fmla="*/ 1 w 729"/>
                <a:gd name="T59" fmla="*/ 1 h 995"/>
                <a:gd name="T60" fmla="*/ 1 w 729"/>
                <a:gd name="T61" fmla="*/ 1 h 995"/>
                <a:gd name="T62" fmla="*/ 1 w 729"/>
                <a:gd name="T63" fmla="*/ 1 h 995"/>
                <a:gd name="T64" fmla="*/ 1 w 729"/>
                <a:gd name="T65" fmla="*/ 1 h 995"/>
                <a:gd name="T66" fmla="*/ 1 w 729"/>
                <a:gd name="T67" fmla="*/ 1 h 995"/>
                <a:gd name="T68" fmla="*/ 1 w 729"/>
                <a:gd name="T69" fmla="*/ 1 h 995"/>
                <a:gd name="T70" fmla="*/ 1 w 729"/>
                <a:gd name="T71" fmla="*/ 1 h 995"/>
                <a:gd name="T72" fmla="*/ 1 w 729"/>
                <a:gd name="T73" fmla="*/ 1 h 995"/>
                <a:gd name="T74" fmla="*/ 1 w 729"/>
                <a:gd name="T75" fmla="*/ 1 h 995"/>
                <a:gd name="T76" fmla="*/ 1 w 729"/>
                <a:gd name="T77" fmla="*/ 1 h 995"/>
                <a:gd name="T78" fmla="*/ 1 w 729"/>
                <a:gd name="T79" fmla="*/ 1 h 995"/>
                <a:gd name="T80" fmla="*/ 1 w 729"/>
                <a:gd name="T81" fmla="*/ 1 h 995"/>
                <a:gd name="T82" fmla="*/ 1 w 729"/>
                <a:gd name="T83" fmla="*/ 1 h 995"/>
                <a:gd name="T84" fmla="*/ 1 w 729"/>
                <a:gd name="T85" fmla="*/ 1 h 995"/>
                <a:gd name="T86" fmla="*/ 1 w 729"/>
                <a:gd name="T87" fmla="*/ 1 h 995"/>
                <a:gd name="T88" fmla="*/ 1 w 729"/>
                <a:gd name="T89" fmla="*/ 1 h 995"/>
                <a:gd name="T90" fmla="*/ 1 w 729"/>
                <a:gd name="T91" fmla="*/ 1 h 995"/>
                <a:gd name="T92" fmla="*/ 1 w 729"/>
                <a:gd name="T93" fmla="*/ 1 h 995"/>
                <a:gd name="T94" fmla="*/ 1 w 729"/>
                <a:gd name="T95" fmla="*/ 1 h 995"/>
                <a:gd name="T96" fmla="*/ 1 w 729"/>
                <a:gd name="T97" fmla="*/ 1 h 995"/>
                <a:gd name="T98" fmla="*/ 1 w 729"/>
                <a:gd name="T99" fmla="*/ 1 h 995"/>
                <a:gd name="T100" fmla="*/ 1 w 729"/>
                <a:gd name="T101" fmla="*/ 1 h 995"/>
                <a:gd name="T102" fmla="*/ 1 w 729"/>
                <a:gd name="T103" fmla="*/ 1 h 995"/>
                <a:gd name="T104" fmla="*/ 1 w 729"/>
                <a:gd name="T105" fmla="*/ 1 h 995"/>
                <a:gd name="T106" fmla="*/ 1 w 729"/>
                <a:gd name="T107" fmla="*/ 1 h 995"/>
                <a:gd name="T108" fmla="*/ 1 w 729"/>
                <a:gd name="T109" fmla="*/ 1 h 995"/>
                <a:gd name="T110" fmla="*/ 1 w 729"/>
                <a:gd name="T111" fmla="*/ 1 h 995"/>
                <a:gd name="T112" fmla="*/ 1 w 729"/>
                <a:gd name="T113" fmla="*/ 1 h 995"/>
                <a:gd name="T114" fmla="*/ 1 w 729"/>
                <a:gd name="T115" fmla="*/ 1 h 995"/>
                <a:gd name="T116" fmla="*/ 1 w 729"/>
                <a:gd name="T117" fmla="*/ 1 h 995"/>
                <a:gd name="T118" fmla="*/ 1 w 729"/>
                <a:gd name="T119" fmla="*/ 1 h 995"/>
                <a:gd name="T120" fmla="*/ 1 w 729"/>
                <a:gd name="T121" fmla="*/ 1 h 995"/>
                <a:gd name="T122" fmla="*/ 0 w 729"/>
                <a:gd name="T123" fmla="*/ 1 h 99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29"/>
                <a:gd name="T187" fmla="*/ 0 h 995"/>
                <a:gd name="T188" fmla="*/ 729 w 729"/>
                <a:gd name="T189" fmla="*/ 995 h 99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29" h="995">
                  <a:moveTo>
                    <a:pt x="0" y="995"/>
                  </a:moveTo>
                  <a:lnTo>
                    <a:pt x="68" y="874"/>
                  </a:lnTo>
                  <a:lnTo>
                    <a:pt x="82" y="831"/>
                  </a:lnTo>
                  <a:lnTo>
                    <a:pt x="88" y="744"/>
                  </a:lnTo>
                  <a:lnTo>
                    <a:pt x="69" y="662"/>
                  </a:lnTo>
                  <a:lnTo>
                    <a:pt x="28" y="584"/>
                  </a:lnTo>
                  <a:lnTo>
                    <a:pt x="10" y="539"/>
                  </a:lnTo>
                  <a:lnTo>
                    <a:pt x="21" y="499"/>
                  </a:lnTo>
                  <a:lnTo>
                    <a:pt x="4" y="448"/>
                  </a:lnTo>
                  <a:lnTo>
                    <a:pt x="24" y="413"/>
                  </a:lnTo>
                  <a:lnTo>
                    <a:pt x="42" y="328"/>
                  </a:lnTo>
                  <a:lnTo>
                    <a:pt x="37" y="288"/>
                  </a:lnTo>
                  <a:lnTo>
                    <a:pt x="63" y="262"/>
                  </a:lnTo>
                  <a:lnTo>
                    <a:pt x="61" y="232"/>
                  </a:lnTo>
                  <a:lnTo>
                    <a:pt x="103" y="213"/>
                  </a:lnTo>
                  <a:lnTo>
                    <a:pt x="142" y="153"/>
                  </a:lnTo>
                  <a:lnTo>
                    <a:pt x="137" y="252"/>
                  </a:lnTo>
                  <a:lnTo>
                    <a:pt x="166" y="231"/>
                  </a:lnTo>
                  <a:lnTo>
                    <a:pt x="166" y="149"/>
                  </a:lnTo>
                  <a:lnTo>
                    <a:pt x="207" y="103"/>
                  </a:lnTo>
                  <a:lnTo>
                    <a:pt x="235" y="98"/>
                  </a:lnTo>
                  <a:lnTo>
                    <a:pt x="212" y="83"/>
                  </a:lnTo>
                  <a:lnTo>
                    <a:pt x="204" y="54"/>
                  </a:lnTo>
                  <a:lnTo>
                    <a:pt x="220" y="12"/>
                  </a:lnTo>
                  <a:lnTo>
                    <a:pt x="257" y="0"/>
                  </a:lnTo>
                  <a:lnTo>
                    <a:pt x="344" y="25"/>
                  </a:lnTo>
                  <a:lnTo>
                    <a:pt x="375" y="57"/>
                  </a:lnTo>
                  <a:lnTo>
                    <a:pt x="475" y="79"/>
                  </a:lnTo>
                  <a:lnTo>
                    <a:pt x="494" y="109"/>
                  </a:lnTo>
                  <a:lnTo>
                    <a:pt x="524" y="145"/>
                  </a:lnTo>
                  <a:lnTo>
                    <a:pt x="497" y="144"/>
                  </a:lnTo>
                  <a:lnTo>
                    <a:pt x="494" y="166"/>
                  </a:lnTo>
                  <a:lnTo>
                    <a:pt x="526" y="205"/>
                  </a:lnTo>
                  <a:lnTo>
                    <a:pt x="533" y="272"/>
                  </a:lnTo>
                  <a:lnTo>
                    <a:pt x="533" y="315"/>
                  </a:lnTo>
                  <a:lnTo>
                    <a:pt x="502" y="363"/>
                  </a:lnTo>
                  <a:lnTo>
                    <a:pt x="497" y="387"/>
                  </a:lnTo>
                  <a:lnTo>
                    <a:pt x="457" y="407"/>
                  </a:lnTo>
                  <a:lnTo>
                    <a:pt x="450" y="428"/>
                  </a:lnTo>
                  <a:lnTo>
                    <a:pt x="456" y="479"/>
                  </a:lnTo>
                  <a:lnTo>
                    <a:pt x="496" y="503"/>
                  </a:lnTo>
                  <a:lnTo>
                    <a:pt x="532" y="462"/>
                  </a:lnTo>
                  <a:lnTo>
                    <a:pt x="555" y="405"/>
                  </a:lnTo>
                  <a:lnTo>
                    <a:pt x="615" y="371"/>
                  </a:lnTo>
                  <a:lnTo>
                    <a:pt x="655" y="391"/>
                  </a:lnTo>
                  <a:lnTo>
                    <a:pt x="681" y="453"/>
                  </a:lnTo>
                  <a:lnTo>
                    <a:pt x="714" y="573"/>
                  </a:lnTo>
                  <a:lnTo>
                    <a:pt x="729" y="612"/>
                  </a:lnTo>
                  <a:lnTo>
                    <a:pt x="719" y="645"/>
                  </a:lnTo>
                  <a:lnTo>
                    <a:pt x="726" y="694"/>
                  </a:lnTo>
                  <a:lnTo>
                    <a:pt x="713" y="722"/>
                  </a:lnTo>
                  <a:lnTo>
                    <a:pt x="696" y="694"/>
                  </a:lnTo>
                  <a:lnTo>
                    <a:pt x="677" y="705"/>
                  </a:lnTo>
                  <a:lnTo>
                    <a:pt x="675" y="753"/>
                  </a:lnTo>
                  <a:lnTo>
                    <a:pt x="667" y="773"/>
                  </a:lnTo>
                  <a:lnTo>
                    <a:pt x="635" y="794"/>
                  </a:lnTo>
                  <a:lnTo>
                    <a:pt x="634" y="857"/>
                  </a:lnTo>
                  <a:lnTo>
                    <a:pt x="613" y="883"/>
                  </a:lnTo>
                  <a:lnTo>
                    <a:pt x="594" y="935"/>
                  </a:lnTo>
                  <a:lnTo>
                    <a:pt x="357" y="973"/>
                  </a:lnTo>
                  <a:lnTo>
                    <a:pt x="349" y="955"/>
                  </a:lnTo>
                  <a:lnTo>
                    <a:pt x="0" y="995"/>
                  </a:lnTo>
                  <a:close/>
                </a:path>
              </a:pathLst>
            </a:custGeom>
            <a:solidFill>
              <a:srgbClr val="0965B9"/>
            </a:solidFill>
            <a:ln>
              <a:noFill/>
            </a:ln>
            <a:effectLst>
              <a:prstShdw prst="shdw17" dist="17961" dir="2700000">
                <a:srgbClr val="053D6F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45"/>
            <p:cNvSpPr>
              <a:spLocks/>
            </p:cNvSpPr>
            <p:nvPr/>
          </p:nvSpPr>
          <p:spPr bwMode="auto">
            <a:xfrm>
              <a:off x="2861" y="929"/>
              <a:ext cx="624" cy="701"/>
            </a:xfrm>
            <a:custGeom>
              <a:avLst/>
              <a:gdLst>
                <a:gd name="T0" fmla="*/ 0 w 1248"/>
                <a:gd name="T1" fmla="*/ 1 h 1402"/>
                <a:gd name="T2" fmla="*/ 1 w 1248"/>
                <a:gd name="T3" fmla="*/ 1 h 1402"/>
                <a:gd name="T4" fmla="*/ 1 w 1248"/>
                <a:gd name="T5" fmla="*/ 1 h 1402"/>
                <a:gd name="T6" fmla="*/ 1 w 1248"/>
                <a:gd name="T7" fmla="*/ 1 h 1402"/>
                <a:gd name="T8" fmla="*/ 1 w 1248"/>
                <a:gd name="T9" fmla="*/ 1 h 1402"/>
                <a:gd name="T10" fmla="*/ 1 w 1248"/>
                <a:gd name="T11" fmla="*/ 1 h 1402"/>
                <a:gd name="T12" fmla="*/ 1 w 1248"/>
                <a:gd name="T13" fmla="*/ 1 h 1402"/>
                <a:gd name="T14" fmla="*/ 1 w 1248"/>
                <a:gd name="T15" fmla="*/ 1 h 1402"/>
                <a:gd name="T16" fmla="*/ 1 w 1248"/>
                <a:gd name="T17" fmla="*/ 1 h 1402"/>
                <a:gd name="T18" fmla="*/ 1 w 1248"/>
                <a:gd name="T19" fmla="*/ 1 h 1402"/>
                <a:gd name="T20" fmla="*/ 1 w 1248"/>
                <a:gd name="T21" fmla="*/ 1 h 1402"/>
                <a:gd name="T22" fmla="*/ 1 w 1248"/>
                <a:gd name="T23" fmla="*/ 1 h 1402"/>
                <a:gd name="T24" fmla="*/ 1 w 1248"/>
                <a:gd name="T25" fmla="*/ 1 h 1402"/>
                <a:gd name="T26" fmla="*/ 1 w 1248"/>
                <a:gd name="T27" fmla="*/ 1 h 1402"/>
                <a:gd name="T28" fmla="*/ 1 w 1248"/>
                <a:gd name="T29" fmla="*/ 1 h 1402"/>
                <a:gd name="T30" fmla="*/ 1 w 1248"/>
                <a:gd name="T31" fmla="*/ 1 h 1402"/>
                <a:gd name="T32" fmla="*/ 1 w 1248"/>
                <a:gd name="T33" fmla="*/ 1 h 1402"/>
                <a:gd name="T34" fmla="*/ 1 w 1248"/>
                <a:gd name="T35" fmla="*/ 1 h 1402"/>
                <a:gd name="T36" fmla="*/ 1 w 1248"/>
                <a:gd name="T37" fmla="*/ 1 h 1402"/>
                <a:gd name="T38" fmla="*/ 1 w 1248"/>
                <a:gd name="T39" fmla="*/ 1 h 1402"/>
                <a:gd name="T40" fmla="*/ 1 w 1248"/>
                <a:gd name="T41" fmla="*/ 1 h 1402"/>
                <a:gd name="T42" fmla="*/ 1 w 1248"/>
                <a:gd name="T43" fmla="*/ 1 h 1402"/>
                <a:gd name="T44" fmla="*/ 1 w 1248"/>
                <a:gd name="T45" fmla="*/ 1 h 1402"/>
                <a:gd name="T46" fmla="*/ 1 w 1248"/>
                <a:gd name="T47" fmla="*/ 1 h 1402"/>
                <a:gd name="T48" fmla="*/ 1 w 1248"/>
                <a:gd name="T49" fmla="*/ 1 h 1402"/>
                <a:gd name="T50" fmla="*/ 1 w 1248"/>
                <a:gd name="T51" fmla="*/ 1 h 1402"/>
                <a:gd name="T52" fmla="*/ 1 w 1248"/>
                <a:gd name="T53" fmla="*/ 1 h 1402"/>
                <a:gd name="T54" fmla="*/ 1 w 1248"/>
                <a:gd name="T55" fmla="*/ 1 h 1402"/>
                <a:gd name="T56" fmla="*/ 1 w 1248"/>
                <a:gd name="T57" fmla="*/ 1 h 1402"/>
                <a:gd name="T58" fmla="*/ 1 w 1248"/>
                <a:gd name="T59" fmla="*/ 1 h 1402"/>
                <a:gd name="T60" fmla="*/ 1 w 1248"/>
                <a:gd name="T61" fmla="*/ 1 h 1402"/>
                <a:gd name="T62" fmla="*/ 1 w 1248"/>
                <a:gd name="T63" fmla="*/ 1 h 1402"/>
                <a:gd name="T64" fmla="*/ 1 w 1248"/>
                <a:gd name="T65" fmla="*/ 1 h 1402"/>
                <a:gd name="T66" fmla="*/ 1 w 1248"/>
                <a:gd name="T67" fmla="*/ 1 h 1402"/>
                <a:gd name="T68" fmla="*/ 1 w 1248"/>
                <a:gd name="T69" fmla="*/ 1 h 1402"/>
                <a:gd name="T70" fmla="*/ 1 w 1248"/>
                <a:gd name="T71" fmla="*/ 1 h 1402"/>
                <a:gd name="T72" fmla="*/ 1 w 1248"/>
                <a:gd name="T73" fmla="*/ 1 h 1402"/>
                <a:gd name="T74" fmla="*/ 1 w 1248"/>
                <a:gd name="T75" fmla="*/ 1 h 1402"/>
                <a:gd name="T76" fmla="*/ 1 w 1248"/>
                <a:gd name="T77" fmla="*/ 1 h 1402"/>
                <a:gd name="T78" fmla="*/ 1 w 1248"/>
                <a:gd name="T79" fmla="*/ 1 h 1402"/>
                <a:gd name="T80" fmla="*/ 1 w 1248"/>
                <a:gd name="T81" fmla="*/ 1 h 1402"/>
                <a:gd name="T82" fmla="*/ 1 w 1248"/>
                <a:gd name="T83" fmla="*/ 1 h 1402"/>
                <a:gd name="T84" fmla="*/ 1 w 1248"/>
                <a:gd name="T85" fmla="*/ 1 h 1402"/>
                <a:gd name="T86" fmla="*/ 1 w 1248"/>
                <a:gd name="T87" fmla="*/ 1 h 1402"/>
                <a:gd name="T88" fmla="*/ 1 w 1248"/>
                <a:gd name="T89" fmla="*/ 1 h 1402"/>
                <a:gd name="T90" fmla="*/ 1 w 1248"/>
                <a:gd name="T91" fmla="*/ 0 h 1402"/>
                <a:gd name="T92" fmla="*/ 1 w 1248"/>
                <a:gd name="T93" fmla="*/ 1 h 1402"/>
                <a:gd name="T94" fmla="*/ 0 w 1248"/>
                <a:gd name="T95" fmla="*/ 1 h 140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48"/>
                <a:gd name="T145" fmla="*/ 0 h 1402"/>
                <a:gd name="T146" fmla="*/ 1248 w 1248"/>
                <a:gd name="T147" fmla="*/ 1402 h 140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48" h="1402">
                  <a:moveTo>
                    <a:pt x="0" y="86"/>
                  </a:moveTo>
                  <a:lnTo>
                    <a:pt x="9" y="285"/>
                  </a:lnTo>
                  <a:lnTo>
                    <a:pt x="56" y="444"/>
                  </a:lnTo>
                  <a:lnTo>
                    <a:pt x="62" y="650"/>
                  </a:lnTo>
                  <a:lnTo>
                    <a:pt x="97" y="817"/>
                  </a:lnTo>
                  <a:lnTo>
                    <a:pt x="52" y="900"/>
                  </a:lnTo>
                  <a:lnTo>
                    <a:pt x="114" y="964"/>
                  </a:lnTo>
                  <a:lnTo>
                    <a:pt x="112" y="1402"/>
                  </a:lnTo>
                  <a:lnTo>
                    <a:pt x="1014" y="1383"/>
                  </a:lnTo>
                  <a:lnTo>
                    <a:pt x="997" y="1299"/>
                  </a:lnTo>
                  <a:lnTo>
                    <a:pt x="972" y="1269"/>
                  </a:lnTo>
                  <a:lnTo>
                    <a:pt x="901" y="1223"/>
                  </a:lnTo>
                  <a:lnTo>
                    <a:pt x="854" y="1168"/>
                  </a:lnTo>
                  <a:lnTo>
                    <a:pt x="732" y="1092"/>
                  </a:lnTo>
                  <a:lnTo>
                    <a:pt x="735" y="964"/>
                  </a:lnTo>
                  <a:lnTo>
                    <a:pt x="708" y="882"/>
                  </a:lnTo>
                  <a:lnTo>
                    <a:pt x="808" y="758"/>
                  </a:lnTo>
                  <a:lnTo>
                    <a:pt x="802" y="636"/>
                  </a:lnTo>
                  <a:lnTo>
                    <a:pt x="824" y="615"/>
                  </a:lnTo>
                  <a:lnTo>
                    <a:pt x="946" y="515"/>
                  </a:lnTo>
                  <a:lnTo>
                    <a:pt x="1008" y="440"/>
                  </a:lnTo>
                  <a:lnTo>
                    <a:pt x="1087" y="377"/>
                  </a:lnTo>
                  <a:lnTo>
                    <a:pt x="1248" y="295"/>
                  </a:lnTo>
                  <a:lnTo>
                    <a:pt x="1188" y="298"/>
                  </a:lnTo>
                  <a:lnTo>
                    <a:pt x="1132" y="272"/>
                  </a:lnTo>
                  <a:lnTo>
                    <a:pt x="1044" y="282"/>
                  </a:lnTo>
                  <a:lnTo>
                    <a:pt x="1023" y="247"/>
                  </a:lnTo>
                  <a:lnTo>
                    <a:pt x="995" y="262"/>
                  </a:lnTo>
                  <a:lnTo>
                    <a:pt x="935" y="298"/>
                  </a:lnTo>
                  <a:lnTo>
                    <a:pt x="892" y="286"/>
                  </a:lnTo>
                  <a:lnTo>
                    <a:pt x="872" y="267"/>
                  </a:lnTo>
                  <a:lnTo>
                    <a:pt x="840" y="259"/>
                  </a:lnTo>
                  <a:lnTo>
                    <a:pt x="825" y="231"/>
                  </a:lnTo>
                  <a:lnTo>
                    <a:pt x="793" y="235"/>
                  </a:lnTo>
                  <a:lnTo>
                    <a:pt x="793" y="260"/>
                  </a:lnTo>
                  <a:lnTo>
                    <a:pt x="778" y="264"/>
                  </a:lnTo>
                  <a:lnTo>
                    <a:pt x="756" y="211"/>
                  </a:lnTo>
                  <a:lnTo>
                    <a:pt x="725" y="211"/>
                  </a:lnTo>
                  <a:lnTo>
                    <a:pt x="735" y="188"/>
                  </a:lnTo>
                  <a:lnTo>
                    <a:pt x="662" y="174"/>
                  </a:lnTo>
                  <a:lnTo>
                    <a:pt x="636" y="170"/>
                  </a:lnTo>
                  <a:lnTo>
                    <a:pt x="551" y="204"/>
                  </a:lnTo>
                  <a:lnTo>
                    <a:pt x="538" y="174"/>
                  </a:lnTo>
                  <a:lnTo>
                    <a:pt x="406" y="147"/>
                  </a:lnTo>
                  <a:lnTo>
                    <a:pt x="384" y="9"/>
                  </a:lnTo>
                  <a:lnTo>
                    <a:pt x="329" y="0"/>
                  </a:lnTo>
                  <a:lnTo>
                    <a:pt x="329" y="87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0965B9"/>
            </a:solidFill>
            <a:ln>
              <a:noFill/>
            </a:ln>
            <a:effectLst>
              <a:prstShdw prst="shdw17" dist="17961" dir="2700000">
                <a:srgbClr val="053D6F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Freeform 46"/>
            <p:cNvSpPr>
              <a:spLocks/>
            </p:cNvSpPr>
            <p:nvPr/>
          </p:nvSpPr>
          <p:spPr bwMode="auto">
            <a:xfrm>
              <a:off x="3394" y="2626"/>
              <a:ext cx="336" cy="584"/>
            </a:xfrm>
            <a:custGeom>
              <a:avLst/>
              <a:gdLst>
                <a:gd name="T0" fmla="*/ 0 w 673"/>
                <a:gd name="T1" fmla="*/ 1 h 1168"/>
                <a:gd name="T2" fmla="*/ 0 w 673"/>
                <a:gd name="T3" fmla="*/ 1 h 1168"/>
                <a:gd name="T4" fmla="*/ 0 w 673"/>
                <a:gd name="T5" fmla="*/ 1 h 1168"/>
                <a:gd name="T6" fmla="*/ 0 w 673"/>
                <a:gd name="T7" fmla="*/ 1 h 1168"/>
                <a:gd name="T8" fmla="*/ 0 w 673"/>
                <a:gd name="T9" fmla="*/ 1 h 1168"/>
                <a:gd name="T10" fmla="*/ 0 w 673"/>
                <a:gd name="T11" fmla="*/ 1 h 1168"/>
                <a:gd name="T12" fmla="*/ 0 w 673"/>
                <a:gd name="T13" fmla="*/ 1 h 1168"/>
                <a:gd name="T14" fmla="*/ 0 w 673"/>
                <a:gd name="T15" fmla="*/ 1 h 1168"/>
                <a:gd name="T16" fmla="*/ 0 w 673"/>
                <a:gd name="T17" fmla="*/ 1 h 1168"/>
                <a:gd name="T18" fmla="*/ 0 w 673"/>
                <a:gd name="T19" fmla="*/ 1 h 1168"/>
                <a:gd name="T20" fmla="*/ 0 w 673"/>
                <a:gd name="T21" fmla="*/ 1 h 1168"/>
                <a:gd name="T22" fmla="*/ 0 w 673"/>
                <a:gd name="T23" fmla="*/ 1 h 1168"/>
                <a:gd name="T24" fmla="*/ 0 w 673"/>
                <a:gd name="T25" fmla="*/ 0 h 1168"/>
                <a:gd name="T26" fmla="*/ 0 w 673"/>
                <a:gd name="T27" fmla="*/ 1 h 1168"/>
                <a:gd name="T28" fmla="*/ 0 w 673"/>
                <a:gd name="T29" fmla="*/ 1 h 1168"/>
                <a:gd name="T30" fmla="*/ 0 w 673"/>
                <a:gd name="T31" fmla="*/ 1 h 1168"/>
                <a:gd name="T32" fmla="*/ 0 w 673"/>
                <a:gd name="T33" fmla="*/ 1 h 1168"/>
                <a:gd name="T34" fmla="*/ 0 w 673"/>
                <a:gd name="T35" fmla="*/ 1 h 1168"/>
                <a:gd name="T36" fmla="*/ 0 w 673"/>
                <a:gd name="T37" fmla="*/ 1 h 1168"/>
                <a:gd name="T38" fmla="*/ 0 w 673"/>
                <a:gd name="T39" fmla="*/ 1 h 1168"/>
                <a:gd name="T40" fmla="*/ 0 w 673"/>
                <a:gd name="T41" fmla="*/ 1 h 1168"/>
                <a:gd name="T42" fmla="*/ 0 w 673"/>
                <a:gd name="T43" fmla="*/ 1 h 1168"/>
                <a:gd name="T44" fmla="*/ 0 w 673"/>
                <a:gd name="T45" fmla="*/ 1 h 1168"/>
                <a:gd name="T46" fmla="*/ 0 w 673"/>
                <a:gd name="T47" fmla="*/ 1 h 1168"/>
                <a:gd name="T48" fmla="*/ 0 w 673"/>
                <a:gd name="T49" fmla="*/ 1 h 1168"/>
                <a:gd name="T50" fmla="*/ 0 w 673"/>
                <a:gd name="T51" fmla="*/ 1 h 1168"/>
                <a:gd name="T52" fmla="*/ 0 w 673"/>
                <a:gd name="T53" fmla="*/ 1 h 1168"/>
                <a:gd name="T54" fmla="*/ 0 w 673"/>
                <a:gd name="T55" fmla="*/ 1 h 1168"/>
                <a:gd name="T56" fmla="*/ 0 w 673"/>
                <a:gd name="T57" fmla="*/ 1 h 11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73"/>
                <a:gd name="T88" fmla="*/ 0 h 1168"/>
                <a:gd name="T89" fmla="*/ 673 w 673"/>
                <a:gd name="T90" fmla="*/ 1168 h 116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73" h="1168">
                  <a:moveTo>
                    <a:pt x="0" y="990"/>
                  </a:moveTo>
                  <a:lnTo>
                    <a:pt x="3" y="947"/>
                  </a:lnTo>
                  <a:lnTo>
                    <a:pt x="45" y="814"/>
                  </a:lnTo>
                  <a:lnTo>
                    <a:pt x="112" y="725"/>
                  </a:lnTo>
                  <a:lnTo>
                    <a:pt x="91" y="699"/>
                  </a:lnTo>
                  <a:lnTo>
                    <a:pt x="98" y="614"/>
                  </a:lnTo>
                  <a:lnTo>
                    <a:pt x="65" y="514"/>
                  </a:lnTo>
                  <a:lnTo>
                    <a:pt x="54" y="382"/>
                  </a:lnTo>
                  <a:lnTo>
                    <a:pt x="102" y="242"/>
                  </a:lnTo>
                  <a:lnTo>
                    <a:pt x="172" y="140"/>
                  </a:lnTo>
                  <a:lnTo>
                    <a:pt x="169" y="114"/>
                  </a:lnTo>
                  <a:lnTo>
                    <a:pt x="223" y="26"/>
                  </a:lnTo>
                  <a:lnTo>
                    <a:pt x="628" y="0"/>
                  </a:lnTo>
                  <a:lnTo>
                    <a:pt x="645" y="21"/>
                  </a:lnTo>
                  <a:lnTo>
                    <a:pt x="628" y="747"/>
                  </a:lnTo>
                  <a:lnTo>
                    <a:pt x="673" y="1098"/>
                  </a:lnTo>
                  <a:lnTo>
                    <a:pt x="653" y="1113"/>
                  </a:lnTo>
                  <a:lnTo>
                    <a:pt x="629" y="1098"/>
                  </a:lnTo>
                  <a:lnTo>
                    <a:pt x="598" y="1113"/>
                  </a:lnTo>
                  <a:lnTo>
                    <a:pt x="569" y="1093"/>
                  </a:lnTo>
                  <a:lnTo>
                    <a:pt x="567" y="1106"/>
                  </a:lnTo>
                  <a:lnTo>
                    <a:pt x="535" y="1111"/>
                  </a:lnTo>
                  <a:lnTo>
                    <a:pt x="492" y="1130"/>
                  </a:lnTo>
                  <a:lnTo>
                    <a:pt x="479" y="1121"/>
                  </a:lnTo>
                  <a:lnTo>
                    <a:pt x="458" y="1159"/>
                  </a:lnTo>
                  <a:lnTo>
                    <a:pt x="438" y="1168"/>
                  </a:lnTo>
                  <a:lnTo>
                    <a:pt x="371" y="1055"/>
                  </a:lnTo>
                  <a:lnTo>
                    <a:pt x="383" y="975"/>
                  </a:lnTo>
                  <a:lnTo>
                    <a:pt x="0" y="990"/>
                  </a:lnTo>
                  <a:close/>
                </a:path>
              </a:pathLst>
            </a:custGeom>
            <a:solidFill>
              <a:srgbClr val="0965B9"/>
            </a:solidFill>
            <a:ln>
              <a:noFill/>
            </a:ln>
            <a:effectLst>
              <a:prstShdw prst="shdw17" dist="17961" dir="2700000">
                <a:srgbClr val="053D6F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Freeform 47"/>
            <p:cNvSpPr>
              <a:spLocks/>
            </p:cNvSpPr>
            <p:nvPr/>
          </p:nvSpPr>
          <p:spPr bwMode="auto">
            <a:xfrm>
              <a:off x="2975" y="1969"/>
              <a:ext cx="630" cy="549"/>
            </a:xfrm>
            <a:custGeom>
              <a:avLst/>
              <a:gdLst>
                <a:gd name="T0" fmla="*/ 0 w 1260"/>
                <a:gd name="T1" fmla="*/ 1 h 1097"/>
                <a:gd name="T2" fmla="*/ 1 w 1260"/>
                <a:gd name="T3" fmla="*/ 1 h 1097"/>
                <a:gd name="T4" fmla="*/ 1 w 1260"/>
                <a:gd name="T5" fmla="*/ 1 h 1097"/>
                <a:gd name="T6" fmla="*/ 1 w 1260"/>
                <a:gd name="T7" fmla="*/ 1 h 1097"/>
                <a:gd name="T8" fmla="*/ 1 w 1260"/>
                <a:gd name="T9" fmla="*/ 1 h 1097"/>
                <a:gd name="T10" fmla="*/ 1 w 1260"/>
                <a:gd name="T11" fmla="*/ 1 h 1097"/>
                <a:gd name="T12" fmla="*/ 1 w 1260"/>
                <a:gd name="T13" fmla="*/ 1 h 1097"/>
                <a:gd name="T14" fmla="*/ 1 w 1260"/>
                <a:gd name="T15" fmla="*/ 1 h 1097"/>
                <a:gd name="T16" fmla="*/ 1 w 1260"/>
                <a:gd name="T17" fmla="*/ 1 h 1097"/>
                <a:gd name="T18" fmla="*/ 1 w 1260"/>
                <a:gd name="T19" fmla="*/ 1 h 1097"/>
                <a:gd name="T20" fmla="*/ 1 w 1260"/>
                <a:gd name="T21" fmla="*/ 1 h 1097"/>
                <a:gd name="T22" fmla="*/ 1 w 1260"/>
                <a:gd name="T23" fmla="*/ 1 h 1097"/>
                <a:gd name="T24" fmla="*/ 1 w 1260"/>
                <a:gd name="T25" fmla="*/ 1 h 1097"/>
                <a:gd name="T26" fmla="*/ 1 w 1260"/>
                <a:gd name="T27" fmla="*/ 1 h 1097"/>
                <a:gd name="T28" fmla="*/ 1 w 1260"/>
                <a:gd name="T29" fmla="*/ 1 h 1097"/>
                <a:gd name="T30" fmla="*/ 1 w 1260"/>
                <a:gd name="T31" fmla="*/ 1 h 1097"/>
                <a:gd name="T32" fmla="*/ 1 w 1260"/>
                <a:gd name="T33" fmla="*/ 1 h 1097"/>
                <a:gd name="T34" fmla="*/ 1 w 1260"/>
                <a:gd name="T35" fmla="*/ 1 h 1097"/>
                <a:gd name="T36" fmla="*/ 1 w 1260"/>
                <a:gd name="T37" fmla="*/ 1 h 1097"/>
                <a:gd name="T38" fmla="*/ 1 w 1260"/>
                <a:gd name="T39" fmla="*/ 1 h 1097"/>
                <a:gd name="T40" fmla="*/ 1 w 1260"/>
                <a:gd name="T41" fmla="*/ 1 h 1097"/>
                <a:gd name="T42" fmla="*/ 1 w 1260"/>
                <a:gd name="T43" fmla="*/ 1 h 1097"/>
                <a:gd name="T44" fmla="*/ 1 w 1260"/>
                <a:gd name="T45" fmla="*/ 1 h 1097"/>
                <a:gd name="T46" fmla="*/ 1 w 1260"/>
                <a:gd name="T47" fmla="*/ 1 h 1097"/>
                <a:gd name="T48" fmla="*/ 1 w 1260"/>
                <a:gd name="T49" fmla="*/ 1 h 1097"/>
                <a:gd name="T50" fmla="*/ 1 w 1260"/>
                <a:gd name="T51" fmla="*/ 1 h 1097"/>
                <a:gd name="T52" fmla="*/ 1 w 1260"/>
                <a:gd name="T53" fmla="*/ 1 h 1097"/>
                <a:gd name="T54" fmla="*/ 1 w 1260"/>
                <a:gd name="T55" fmla="*/ 1 h 1097"/>
                <a:gd name="T56" fmla="*/ 1 w 1260"/>
                <a:gd name="T57" fmla="*/ 1 h 1097"/>
                <a:gd name="T58" fmla="*/ 1 w 1260"/>
                <a:gd name="T59" fmla="*/ 1 h 1097"/>
                <a:gd name="T60" fmla="*/ 1 w 1260"/>
                <a:gd name="T61" fmla="*/ 1 h 1097"/>
                <a:gd name="T62" fmla="*/ 1 w 1260"/>
                <a:gd name="T63" fmla="*/ 1 h 1097"/>
                <a:gd name="T64" fmla="*/ 1 w 1260"/>
                <a:gd name="T65" fmla="*/ 1 h 1097"/>
                <a:gd name="T66" fmla="*/ 1 w 1260"/>
                <a:gd name="T67" fmla="*/ 1 h 1097"/>
                <a:gd name="T68" fmla="*/ 1 w 1260"/>
                <a:gd name="T69" fmla="*/ 1 h 1097"/>
                <a:gd name="T70" fmla="*/ 1 w 1260"/>
                <a:gd name="T71" fmla="*/ 1 h 1097"/>
                <a:gd name="T72" fmla="*/ 1 w 1260"/>
                <a:gd name="T73" fmla="*/ 1 h 1097"/>
                <a:gd name="T74" fmla="*/ 1 w 1260"/>
                <a:gd name="T75" fmla="*/ 0 h 1097"/>
                <a:gd name="T76" fmla="*/ 0 w 1260"/>
                <a:gd name="T77" fmla="*/ 1 h 109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260"/>
                <a:gd name="T118" fmla="*/ 0 h 1097"/>
                <a:gd name="T119" fmla="*/ 1260 w 1260"/>
                <a:gd name="T120" fmla="*/ 1097 h 109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260" h="1097">
                  <a:moveTo>
                    <a:pt x="0" y="15"/>
                  </a:moveTo>
                  <a:lnTo>
                    <a:pt x="75" y="158"/>
                  </a:lnTo>
                  <a:lnTo>
                    <a:pt x="113" y="190"/>
                  </a:lnTo>
                  <a:lnTo>
                    <a:pt x="137" y="184"/>
                  </a:lnTo>
                  <a:lnTo>
                    <a:pt x="157" y="203"/>
                  </a:lnTo>
                  <a:lnTo>
                    <a:pt x="160" y="221"/>
                  </a:lnTo>
                  <a:lnTo>
                    <a:pt x="140" y="221"/>
                  </a:lnTo>
                  <a:lnTo>
                    <a:pt x="116" y="272"/>
                  </a:lnTo>
                  <a:lnTo>
                    <a:pt x="172" y="351"/>
                  </a:lnTo>
                  <a:lnTo>
                    <a:pt x="214" y="366"/>
                  </a:lnTo>
                  <a:lnTo>
                    <a:pt x="208" y="878"/>
                  </a:lnTo>
                  <a:lnTo>
                    <a:pt x="213" y="1003"/>
                  </a:lnTo>
                  <a:lnTo>
                    <a:pt x="1050" y="976"/>
                  </a:lnTo>
                  <a:lnTo>
                    <a:pt x="1062" y="1049"/>
                  </a:lnTo>
                  <a:lnTo>
                    <a:pt x="1027" y="1097"/>
                  </a:lnTo>
                  <a:lnTo>
                    <a:pt x="1155" y="1091"/>
                  </a:lnTo>
                  <a:lnTo>
                    <a:pt x="1174" y="1049"/>
                  </a:lnTo>
                  <a:lnTo>
                    <a:pt x="1180" y="1003"/>
                  </a:lnTo>
                  <a:lnTo>
                    <a:pt x="1207" y="967"/>
                  </a:lnTo>
                  <a:lnTo>
                    <a:pt x="1221" y="933"/>
                  </a:lnTo>
                  <a:lnTo>
                    <a:pt x="1250" y="928"/>
                  </a:lnTo>
                  <a:lnTo>
                    <a:pt x="1260" y="853"/>
                  </a:lnTo>
                  <a:lnTo>
                    <a:pt x="1242" y="845"/>
                  </a:lnTo>
                  <a:lnTo>
                    <a:pt x="1212" y="844"/>
                  </a:lnTo>
                  <a:lnTo>
                    <a:pt x="1184" y="787"/>
                  </a:lnTo>
                  <a:lnTo>
                    <a:pt x="1169" y="710"/>
                  </a:lnTo>
                  <a:lnTo>
                    <a:pt x="1135" y="659"/>
                  </a:lnTo>
                  <a:lnTo>
                    <a:pt x="1086" y="638"/>
                  </a:lnTo>
                  <a:lnTo>
                    <a:pt x="1025" y="588"/>
                  </a:lnTo>
                  <a:lnTo>
                    <a:pt x="1004" y="520"/>
                  </a:lnTo>
                  <a:lnTo>
                    <a:pt x="1038" y="417"/>
                  </a:lnTo>
                  <a:lnTo>
                    <a:pt x="1007" y="395"/>
                  </a:lnTo>
                  <a:lnTo>
                    <a:pt x="934" y="397"/>
                  </a:lnTo>
                  <a:lnTo>
                    <a:pt x="922" y="330"/>
                  </a:lnTo>
                  <a:lnTo>
                    <a:pt x="800" y="204"/>
                  </a:lnTo>
                  <a:lnTo>
                    <a:pt x="770" y="97"/>
                  </a:lnTo>
                  <a:lnTo>
                    <a:pt x="786" y="56"/>
                  </a:lnTo>
                  <a:lnTo>
                    <a:pt x="729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965B9"/>
            </a:solidFill>
            <a:ln>
              <a:noFill/>
            </a:ln>
            <a:effectLst>
              <a:prstShdw prst="shdw17" dist="17961" dir="2700000">
                <a:srgbClr val="053D6F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" name="Freeform 48"/>
            <p:cNvSpPr>
              <a:spLocks/>
            </p:cNvSpPr>
            <p:nvPr/>
          </p:nvSpPr>
          <p:spPr bwMode="auto">
            <a:xfrm>
              <a:off x="1349" y="799"/>
              <a:ext cx="969" cy="617"/>
            </a:xfrm>
            <a:custGeom>
              <a:avLst/>
              <a:gdLst>
                <a:gd name="T0" fmla="*/ 0 w 1937"/>
                <a:gd name="T1" fmla="*/ 1 h 1234"/>
                <a:gd name="T2" fmla="*/ 1 w 1937"/>
                <a:gd name="T3" fmla="*/ 1 h 1234"/>
                <a:gd name="T4" fmla="*/ 1 w 1937"/>
                <a:gd name="T5" fmla="*/ 1 h 1234"/>
                <a:gd name="T6" fmla="*/ 1 w 1937"/>
                <a:gd name="T7" fmla="*/ 1 h 1234"/>
                <a:gd name="T8" fmla="*/ 1 w 1937"/>
                <a:gd name="T9" fmla="*/ 1 h 1234"/>
                <a:gd name="T10" fmla="*/ 1 w 1937"/>
                <a:gd name="T11" fmla="*/ 1 h 1234"/>
                <a:gd name="T12" fmla="*/ 1 w 1937"/>
                <a:gd name="T13" fmla="*/ 1 h 1234"/>
                <a:gd name="T14" fmla="*/ 1 w 1937"/>
                <a:gd name="T15" fmla="*/ 1 h 1234"/>
                <a:gd name="T16" fmla="*/ 1 w 1937"/>
                <a:gd name="T17" fmla="*/ 1 h 1234"/>
                <a:gd name="T18" fmla="*/ 1 w 1937"/>
                <a:gd name="T19" fmla="*/ 1 h 1234"/>
                <a:gd name="T20" fmla="*/ 1 w 1937"/>
                <a:gd name="T21" fmla="*/ 1 h 1234"/>
                <a:gd name="T22" fmla="*/ 1 w 1937"/>
                <a:gd name="T23" fmla="*/ 1 h 1234"/>
                <a:gd name="T24" fmla="*/ 1 w 1937"/>
                <a:gd name="T25" fmla="*/ 1 h 1234"/>
                <a:gd name="T26" fmla="*/ 1 w 1937"/>
                <a:gd name="T27" fmla="*/ 1 h 1234"/>
                <a:gd name="T28" fmla="*/ 1 w 1937"/>
                <a:gd name="T29" fmla="*/ 1 h 1234"/>
                <a:gd name="T30" fmla="*/ 1 w 1937"/>
                <a:gd name="T31" fmla="*/ 1 h 1234"/>
                <a:gd name="T32" fmla="*/ 1 w 1937"/>
                <a:gd name="T33" fmla="*/ 1 h 1234"/>
                <a:gd name="T34" fmla="*/ 1 w 1937"/>
                <a:gd name="T35" fmla="*/ 1 h 1234"/>
                <a:gd name="T36" fmla="*/ 1 w 1937"/>
                <a:gd name="T37" fmla="*/ 1 h 1234"/>
                <a:gd name="T38" fmla="*/ 1 w 1937"/>
                <a:gd name="T39" fmla="*/ 1 h 1234"/>
                <a:gd name="T40" fmla="*/ 1 w 1937"/>
                <a:gd name="T41" fmla="*/ 1 h 1234"/>
                <a:gd name="T42" fmla="*/ 1 w 1937"/>
                <a:gd name="T43" fmla="*/ 1 h 1234"/>
                <a:gd name="T44" fmla="*/ 1 w 1937"/>
                <a:gd name="T45" fmla="*/ 1 h 1234"/>
                <a:gd name="T46" fmla="*/ 1 w 1937"/>
                <a:gd name="T47" fmla="*/ 1 h 1234"/>
                <a:gd name="T48" fmla="*/ 1 w 1937"/>
                <a:gd name="T49" fmla="*/ 1 h 1234"/>
                <a:gd name="T50" fmla="*/ 1 w 1937"/>
                <a:gd name="T51" fmla="*/ 1 h 1234"/>
                <a:gd name="T52" fmla="*/ 1 w 1937"/>
                <a:gd name="T53" fmla="*/ 1 h 1234"/>
                <a:gd name="T54" fmla="*/ 1 w 1937"/>
                <a:gd name="T55" fmla="*/ 1 h 1234"/>
                <a:gd name="T56" fmla="*/ 1 w 1937"/>
                <a:gd name="T57" fmla="*/ 1 h 1234"/>
                <a:gd name="T58" fmla="*/ 1 w 1937"/>
                <a:gd name="T59" fmla="*/ 1 h 1234"/>
                <a:gd name="T60" fmla="*/ 1 w 1937"/>
                <a:gd name="T61" fmla="*/ 1 h 1234"/>
                <a:gd name="T62" fmla="*/ 1 w 1937"/>
                <a:gd name="T63" fmla="*/ 1 h 1234"/>
                <a:gd name="T64" fmla="*/ 1 w 1937"/>
                <a:gd name="T65" fmla="*/ 1 h 1234"/>
                <a:gd name="T66" fmla="*/ 1 w 1937"/>
                <a:gd name="T67" fmla="*/ 0 h 1234"/>
                <a:gd name="T68" fmla="*/ 0 w 1937"/>
                <a:gd name="T69" fmla="*/ 1 h 123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937"/>
                <a:gd name="T106" fmla="*/ 0 h 1234"/>
                <a:gd name="T107" fmla="*/ 1937 w 1937"/>
                <a:gd name="T108" fmla="*/ 1234 h 123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937" h="1234">
                  <a:moveTo>
                    <a:pt x="0" y="232"/>
                  </a:moveTo>
                  <a:lnTo>
                    <a:pt x="33" y="312"/>
                  </a:lnTo>
                  <a:lnTo>
                    <a:pt x="36" y="366"/>
                  </a:lnTo>
                  <a:lnTo>
                    <a:pt x="17" y="373"/>
                  </a:lnTo>
                  <a:lnTo>
                    <a:pt x="75" y="429"/>
                  </a:lnTo>
                  <a:lnTo>
                    <a:pt x="136" y="576"/>
                  </a:lnTo>
                  <a:lnTo>
                    <a:pt x="158" y="570"/>
                  </a:lnTo>
                  <a:lnTo>
                    <a:pt x="159" y="592"/>
                  </a:lnTo>
                  <a:lnTo>
                    <a:pt x="187" y="599"/>
                  </a:lnTo>
                  <a:lnTo>
                    <a:pt x="208" y="603"/>
                  </a:lnTo>
                  <a:lnTo>
                    <a:pt x="156" y="709"/>
                  </a:lnTo>
                  <a:lnTo>
                    <a:pt x="164" y="781"/>
                  </a:lnTo>
                  <a:lnTo>
                    <a:pt x="123" y="849"/>
                  </a:lnTo>
                  <a:lnTo>
                    <a:pt x="150" y="880"/>
                  </a:lnTo>
                  <a:lnTo>
                    <a:pt x="227" y="836"/>
                  </a:lnTo>
                  <a:lnTo>
                    <a:pt x="284" y="1069"/>
                  </a:lnTo>
                  <a:lnTo>
                    <a:pt x="318" y="1079"/>
                  </a:lnTo>
                  <a:lnTo>
                    <a:pt x="325" y="1151"/>
                  </a:lnTo>
                  <a:lnTo>
                    <a:pt x="354" y="1181"/>
                  </a:lnTo>
                  <a:lnTo>
                    <a:pt x="379" y="1154"/>
                  </a:lnTo>
                  <a:lnTo>
                    <a:pt x="428" y="1177"/>
                  </a:lnTo>
                  <a:lnTo>
                    <a:pt x="459" y="1151"/>
                  </a:lnTo>
                  <a:lnTo>
                    <a:pt x="565" y="1175"/>
                  </a:lnTo>
                  <a:lnTo>
                    <a:pt x="589" y="1178"/>
                  </a:lnTo>
                  <a:lnTo>
                    <a:pt x="612" y="1132"/>
                  </a:lnTo>
                  <a:lnTo>
                    <a:pt x="655" y="1207"/>
                  </a:lnTo>
                  <a:lnTo>
                    <a:pt x="677" y="1089"/>
                  </a:lnTo>
                  <a:lnTo>
                    <a:pt x="1201" y="1167"/>
                  </a:lnTo>
                  <a:lnTo>
                    <a:pt x="1853" y="1234"/>
                  </a:lnTo>
                  <a:lnTo>
                    <a:pt x="1871" y="1012"/>
                  </a:lnTo>
                  <a:lnTo>
                    <a:pt x="1937" y="289"/>
                  </a:lnTo>
                  <a:lnTo>
                    <a:pt x="1080" y="188"/>
                  </a:lnTo>
                  <a:lnTo>
                    <a:pt x="651" y="117"/>
                  </a:lnTo>
                  <a:lnTo>
                    <a:pt x="51" y="0"/>
                  </a:lnTo>
                  <a:lnTo>
                    <a:pt x="0" y="232"/>
                  </a:lnTo>
                  <a:close/>
                </a:path>
              </a:pathLst>
            </a:custGeom>
            <a:solidFill>
              <a:srgbClr val="0965B9"/>
            </a:solidFill>
            <a:ln>
              <a:noFill/>
            </a:ln>
            <a:effectLst>
              <a:prstShdw prst="shdw17" dist="17961" dir="2700000">
                <a:srgbClr val="053D6F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" name="Freeform 49"/>
            <p:cNvSpPr>
              <a:spLocks/>
            </p:cNvSpPr>
            <p:nvPr/>
          </p:nvSpPr>
          <p:spPr bwMode="auto">
            <a:xfrm>
              <a:off x="2230" y="1655"/>
              <a:ext cx="783" cy="393"/>
            </a:xfrm>
            <a:custGeom>
              <a:avLst/>
              <a:gdLst>
                <a:gd name="T0" fmla="*/ 0 w 1564"/>
                <a:gd name="T1" fmla="*/ 1 h 785"/>
                <a:gd name="T2" fmla="*/ 1 w 1564"/>
                <a:gd name="T3" fmla="*/ 0 h 785"/>
                <a:gd name="T4" fmla="*/ 1 w 1564"/>
                <a:gd name="T5" fmla="*/ 1 h 785"/>
                <a:gd name="T6" fmla="*/ 1 w 1564"/>
                <a:gd name="T7" fmla="*/ 1 h 785"/>
                <a:gd name="T8" fmla="*/ 1 w 1564"/>
                <a:gd name="T9" fmla="*/ 1 h 785"/>
                <a:gd name="T10" fmla="*/ 1 w 1564"/>
                <a:gd name="T11" fmla="*/ 1 h 785"/>
                <a:gd name="T12" fmla="*/ 1 w 1564"/>
                <a:gd name="T13" fmla="*/ 1 h 785"/>
                <a:gd name="T14" fmla="*/ 1 w 1564"/>
                <a:gd name="T15" fmla="*/ 1 h 785"/>
                <a:gd name="T16" fmla="*/ 1 w 1564"/>
                <a:gd name="T17" fmla="*/ 1 h 785"/>
                <a:gd name="T18" fmla="*/ 1 w 1564"/>
                <a:gd name="T19" fmla="*/ 1 h 785"/>
                <a:gd name="T20" fmla="*/ 1 w 1564"/>
                <a:gd name="T21" fmla="*/ 1 h 785"/>
                <a:gd name="T22" fmla="*/ 1 w 1564"/>
                <a:gd name="T23" fmla="*/ 1 h 785"/>
                <a:gd name="T24" fmla="*/ 1 w 1564"/>
                <a:gd name="T25" fmla="*/ 1 h 785"/>
                <a:gd name="T26" fmla="*/ 1 w 1564"/>
                <a:gd name="T27" fmla="*/ 1 h 785"/>
                <a:gd name="T28" fmla="*/ 1 w 1564"/>
                <a:gd name="T29" fmla="*/ 1 h 785"/>
                <a:gd name="T30" fmla="*/ 1 w 1564"/>
                <a:gd name="T31" fmla="*/ 1 h 785"/>
                <a:gd name="T32" fmla="*/ 1 w 1564"/>
                <a:gd name="T33" fmla="*/ 1 h 785"/>
                <a:gd name="T34" fmla="*/ 1 w 1564"/>
                <a:gd name="T35" fmla="*/ 1 h 785"/>
                <a:gd name="T36" fmla="*/ 1 w 1564"/>
                <a:gd name="T37" fmla="*/ 1 h 785"/>
                <a:gd name="T38" fmla="*/ 0 w 1564"/>
                <a:gd name="T39" fmla="*/ 1 h 78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64"/>
                <a:gd name="T61" fmla="*/ 0 h 785"/>
                <a:gd name="T62" fmla="*/ 1564 w 1564"/>
                <a:gd name="T63" fmla="*/ 785 h 78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64" h="785">
                  <a:moveTo>
                    <a:pt x="0" y="478"/>
                  </a:moveTo>
                  <a:lnTo>
                    <a:pt x="45" y="0"/>
                  </a:lnTo>
                  <a:lnTo>
                    <a:pt x="1010" y="59"/>
                  </a:lnTo>
                  <a:lnTo>
                    <a:pt x="1073" y="108"/>
                  </a:lnTo>
                  <a:lnTo>
                    <a:pt x="1189" y="104"/>
                  </a:lnTo>
                  <a:lnTo>
                    <a:pt x="1242" y="117"/>
                  </a:lnTo>
                  <a:lnTo>
                    <a:pt x="1308" y="143"/>
                  </a:lnTo>
                  <a:lnTo>
                    <a:pt x="1339" y="185"/>
                  </a:lnTo>
                  <a:lnTo>
                    <a:pt x="1369" y="194"/>
                  </a:lnTo>
                  <a:lnTo>
                    <a:pt x="1424" y="340"/>
                  </a:lnTo>
                  <a:lnTo>
                    <a:pt x="1425" y="389"/>
                  </a:lnTo>
                  <a:lnTo>
                    <a:pt x="1460" y="457"/>
                  </a:lnTo>
                  <a:lnTo>
                    <a:pt x="1476" y="571"/>
                  </a:lnTo>
                  <a:lnTo>
                    <a:pt x="1467" y="605"/>
                  </a:lnTo>
                  <a:lnTo>
                    <a:pt x="1489" y="642"/>
                  </a:lnTo>
                  <a:lnTo>
                    <a:pt x="1564" y="785"/>
                  </a:lnTo>
                  <a:lnTo>
                    <a:pt x="868" y="775"/>
                  </a:lnTo>
                  <a:lnTo>
                    <a:pt x="343" y="748"/>
                  </a:lnTo>
                  <a:lnTo>
                    <a:pt x="356" y="509"/>
                  </a:lnTo>
                  <a:lnTo>
                    <a:pt x="0" y="478"/>
                  </a:lnTo>
                  <a:close/>
                </a:path>
              </a:pathLst>
            </a:custGeom>
            <a:solidFill>
              <a:srgbClr val="0965B9"/>
            </a:solidFill>
            <a:ln>
              <a:noFill/>
            </a:ln>
            <a:effectLst>
              <a:prstShdw prst="shdw17" dist="17961" dir="2700000">
                <a:srgbClr val="053D6F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" name="Freeform 50"/>
            <p:cNvSpPr>
              <a:spLocks/>
            </p:cNvSpPr>
            <p:nvPr/>
          </p:nvSpPr>
          <p:spPr bwMode="auto">
            <a:xfrm>
              <a:off x="766" y="1530"/>
              <a:ext cx="602" cy="933"/>
            </a:xfrm>
            <a:custGeom>
              <a:avLst/>
              <a:gdLst>
                <a:gd name="T0" fmla="*/ 0 w 1204"/>
                <a:gd name="T1" fmla="*/ 1 h 1866"/>
                <a:gd name="T2" fmla="*/ 1 w 1204"/>
                <a:gd name="T3" fmla="*/ 1 h 1866"/>
                <a:gd name="T4" fmla="*/ 1 w 1204"/>
                <a:gd name="T5" fmla="*/ 1 h 1866"/>
                <a:gd name="T6" fmla="*/ 1 w 1204"/>
                <a:gd name="T7" fmla="*/ 1 h 1866"/>
                <a:gd name="T8" fmla="*/ 1 w 1204"/>
                <a:gd name="T9" fmla="*/ 1 h 1866"/>
                <a:gd name="T10" fmla="*/ 1 w 1204"/>
                <a:gd name="T11" fmla="*/ 1 h 1866"/>
                <a:gd name="T12" fmla="*/ 1 w 1204"/>
                <a:gd name="T13" fmla="*/ 1 h 1866"/>
                <a:gd name="T14" fmla="*/ 1 w 1204"/>
                <a:gd name="T15" fmla="*/ 1 h 1866"/>
                <a:gd name="T16" fmla="*/ 1 w 1204"/>
                <a:gd name="T17" fmla="*/ 1 h 1866"/>
                <a:gd name="T18" fmla="*/ 1 w 1204"/>
                <a:gd name="T19" fmla="*/ 0 h 1866"/>
                <a:gd name="T20" fmla="*/ 0 w 1204"/>
                <a:gd name="T21" fmla="*/ 1 h 186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04"/>
                <a:gd name="T34" fmla="*/ 0 h 1866"/>
                <a:gd name="T35" fmla="*/ 1204 w 1204"/>
                <a:gd name="T36" fmla="*/ 1866 h 186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04" h="1866">
                  <a:moveTo>
                    <a:pt x="0" y="686"/>
                  </a:moveTo>
                  <a:lnTo>
                    <a:pt x="53" y="794"/>
                  </a:lnTo>
                  <a:lnTo>
                    <a:pt x="767" y="1866"/>
                  </a:lnTo>
                  <a:lnTo>
                    <a:pt x="793" y="1616"/>
                  </a:lnTo>
                  <a:lnTo>
                    <a:pt x="836" y="1603"/>
                  </a:lnTo>
                  <a:lnTo>
                    <a:pt x="909" y="1644"/>
                  </a:lnTo>
                  <a:lnTo>
                    <a:pt x="972" y="1423"/>
                  </a:lnTo>
                  <a:lnTo>
                    <a:pt x="1204" y="241"/>
                  </a:lnTo>
                  <a:lnTo>
                    <a:pt x="690" y="129"/>
                  </a:lnTo>
                  <a:lnTo>
                    <a:pt x="178" y="0"/>
                  </a:lnTo>
                  <a:lnTo>
                    <a:pt x="0" y="686"/>
                  </a:lnTo>
                  <a:close/>
                </a:path>
              </a:pathLst>
            </a:custGeom>
            <a:solidFill>
              <a:srgbClr val="0965B9"/>
            </a:solidFill>
            <a:ln>
              <a:noFill/>
            </a:ln>
            <a:effectLst>
              <a:prstShdw prst="shdw17" dist="17961" dir="2700000">
                <a:srgbClr val="053D6F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" name="Freeform 51"/>
            <p:cNvSpPr>
              <a:spLocks/>
            </p:cNvSpPr>
            <p:nvPr/>
          </p:nvSpPr>
          <p:spPr bwMode="auto">
            <a:xfrm>
              <a:off x="4979" y="1149"/>
              <a:ext cx="152" cy="330"/>
            </a:xfrm>
            <a:custGeom>
              <a:avLst/>
              <a:gdLst>
                <a:gd name="T0" fmla="*/ 0 w 306"/>
                <a:gd name="T1" fmla="*/ 1 h 660"/>
                <a:gd name="T2" fmla="*/ 0 w 306"/>
                <a:gd name="T3" fmla="*/ 1 h 660"/>
                <a:gd name="T4" fmla="*/ 0 w 306"/>
                <a:gd name="T5" fmla="*/ 1 h 660"/>
                <a:gd name="T6" fmla="*/ 0 w 306"/>
                <a:gd name="T7" fmla="*/ 1 h 660"/>
                <a:gd name="T8" fmla="*/ 0 w 306"/>
                <a:gd name="T9" fmla="*/ 1 h 660"/>
                <a:gd name="T10" fmla="*/ 0 w 306"/>
                <a:gd name="T11" fmla="*/ 0 h 660"/>
                <a:gd name="T12" fmla="*/ 0 w 306"/>
                <a:gd name="T13" fmla="*/ 1 h 660"/>
                <a:gd name="T14" fmla="*/ 0 w 306"/>
                <a:gd name="T15" fmla="*/ 1 h 660"/>
                <a:gd name="T16" fmla="*/ 0 w 306"/>
                <a:gd name="T17" fmla="*/ 1 h 660"/>
                <a:gd name="T18" fmla="*/ 0 w 306"/>
                <a:gd name="T19" fmla="*/ 1 h 660"/>
                <a:gd name="T20" fmla="*/ 0 w 306"/>
                <a:gd name="T21" fmla="*/ 1 h 660"/>
                <a:gd name="T22" fmla="*/ 0 w 306"/>
                <a:gd name="T23" fmla="*/ 1 h 660"/>
                <a:gd name="T24" fmla="*/ 0 w 306"/>
                <a:gd name="T25" fmla="*/ 1 h 6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6"/>
                <a:gd name="T40" fmla="*/ 0 h 660"/>
                <a:gd name="T41" fmla="*/ 306 w 306"/>
                <a:gd name="T42" fmla="*/ 660 h 66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6" h="660">
                  <a:moveTo>
                    <a:pt x="0" y="452"/>
                  </a:moveTo>
                  <a:lnTo>
                    <a:pt x="16" y="308"/>
                  </a:lnTo>
                  <a:lnTo>
                    <a:pt x="51" y="241"/>
                  </a:lnTo>
                  <a:lnTo>
                    <a:pt x="56" y="87"/>
                  </a:lnTo>
                  <a:lnTo>
                    <a:pt x="54" y="32"/>
                  </a:lnTo>
                  <a:lnTo>
                    <a:pt x="107" y="0"/>
                  </a:lnTo>
                  <a:lnTo>
                    <a:pt x="237" y="413"/>
                  </a:lnTo>
                  <a:lnTo>
                    <a:pt x="301" y="501"/>
                  </a:lnTo>
                  <a:lnTo>
                    <a:pt x="306" y="521"/>
                  </a:lnTo>
                  <a:lnTo>
                    <a:pt x="297" y="560"/>
                  </a:lnTo>
                  <a:lnTo>
                    <a:pt x="239" y="605"/>
                  </a:lnTo>
                  <a:lnTo>
                    <a:pt x="26" y="660"/>
                  </a:lnTo>
                  <a:lnTo>
                    <a:pt x="0" y="452"/>
                  </a:lnTo>
                  <a:close/>
                </a:path>
              </a:pathLst>
            </a:custGeom>
            <a:solidFill>
              <a:srgbClr val="0965B9"/>
            </a:solidFill>
            <a:ln>
              <a:noFill/>
            </a:ln>
            <a:effectLst>
              <a:prstShdw prst="shdw17" dist="17961" dir="2700000">
                <a:srgbClr val="053D6F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52"/>
            <p:cNvSpPr>
              <a:spLocks/>
            </p:cNvSpPr>
            <p:nvPr/>
          </p:nvSpPr>
          <p:spPr bwMode="auto">
            <a:xfrm>
              <a:off x="4808" y="1683"/>
              <a:ext cx="127" cy="290"/>
            </a:xfrm>
            <a:custGeom>
              <a:avLst/>
              <a:gdLst>
                <a:gd name="T0" fmla="*/ 0 w 253"/>
                <a:gd name="T1" fmla="*/ 1 h 579"/>
                <a:gd name="T2" fmla="*/ 1 w 253"/>
                <a:gd name="T3" fmla="*/ 1 h 579"/>
                <a:gd name="T4" fmla="*/ 1 w 253"/>
                <a:gd name="T5" fmla="*/ 1 h 579"/>
                <a:gd name="T6" fmla="*/ 1 w 253"/>
                <a:gd name="T7" fmla="*/ 1 h 579"/>
                <a:gd name="T8" fmla="*/ 1 w 253"/>
                <a:gd name="T9" fmla="*/ 1 h 579"/>
                <a:gd name="T10" fmla="*/ 1 w 253"/>
                <a:gd name="T11" fmla="*/ 1 h 579"/>
                <a:gd name="T12" fmla="*/ 1 w 253"/>
                <a:gd name="T13" fmla="*/ 1 h 579"/>
                <a:gd name="T14" fmla="*/ 1 w 253"/>
                <a:gd name="T15" fmla="*/ 0 h 579"/>
                <a:gd name="T16" fmla="*/ 1 w 253"/>
                <a:gd name="T17" fmla="*/ 1 h 579"/>
                <a:gd name="T18" fmla="*/ 1 w 253"/>
                <a:gd name="T19" fmla="*/ 1 h 579"/>
                <a:gd name="T20" fmla="*/ 1 w 253"/>
                <a:gd name="T21" fmla="*/ 1 h 579"/>
                <a:gd name="T22" fmla="*/ 1 w 253"/>
                <a:gd name="T23" fmla="*/ 1 h 579"/>
                <a:gd name="T24" fmla="*/ 1 w 253"/>
                <a:gd name="T25" fmla="*/ 1 h 579"/>
                <a:gd name="T26" fmla="*/ 1 w 253"/>
                <a:gd name="T27" fmla="*/ 1 h 579"/>
                <a:gd name="T28" fmla="*/ 1 w 253"/>
                <a:gd name="T29" fmla="*/ 1 h 579"/>
                <a:gd name="T30" fmla="*/ 1 w 253"/>
                <a:gd name="T31" fmla="*/ 1 h 579"/>
                <a:gd name="T32" fmla="*/ 1 w 253"/>
                <a:gd name="T33" fmla="*/ 1 h 579"/>
                <a:gd name="T34" fmla="*/ 1 w 253"/>
                <a:gd name="T35" fmla="*/ 1 h 579"/>
                <a:gd name="T36" fmla="*/ 1 w 253"/>
                <a:gd name="T37" fmla="*/ 1 h 579"/>
                <a:gd name="T38" fmla="*/ 1 w 253"/>
                <a:gd name="T39" fmla="*/ 1 h 579"/>
                <a:gd name="T40" fmla="*/ 1 w 253"/>
                <a:gd name="T41" fmla="*/ 1 h 579"/>
                <a:gd name="T42" fmla="*/ 1 w 253"/>
                <a:gd name="T43" fmla="*/ 1 h 579"/>
                <a:gd name="T44" fmla="*/ 1 w 253"/>
                <a:gd name="T45" fmla="*/ 1 h 579"/>
                <a:gd name="T46" fmla="*/ 1 w 253"/>
                <a:gd name="T47" fmla="*/ 1 h 579"/>
                <a:gd name="T48" fmla="*/ 1 w 253"/>
                <a:gd name="T49" fmla="*/ 1 h 579"/>
                <a:gd name="T50" fmla="*/ 1 w 253"/>
                <a:gd name="T51" fmla="*/ 1 h 579"/>
                <a:gd name="T52" fmla="*/ 1 w 253"/>
                <a:gd name="T53" fmla="*/ 1 h 579"/>
                <a:gd name="T54" fmla="*/ 1 w 253"/>
                <a:gd name="T55" fmla="*/ 1 h 579"/>
                <a:gd name="T56" fmla="*/ 1 w 253"/>
                <a:gd name="T57" fmla="*/ 1 h 579"/>
                <a:gd name="T58" fmla="*/ 1 w 253"/>
                <a:gd name="T59" fmla="*/ 1 h 579"/>
                <a:gd name="T60" fmla="*/ 1 w 253"/>
                <a:gd name="T61" fmla="*/ 1 h 579"/>
                <a:gd name="T62" fmla="*/ 1 w 253"/>
                <a:gd name="T63" fmla="*/ 1 h 579"/>
                <a:gd name="T64" fmla="*/ 1 w 253"/>
                <a:gd name="T65" fmla="*/ 1 h 579"/>
                <a:gd name="T66" fmla="*/ 1 w 253"/>
                <a:gd name="T67" fmla="*/ 1 h 579"/>
                <a:gd name="T68" fmla="*/ 1 w 253"/>
                <a:gd name="T69" fmla="*/ 1 h 579"/>
                <a:gd name="T70" fmla="*/ 1 w 253"/>
                <a:gd name="T71" fmla="*/ 1 h 579"/>
                <a:gd name="T72" fmla="*/ 1 w 253"/>
                <a:gd name="T73" fmla="*/ 1 h 579"/>
                <a:gd name="T74" fmla="*/ 0 w 253"/>
                <a:gd name="T75" fmla="*/ 1 h 57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53"/>
                <a:gd name="T115" fmla="*/ 0 h 579"/>
                <a:gd name="T116" fmla="*/ 253 w 253"/>
                <a:gd name="T117" fmla="*/ 579 h 57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53" h="579">
                  <a:moveTo>
                    <a:pt x="0" y="428"/>
                  </a:moveTo>
                  <a:lnTo>
                    <a:pt x="13" y="394"/>
                  </a:lnTo>
                  <a:lnTo>
                    <a:pt x="58" y="365"/>
                  </a:lnTo>
                  <a:lnTo>
                    <a:pt x="80" y="318"/>
                  </a:lnTo>
                  <a:lnTo>
                    <a:pt x="116" y="283"/>
                  </a:lnTo>
                  <a:lnTo>
                    <a:pt x="11" y="196"/>
                  </a:lnTo>
                  <a:lnTo>
                    <a:pt x="6" y="112"/>
                  </a:lnTo>
                  <a:lnTo>
                    <a:pt x="57" y="0"/>
                  </a:lnTo>
                  <a:lnTo>
                    <a:pt x="218" y="56"/>
                  </a:lnTo>
                  <a:lnTo>
                    <a:pt x="221" y="77"/>
                  </a:lnTo>
                  <a:lnTo>
                    <a:pt x="202" y="141"/>
                  </a:lnTo>
                  <a:lnTo>
                    <a:pt x="184" y="159"/>
                  </a:lnTo>
                  <a:lnTo>
                    <a:pt x="181" y="190"/>
                  </a:lnTo>
                  <a:lnTo>
                    <a:pt x="197" y="197"/>
                  </a:lnTo>
                  <a:lnTo>
                    <a:pt x="217" y="196"/>
                  </a:lnTo>
                  <a:lnTo>
                    <a:pt x="232" y="197"/>
                  </a:lnTo>
                  <a:lnTo>
                    <a:pt x="228" y="184"/>
                  </a:lnTo>
                  <a:lnTo>
                    <a:pt x="237" y="190"/>
                  </a:lnTo>
                  <a:lnTo>
                    <a:pt x="251" y="228"/>
                  </a:lnTo>
                  <a:lnTo>
                    <a:pt x="253" y="349"/>
                  </a:lnTo>
                  <a:lnTo>
                    <a:pt x="248" y="317"/>
                  </a:lnTo>
                  <a:lnTo>
                    <a:pt x="238" y="289"/>
                  </a:lnTo>
                  <a:lnTo>
                    <a:pt x="236" y="305"/>
                  </a:lnTo>
                  <a:lnTo>
                    <a:pt x="241" y="334"/>
                  </a:lnTo>
                  <a:lnTo>
                    <a:pt x="236" y="349"/>
                  </a:lnTo>
                  <a:lnTo>
                    <a:pt x="238" y="381"/>
                  </a:lnTo>
                  <a:lnTo>
                    <a:pt x="226" y="416"/>
                  </a:lnTo>
                  <a:lnTo>
                    <a:pt x="211" y="417"/>
                  </a:lnTo>
                  <a:lnTo>
                    <a:pt x="217" y="443"/>
                  </a:lnTo>
                  <a:lnTo>
                    <a:pt x="190" y="486"/>
                  </a:lnTo>
                  <a:lnTo>
                    <a:pt x="156" y="579"/>
                  </a:lnTo>
                  <a:lnTo>
                    <a:pt x="140" y="579"/>
                  </a:lnTo>
                  <a:lnTo>
                    <a:pt x="145" y="543"/>
                  </a:lnTo>
                  <a:lnTo>
                    <a:pt x="136" y="527"/>
                  </a:lnTo>
                  <a:lnTo>
                    <a:pt x="94" y="528"/>
                  </a:lnTo>
                  <a:lnTo>
                    <a:pt x="33" y="492"/>
                  </a:lnTo>
                  <a:lnTo>
                    <a:pt x="12" y="476"/>
                  </a:lnTo>
                  <a:lnTo>
                    <a:pt x="0" y="428"/>
                  </a:lnTo>
                  <a:close/>
                </a:path>
              </a:pathLst>
            </a:custGeom>
            <a:solidFill>
              <a:srgbClr val="0965B9"/>
            </a:solidFill>
            <a:ln>
              <a:noFill/>
            </a:ln>
            <a:effectLst>
              <a:prstShdw prst="shdw17" dist="17961" dir="2700000">
                <a:srgbClr val="053D6F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Freeform 53"/>
            <p:cNvSpPr>
              <a:spLocks/>
            </p:cNvSpPr>
            <p:nvPr/>
          </p:nvSpPr>
          <p:spPr bwMode="auto">
            <a:xfrm>
              <a:off x="1621" y="2321"/>
              <a:ext cx="667" cy="683"/>
            </a:xfrm>
            <a:custGeom>
              <a:avLst/>
              <a:gdLst>
                <a:gd name="T0" fmla="*/ 0 w 1333"/>
                <a:gd name="T1" fmla="*/ 1 h 1365"/>
                <a:gd name="T2" fmla="*/ 1 w 1333"/>
                <a:gd name="T3" fmla="*/ 1 h 1365"/>
                <a:gd name="T4" fmla="*/ 1 w 1333"/>
                <a:gd name="T5" fmla="*/ 1 h 1365"/>
                <a:gd name="T6" fmla="*/ 1 w 1333"/>
                <a:gd name="T7" fmla="*/ 1 h 1365"/>
                <a:gd name="T8" fmla="*/ 1 w 1333"/>
                <a:gd name="T9" fmla="*/ 1 h 1365"/>
                <a:gd name="T10" fmla="*/ 1 w 1333"/>
                <a:gd name="T11" fmla="*/ 1 h 1365"/>
                <a:gd name="T12" fmla="*/ 1 w 1333"/>
                <a:gd name="T13" fmla="*/ 1 h 1365"/>
                <a:gd name="T14" fmla="*/ 1 w 1333"/>
                <a:gd name="T15" fmla="*/ 1 h 1365"/>
                <a:gd name="T16" fmla="*/ 1 w 1333"/>
                <a:gd name="T17" fmla="*/ 1 h 1365"/>
                <a:gd name="T18" fmla="*/ 1 w 1333"/>
                <a:gd name="T19" fmla="*/ 1 h 1365"/>
                <a:gd name="T20" fmla="*/ 1 w 1333"/>
                <a:gd name="T21" fmla="*/ 0 h 1365"/>
                <a:gd name="T22" fmla="*/ 0 w 1333"/>
                <a:gd name="T23" fmla="*/ 1 h 136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33"/>
                <a:gd name="T37" fmla="*/ 0 h 1365"/>
                <a:gd name="T38" fmla="*/ 1333 w 1333"/>
                <a:gd name="T39" fmla="*/ 1365 h 136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33" h="1365">
                  <a:moveTo>
                    <a:pt x="0" y="1342"/>
                  </a:moveTo>
                  <a:lnTo>
                    <a:pt x="166" y="1365"/>
                  </a:lnTo>
                  <a:lnTo>
                    <a:pt x="184" y="1261"/>
                  </a:lnTo>
                  <a:lnTo>
                    <a:pt x="519" y="1306"/>
                  </a:lnTo>
                  <a:lnTo>
                    <a:pt x="504" y="1256"/>
                  </a:lnTo>
                  <a:lnTo>
                    <a:pt x="556" y="1258"/>
                  </a:lnTo>
                  <a:lnTo>
                    <a:pt x="1224" y="1324"/>
                  </a:lnTo>
                  <a:lnTo>
                    <a:pt x="1323" y="251"/>
                  </a:lnTo>
                  <a:lnTo>
                    <a:pt x="1333" y="124"/>
                  </a:lnTo>
                  <a:lnTo>
                    <a:pt x="765" y="74"/>
                  </a:lnTo>
                  <a:lnTo>
                    <a:pt x="196" y="0"/>
                  </a:lnTo>
                  <a:lnTo>
                    <a:pt x="0" y="1342"/>
                  </a:lnTo>
                  <a:close/>
                </a:path>
              </a:pathLst>
            </a:custGeom>
            <a:solidFill>
              <a:srgbClr val="0965B9"/>
            </a:solidFill>
            <a:ln>
              <a:noFill/>
            </a:ln>
            <a:effectLst>
              <a:prstShdw prst="shdw17" dist="17961" dir="2700000">
                <a:srgbClr val="053D6F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" name="Freeform 54"/>
            <p:cNvSpPr>
              <a:spLocks/>
            </p:cNvSpPr>
            <p:nvPr/>
          </p:nvSpPr>
          <p:spPr bwMode="auto">
            <a:xfrm>
              <a:off x="4377" y="1230"/>
              <a:ext cx="561" cy="504"/>
            </a:xfrm>
            <a:custGeom>
              <a:avLst/>
              <a:gdLst>
                <a:gd name="T0" fmla="*/ 0 w 1121"/>
                <a:gd name="T1" fmla="*/ 1 h 1006"/>
                <a:gd name="T2" fmla="*/ 1 w 1121"/>
                <a:gd name="T3" fmla="*/ 1 h 1006"/>
                <a:gd name="T4" fmla="*/ 1 w 1121"/>
                <a:gd name="T5" fmla="*/ 1 h 1006"/>
                <a:gd name="T6" fmla="*/ 1 w 1121"/>
                <a:gd name="T7" fmla="*/ 1 h 1006"/>
                <a:gd name="T8" fmla="*/ 1 w 1121"/>
                <a:gd name="T9" fmla="*/ 1 h 1006"/>
                <a:gd name="T10" fmla="*/ 1 w 1121"/>
                <a:gd name="T11" fmla="*/ 1 h 1006"/>
                <a:gd name="T12" fmla="*/ 1 w 1121"/>
                <a:gd name="T13" fmla="*/ 1 h 1006"/>
                <a:gd name="T14" fmla="*/ 1 w 1121"/>
                <a:gd name="T15" fmla="*/ 1 h 1006"/>
                <a:gd name="T16" fmla="*/ 1 w 1121"/>
                <a:gd name="T17" fmla="*/ 1 h 1006"/>
                <a:gd name="T18" fmla="*/ 1 w 1121"/>
                <a:gd name="T19" fmla="*/ 1 h 1006"/>
                <a:gd name="T20" fmla="*/ 1 w 1121"/>
                <a:gd name="T21" fmla="*/ 1 h 1006"/>
                <a:gd name="T22" fmla="*/ 1 w 1121"/>
                <a:gd name="T23" fmla="*/ 1 h 1006"/>
                <a:gd name="T24" fmla="*/ 1 w 1121"/>
                <a:gd name="T25" fmla="*/ 1 h 1006"/>
                <a:gd name="T26" fmla="*/ 1 w 1121"/>
                <a:gd name="T27" fmla="*/ 1 h 1006"/>
                <a:gd name="T28" fmla="*/ 1 w 1121"/>
                <a:gd name="T29" fmla="*/ 1 h 1006"/>
                <a:gd name="T30" fmla="*/ 1 w 1121"/>
                <a:gd name="T31" fmla="*/ 1 h 1006"/>
                <a:gd name="T32" fmla="*/ 1 w 1121"/>
                <a:gd name="T33" fmla="*/ 1 h 1006"/>
                <a:gd name="T34" fmla="*/ 1 w 1121"/>
                <a:gd name="T35" fmla="*/ 0 h 1006"/>
                <a:gd name="T36" fmla="*/ 1 w 1121"/>
                <a:gd name="T37" fmla="*/ 1 h 1006"/>
                <a:gd name="T38" fmla="*/ 1 w 1121"/>
                <a:gd name="T39" fmla="*/ 1 h 1006"/>
                <a:gd name="T40" fmla="*/ 1 w 1121"/>
                <a:gd name="T41" fmla="*/ 1 h 1006"/>
                <a:gd name="T42" fmla="*/ 1 w 1121"/>
                <a:gd name="T43" fmla="*/ 1 h 1006"/>
                <a:gd name="T44" fmla="*/ 1 w 1121"/>
                <a:gd name="T45" fmla="*/ 1 h 1006"/>
                <a:gd name="T46" fmla="*/ 1 w 1121"/>
                <a:gd name="T47" fmla="*/ 1 h 1006"/>
                <a:gd name="T48" fmla="*/ 1 w 1121"/>
                <a:gd name="T49" fmla="*/ 1 h 1006"/>
                <a:gd name="T50" fmla="*/ 1 w 1121"/>
                <a:gd name="T51" fmla="*/ 1 h 1006"/>
                <a:gd name="T52" fmla="*/ 1 w 1121"/>
                <a:gd name="T53" fmla="*/ 1 h 1006"/>
                <a:gd name="T54" fmla="*/ 1 w 1121"/>
                <a:gd name="T55" fmla="*/ 1 h 1006"/>
                <a:gd name="T56" fmla="*/ 1 w 1121"/>
                <a:gd name="T57" fmla="*/ 1 h 1006"/>
                <a:gd name="T58" fmla="*/ 1 w 1121"/>
                <a:gd name="T59" fmla="*/ 1 h 1006"/>
                <a:gd name="T60" fmla="*/ 1 w 1121"/>
                <a:gd name="T61" fmla="*/ 1 h 1006"/>
                <a:gd name="T62" fmla="*/ 1 w 1121"/>
                <a:gd name="T63" fmla="*/ 1 h 1006"/>
                <a:gd name="T64" fmla="*/ 1 w 1121"/>
                <a:gd name="T65" fmla="*/ 1 h 1006"/>
                <a:gd name="T66" fmla="*/ 1 w 1121"/>
                <a:gd name="T67" fmla="*/ 1 h 1006"/>
                <a:gd name="T68" fmla="*/ 1 w 1121"/>
                <a:gd name="T69" fmla="*/ 1 h 1006"/>
                <a:gd name="T70" fmla="*/ 1 w 1121"/>
                <a:gd name="T71" fmla="*/ 1 h 1006"/>
                <a:gd name="T72" fmla="*/ 1 w 1121"/>
                <a:gd name="T73" fmla="*/ 1 h 1006"/>
                <a:gd name="T74" fmla="*/ 1 w 1121"/>
                <a:gd name="T75" fmla="*/ 1 h 1006"/>
                <a:gd name="T76" fmla="*/ 1 w 1121"/>
                <a:gd name="T77" fmla="*/ 1 h 1006"/>
                <a:gd name="T78" fmla="*/ 1 w 1121"/>
                <a:gd name="T79" fmla="*/ 1 h 1006"/>
                <a:gd name="T80" fmla="*/ 1 w 1121"/>
                <a:gd name="T81" fmla="*/ 1 h 1006"/>
                <a:gd name="T82" fmla="*/ 1 w 1121"/>
                <a:gd name="T83" fmla="*/ 1 h 1006"/>
                <a:gd name="T84" fmla="*/ 1 w 1121"/>
                <a:gd name="T85" fmla="*/ 1 h 1006"/>
                <a:gd name="T86" fmla="*/ 1 w 1121"/>
                <a:gd name="T87" fmla="*/ 1 h 1006"/>
                <a:gd name="T88" fmla="*/ 1 w 1121"/>
                <a:gd name="T89" fmla="*/ 1 h 1006"/>
                <a:gd name="T90" fmla="*/ 1 w 1121"/>
                <a:gd name="T91" fmla="*/ 1 h 1006"/>
                <a:gd name="T92" fmla="*/ 1 w 1121"/>
                <a:gd name="T93" fmla="*/ 1 h 1006"/>
                <a:gd name="T94" fmla="*/ 1 w 1121"/>
                <a:gd name="T95" fmla="*/ 1 h 1006"/>
                <a:gd name="T96" fmla="*/ 1 w 1121"/>
                <a:gd name="T97" fmla="*/ 1 h 1006"/>
                <a:gd name="T98" fmla="*/ 1 w 1121"/>
                <a:gd name="T99" fmla="*/ 1 h 1006"/>
                <a:gd name="T100" fmla="*/ 1 w 1121"/>
                <a:gd name="T101" fmla="*/ 1 h 1006"/>
                <a:gd name="T102" fmla="*/ 1 w 1121"/>
                <a:gd name="T103" fmla="*/ 1 h 1006"/>
                <a:gd name="T104" fmla="*/ 0 w 1121"/>
                <a:gd name="T105" fmla="*/ 1 h 100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21"/>
                <a:gd name="T160" fmla="*/ 0 h 1006"/>
                <a:gd name="T161" fmla="*/ 1121 w 1121"/>
                <a:gd name="T162" fmla="*/ 1006 h 100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21" h="1006">
                  <a:moveTo>
                    <a:pt x="0" y="866"/>
                  </a:moveTo>
                  <a:lnTo>
                    <a:pt x="37" y="923"/>
                  </a:lnTo>
                  <a:lnTo>
                    <a:pt x="769" y="783"/>
                  </a:lnTo>
                  <a:lnTo>
                    <a:pt x="819" y="809"/>
                  </a:lnTo>
                  <a:lnTo>
                    <a:pt x="848" y="866"/>
                  </a:lnTo>
                  <a:lnTo>
                    <a:pt x="920" y="906"/>
                  </a:lnTo>
                  <a:lnTo>
                    <a:pt x="1081" y="962"/>
                  </a:lnTo>
                  <a:lnTo>
                    <a:pt x="1084" y="983"/>
                  </a:lnTo>
                  <a:lnTo>
                    <a:pt x="1094" y="1006"/>
                  </a:lnTo>
                  <a:lnTo>
                    <a:pt x="1105" y="993"/>
                  </a:lnTo>
                  <a:lnTo>
                    <a:pt x="1120" y="944"/>
                  </a:lnTo>
                  <a:lnTo>
                    <a:pt x="1121" y="860"/>
                  </a:lnTo>
                  <a:lnTo>
                    <a:pt x="1094" y="698"/>
                  </a:lnTo>
                  <a:lnTo>
                    <a:pt x="1093" y="527"/>
                  </a:lnTo>
                  <a:lnTo>
                    <a:pt x="1064" y="392"/>
                  </a:lnTo>
                  <a:lnTo>
                    <a:pt x="1014" y="282"/>
                  </a:lnTo>
                  <a:lnTo>
                    <a:pt x="1003" y="171"/>
                  </a:lnTo>
                  <a:lnTo>
                    <a:pt x="955" y="0"/>
                  </a:lnTo>
                  <a:lnTo>
                    <a:pt x="731" y="58"/>
                  </a:lnTo>
                  <a:lnTo>
                    <a:pt x="713" y="55"/>
                  </a:lnTo>
                  <a:lnTo>
                    <a:pt x="645" y="110"/>
                  </a:lnTo>
                  <a:lnTo>
                    <a:pt x="583" y="200"/>
                  </a:lnTo>
                  <a:lnTo>
                    <a:pt x="577" y="237"/>
                  </a:lnTo>
                  <a:lnTo>
                    <a:pt x="549" y="277"/>
                  </a:lnTo>
                  <a:lnTo>
                    <a:pt x="500" y="324"/>
                  </a:lnTo>
                  <a:lnTo>
                    <a:pt x="521" y="354"/>
                  </a:lnTo>
                  <a:lnTo>
                    <a:pt x="527" y="330"/>
                  </a:lnTo>
                  <a:lnTo>
                    <a:pt x="541" y="338"/>
                  </a:lnTo>
                  <a:lnTo>
                    <a:pt x="532" y="350"/>
                  </a:lnTo>
                  <a:lnTo>
                    <a:pt x="543" y="354"/>
                  </a:lnTo>
                  <a:lnTo>
                    <a:pt x="535" y="375"/>
                  </a:lnTo>
                  <a:lnTo>
                    <a:pt x="527" y="374"/>
                  </a:lnTo>
                  <a:lnTo>
                    <a:pt x="525" y="385"/>
                  </a:lnTo>
                  <a:lnTo>
                    <a:pt x="549" y="417"/>
                  </a:lnTo>
                  <a:lnTo>
                    <a:pt x="549" y="447"/>
                  </a:lnTo>
                  <a:lnTo>
                    <a:pt x="515" y="465"/>
                  </a:lnTo>
                  <a:lnTo>
                    <a:pt x="479" y="517"/>
                  </a:lnTo>
                  <a:lnTo>
                    <a:pt x="439" y="547"/>
                  </a:lnTo>
                  <a:lnTo>
                    <a:pt x="369" y="550"/>
                  </a:lnTo>
                  <a:lnTo>
                    <a:pt x="343" y="570"/>
                  </a:lnTo>
                  <a:lnTo>
                    <a:pt x="302" y="552"/>
                  </a:lnTo>
                  <a:lnTo>
                    <a:pt x="180" y="565"/>
                  </a:lnTo>
                  <a:lnTo>
                    <a:pt x="88" y="602"/>
                  </a:lnTo>
                  <a:lnTo>
                    <a:pt x="95" y="634"/>
                  </a:lnTo>
                  <a:lnTo>
                    <a:pt x="88" y="650"/>
                  </a:lnTo>
                  <a:lnTo>
                    <a:pt x="95" y="651"/>
                  </a:lnTo>
                  <a:lnTo>
                    <a:pt x="110" y="681"/>
                  </a:lnTo>
                  <a:lnTo>
                    <a:pt x="122" y="680"/>
                  </a:lnTo>
                  <a:lnTo>
                    <a:pt x="134" y="709"/>
                  </a:lnTo>
                  <a:lnTo>
                    <a:pt x="133" y="721"/>
                  </a:lnTo>
                  <a:lnTo>
                    <a:pt x="111" y="737"/>
                  </a:lnTo>
                  <a:lnTo>
                    <a:pt x="98" y="771"/>
                  </a:lnTo>
                  <a:lnTo>
                    <a:pt x="0" y="866"/>
                  </a:lnTo>
                  <a:close/>
                </a:path>
              </a:pathLst>
            </a:custGeom>
            <a:solidFill>
              <a:srgbClr val="0965B9"/>
            </a:solidFill>
            <a:ln>
              <a:noFill/>
            </a:ln>
            <a:effectLst>
              <a:prstShdw prst="shdw17" dist="17961" dir="2700000">
                <a:srgbClr val="053D6F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Freeform 55"/>
            <p:cNvSpPr>
              <a:spLocks/>
            </p:cNvSpPr>
            <p:nvPr/>
          </p:nvSpPr>
          <p:spPr bwMode="auto">
            <a:xfrm>
              <a:off x="4899" y="1754"/>
              <a:ext cx="17" cy="24"/>
            </a:xfrm>
            <a:custGeom>
              <a:avLst/>
              <a:gdLst>
                <a:gd name="T0" fmla="*/ 0 w 34"/>
                <a:gd name="T1" fmla="*/ 0 h 49"/>
                <a:gd name="T2" fmla="*/ 1 w 34"/>
                <a:gd name="T3" fmla="*/ 0 h 49"/>
                <a:gd name="T4" fmla="*/ 1 w 34"/>
                <a:gd name="T5" fmla="*/ 0 h 49"/>
                <a:gd name="T6" fmla="*/ 1 w 34"/>
                <a:gd name="T7" fmla="*/ 0 h 49"/>
                <a:gd name="T8" fmla="*/ 1 w 34"/>
                <a:gd name="T9" fmla="*/ 0 h 49"/>
                <a:gd name="T10" fmla="*/ 0 w 34"/>
                <a:gd name="T11" fmla="*/ 0 h 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"/>
                <a:gd name="T19" fmla="*/ 0 h 49"/>
                <a:gd name="T20" fmla="*/ 34 w 34"/>
                <a:gd name="T21" fmla="*/ 49 h 4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" h="49">
                  <a:moveTo>
                    <a:pt x="0" y="49"/>
                  </a:moveTo>
                  <a:lnTo>
                    <a:pt x="3" y="18"/>
                  </a:lnTo>
                  <a:lnTo>
                    <a:pt x="21" y="0"/>
                  </a:lnTo>
                  <a:lnTo>
                    <a:pt x="34" y="9"/>
                  </a:lnTo>
                  <a:lnTo>
                    <a:pt x="14" y="3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965B9"/>
            </a:solidFill>
            <a:ln>
              <a:noFill/>
            </a:ln>
            <a:effectLst>
              <a:prstShdw prst="shdw17" dist="17961" dir="2700000">
                <a:srgbClr val="053D6F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" name="Freeform 56"/>
            <p:cNvSpPr>
              <a:spLocks/>
            </p:cNvSpPr>
            <p:nvPr/>
          </p:nvSpPr>
          <p:spPr bwMode="auto">
            <a:xfrm>
              <a:off x="4917" y="1658"/>
              <a:ext cx="175" cy="105"/>
            </a:xfrm>
            <a:custGeom>
              <a:avLst/>
              <a:gdLst>
                <a:gd name="T0" fmla="*/ 0 w 351"/>
                <a:gd name="T1" fmla="*/ 1 h 210"/>
                <a:gd name="T2" fmla="*/ 0 w 351"/>
                <a:gd name="T3" fmla="*/ 1 h 210"/>
                <a:gd name="T4" fmla="*/ 0 w 351"/>
                <a:gd name="T5" fmla="*/ 1 h 210"/>
                <a:gd name="T6" fmla="*/ 0 w 351"/>
                <a:gd name="T7" fmla="*/ 1 h 210"/>
                <a:gd name="T8" fmla="*/ 0 w 351"/>
                <a:gd name="T9" fmla="*/ 1 h 210"/>
                <a:gd name="T10" fmla="*/ 0 w 351"/>
                <a:gd name="T11" fmla="*/ 1 h 210"/>
                <a:gd name="T12" fmla="*/ 0 w 351"/>
                <a:gd name="T13" fmla="*/ 1 h 210"/>
                <a:gd name="T14" fmla="*/ 0 w 351"/>
                <a:gd name="T15" fmla="*/ 1 h 210"/>
                <a:gd name="T16" fmla="*/ 0 w 351"/>
                <a:gd name="T17" fmla="*/ 1 h 210"/>
                <a:gd name="T18" fmla="*/ 0 w 351"/>
                <a:gd name="T19" fmla="*/ 1 h 210"/>
                <a:gd name="T20" fmla="*/ 0 w 351"/>
                <a:gd name="T21" fmla="*/ 1 h 210"/>
                <a:gd name="T22" fmla="*/ 0 w 351"/>
                <a:gd name="T23" fmla="*/ 1 h 210"/>
                <a:gd name="T24" fmla="*/ 0 w 351"/>
                <a:gd name="T25" fmla="*/ 1 h 210"/>
                <a:gd name="T26" fmla="*/ 0 w 351"/>
                <a:gd name="T27" fmla="*/ 1 h 210"/>
                <a:gd name="T28" fmla="*/ 0 w 351"/>
                <a:gd name="T29" fmla="*/ 1 h 210"/>
                <a:gd name="T30" fmla="*/ 0 w 351"/>
                <a:gd name="T31" fmla="*/ 1 h 210"/>
                <a:gd name="T32" fmla="*/ 0 w 351"/>
                <a:gd name="T33" fmla="*/ 1 h 210"/>
                <a:gd name="T34" fmla="*/ 0 w 351"/>
                <a:gd name="T35" fmla="*/ 1 h 210"/>
                <a:gd name="T36" fmla="*/ 0 w 351"/>
                <a:gd name="T37" fmla="*/ 1 h 210"/>
                <a:gd name="T38" fmla="*/ 0 w 351"/>
                <a:gd name="T39" fmla="*/ 1 h 210"/>
                <a:gd name="T40" fmla="*/ 0 w 351"/>
                <a:gd name="T41" fmla="*/ 1 h 210"/>
                <a:gd name="T42" fmla="*/ 0 w 351"/>
                <a:gd name="T43" fmla="*/ 1 h 210"/>
                <a:gd name="T44" fmla="*/ 0 w 351"/>
                <a:gd name="T45" fmla="*/ 1 h 210"/>
                <a:gd name="T46" fmla="*/ 0 w 351"/>
                <a:gd name="T47" fmla="*/ 1 h 210"/>
                <a:gd name="T48" fmla="*/ 0 w 351"/>
                <a:gd name="T49" fmla="*/ 1 h 210"/>
                <a:gd name="T50" fmla="*/ 0 w 351"/>
                <a:gd name="T51" fmla="*/ 1 h 210"/>
                <a:gd name="T52" fmla="*/ 0 w 351"/>
                <a:gd name="T53" fmla="*/ 1 h 210"/>
                <a:gd name="T54" fmla="*/ 0 w 351"/>
                <a:gd name="T55" fmla="*/ 1 h 210"/>
                <a:gd name="T56" fmla="*/ 0 w 351"/>
                <a:gd name="T57" fmla="*/ 1 h 210"/>
                <a:gd name="T58" fmla="*/ 0 w 351"/>
                <a:gd name="T59" fmla="*/ 1 h 210"/>
                <a:gd name="T60" fmla="*/ 0 w 351"/>
                <a:gd name="T61" fmla="*/ 1 h 210"/>
                <a:gd name="T62" fmla="*/ 0 w 351"/>
                <a:gd name="T63" fmla="*/ 1 h 210"/>
                <a:gd name="T64" fmla="*/ 0 w 351"/>
                <a:gd name="T65" fmla="*/ 0 h 210"/>
                <a:gd name="T66" fmla="*/ 0 w 351"/>
                <a:gd name="T67" fmla="*/ 1 h 210"/>
                <a:gd name="T68" fmla="*/ 0 w 351"/>
                <a:gd name="T69" fmla="*/ 1 h 210"/>
                <a:gd name="T70" fmla="*/ 0 w 351"/>
                <a:gd name="T71" fmla="*/ 1 h 210"/>
                <a:gd name="T72" fmla="*/ 0 w 351"/>
                <a:gd name="T73" fmla="*/ 1 h 210"/>
                <a:gd name="T74" fmla="*/ 0 w 351"/>
                <a:gd name="T75" fmla="*/ 1 h 210"/>
                <a:gd name="T76" fmla="*/ 0 w 351"/>
                <a:gd name="T77" fmla="*/ 1 h 210"/>
                <a:gd name="T78" fmla="*/ 0 w 351"/>
                <a:gd name="T79" fmla="*/ 1 h 210"/>
                <a:gd name="T80" fmla="*/ 0 w 351"/>
                <a:gd name="T81" fmla="*/ 1 h 210"/>
                <a:gd name="T82" fmla="*/ 0 w 351"/>
                <a:gd name="T83" fmla="*/ 1 h 210"/>
                <a:gd name="T84" fmla="*/ 0 w 351"/>
                <a:gd name="T85" fmla="*/ 1 h 210"/>
                <a:gd name="T86" fmla="*/ 0 w 351"/>
                <a:gd name="T87" fmla="*/ 1 h 210"/>
                <a:gd name="T88" fmla="*/ 0 w 351"/>
                <a:gd name="T89" fmla="*/ 1 h 210"/>
                <a:gd name="T90" fmla="*/ 0 w 351"/>
                <a:gd name="T91" fmla="*/ 1 h 210"/>
                <a:gd name="T92" fmla="*/ 0 w 351"/>
                <a:gd name="T93" fmla="*/ 1 h 210"/>
                <a:gd name="T94" fmla="*/ 0 w 351"/>
                <a:gd name="T95" fmla="*/ 1 h 210"/>
                <a:gd name="T96" fmla="*/ 0 w 351"/>
                <a:gd name="T97" fmla="*/ 1 h 21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1"/>
                <a:gd name="T148" fmla="*/ 0 h 210"/>
                <a:gd name="T149" fmla="*/ 351 w 351"/>
                <a:gd name="T150" fmla="*/ 210 h 21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1" h="210">
                  <a:moveTo>
                    <a:pt x="0" y="189"/>
                  </a:moveTo>
                  <a:lnTo>
                    <a:pt x="8" y="207"/>
                  </a:lnTo>
                  <a:lnTo>
                    <a:pt x="15" y="208"/>
                  </a:lnTo>
                  <a:lnTo>
                    <a:pt x="27" y="191"/>
                  </a:lnTo>
                  <a:lnTo>
                    <a:pt x="39" y="186"/>
                  </a:lnTo>
                  <a:lnTo>
                    <a:pt x="45" y="192"/>
                  </a:lnTo>
                  <a:lnTo>
                    <a:pt x="24" y="210"/>
                  </a:lnTo>
                  <a:lnTo>
                    <a:pt x="57" y="197"/>
                  </a:lnTo>
                  <a:lnTo>
                    <a:pt x="60" y="189"/>
                  </a:lnTo>
                  <a:lnTo>
                    <a:pt x="108" y="167"/>
                  </a:lnTo>
                  <a:lnTo>
                    <a:pt x="148" y="138"/>
                  </a:lnTo>
                  <a:lnTo>
                    <a:pt x="191" y="122"/>
                  </a:lnTo>
                  <a:lnTo>
                    <a:pt x="230" y="99"/>
                  </a:lnTo>
                  <a:lnTo>
                    <a:pt x="227" y="103"/>
                  </a:lnTo>
                  <a:lnTo>
                    <a:pt x="155" y="158"/>
                  </a:lnTo>
                  <a:lnTo>
                    <a:pt x="143" y="163"/>
                  </a:lnTo>
                  <a:lnTo>
                    <a:pt x="150" y="164"/>
                  </a:lnTo>
                  <a:lnTo>
                    <a:pt x="172" y="154"/>
                  </a:lnTo>
                  <a:lnTo>
                    <a:pt x="281" y="73"/>
                  </a:lnTo>
                  <a:lnTo>
                    <a:pt x="296" y="58"/>
                  </a:lnTo>
                  <a:lnTo>
                    <a:pt x="347" y="15"/>
                  </a:lnTo>
                  <a:lnTo>
                    <a:pt x="351" y="2"/>
                  </a:lnTo>
                  <a:lnTo>
                    <a:pt x="341" y="3"/>
                  </a:lnTo>
                  <a:lnTo>
                    <a:pt x="317" y="27"/>
                  </a:lnTo>
                  <a:lnTo>
                    <a:pt x="302" y="25"/>
                  </a:lnTo>
                  <a:lnTo>
                    <a:pt x="280" y="37"/>
                  </a:lnTo>
                  <a:lnTo>
                    <a:pt x="272" y="35"/>
                  </a:lnTo>
                  <a:lnTo>
                    <a:pt x="254" y="82"/>
                  </a:lnTo>
                  <a:lnTo>
                    <a:pt x="246" y="73"/>
                  </a:lnTo>
                  <a:lnTo>
                    <a:pt x="227" y="73"/>
                  </a:lnTo>
                  <a:lnTo>
                    <a:pt x="260" y="37"/>
                  </a:lnTo>
                  <a:lnTo>
                    <a:pt x="256" y="27"/>
                  </a:lnTo>
                  <a:lnTo>
                    <a:pt x="280" y="0"/>
                  </a:lnTo>
                  <a:lnTo>
                    <a:pt x="270" y="1"/>
                  </a:lnTo>
                  <a:lnTo>
                    <a:pt x="223" y="57"/>
                  </a:lnTo>
                  <a:lnTo>
                    <a:pt x="168" y="76"/>
                  </a:lnTo>
                  <a:lnTo>
                    <a:pt x="137" y="81"/>
                  </a:lnTo>
                  <a:lnTo>
                    <a:pt x="133" y="95"/>
                  </a:lnTo>
                  <a:lnTo>
                    <a:pt x="96" y="105"/>
                  </a:lnTo>
                  <a:lnTo>
                    <a:pt x="82" y="102"/>
                  </a:lnTo>
                  <a:lnTo>
                    <a:pt x="82" y="113"/>
                  </a:lnTo>
                  <a:lnTo>
                    <a:pt x="66" y="113"/>
                  </a:lnTo>
                  <a:lnTo>
                    <a:pt x="57" y="123"/>
                  </a:lnTo>
                  <a:lnTo>
                    <a:pt x="52" y="138"/>
                  </a:lnTo>
                  <a:lnTo>
                    <a:pt x="46" y="134"/>
                  </a:lnTo>
                  <a:lnTo>
                    <a:pt x="39" y="151"/>
                  </a:lnTo>
                  <a:lnTo>
                    <a:pt x="13" y="160"/>
                  </a:lnTo>
                  <a:lnTo>
                    <a:pt x="9" y="172"/>
                  </a:lnTo>
                  <a:lnTo>
                    <a:pt x="0" y="189"/>
                  </a:lnTo>
                  <a:close/>
                </a:path>
              </a:pathLst>
            </a:custGeom>
            <a:solidFill>
              <a:srgbClr val="0965B9"/>
            </a:solidFill>
            <a:ln>
              <a:noFill/>
            </a:ln>
            <a:effectLst>
              <a:prstShdw prst="shdw17" dist="17961" dir="2700000">
                <a:srgbClr val="053D6F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" name="Freeform 57"/>
            <p:cNvSpPr>
              <a:spLocks/>
            </p:cNvSpPr>
            <p:nvPr/>
          </p:nvSpPr>
          <p:spPr bwMode="auto">
            <a:xfrm>
              <a:off x="4082" y="2277"/>
              <a:ext cx="809" cy="363"/>
            </a:xfrm>
            <a:custGeom>
              <a:avLst/>
              <a:gdLst>
                <a:gd name="T0" fmla="*/ 1 w 1618"/>
                <a:gd name="T1" fmla="*/ 1 h 724"/>
                <a:gd name="T2" fmla="*/ 1 w 1618"/>
                <a:gd name="T3" fmla="*/ 1 h 724"/>
                <a:gd name="T4" fmla="*/ 1 w 1618"/>
                <a:gd name="T5" fmla="*/ 1 h 724"/>
                <a:gd name="T6" fmla="*/ 1 w 1618"/>
                <a:gd name="T7" fmla="*/ 1 h 724"/>
                <a:gd name="T8" fmla="*/ 1 w 1618"/>
                <a:gd name="T9" fmla="*/ 1 h 724"/>
                <a:gd name="T10" fmla="*/ 1 w 1618"/>
                <a:gd name="T11" fmla="*/ 1 h 724"/>
                <a:gd name="T12" fmla="*/ 1 w 1618"/>
                <a:gd name="T13" fmla="*/ 1 h 724"/>
                <a:gd name="T14" fmla="*/ 1 w 1618"/>
                <a:gd name="T15" fmla="*/ 1 h 724"/>
                <a:gd name="T16" fmla="*/ 1 w 1618"/>
                <a:gd name="T17" fmla="*/ 1 h 724"/>
                <a:gd name="T18" fmla="*/ 1 w 1618"/>
                <a:gd name="T19" fmla="*/ 1 h 724"/>
                <a:gd name="T20" fmla="*/ 1 w 1618"/>
                <a:gd name="T21" fmla="*/ 1 h 724"/>
                <a:gd name="T22" fmla="*/ 1 w 1618"/>
                <a:gd name="T23" fmla="*/ 1 h 724"/>
                <a:gd name="T24" fmla="*/ 1 w 1618"/>
                <a:gd name="T25" fmla="*/ 1 h 724"/>
                <a:gd name="T26" fmla="*/ 1 w 1618"/>
                <a:gd name="T27" fmla="*/ 1 h 724"/>
                <a:gd name="T28" fmla="*/ 1 w 1618"/>
                <a:gd name="T29" fmla="*/ 1 h 724"/>
                <a:gd name="T30" fmla="*/ 1 w 1618"/>
                <a:gd name="T31" fmla="*/ 1 h 724"/>
                <a:gd name="T32" fmla="*/ 1 w 1618"/>
                <a:gd name="T33" fmla="*/ 1 h 724"/>
                <a:gd name="T34" fmla="*/ 1 w 1618"/>
                <a:gd name="T35" fmla="*/ 1 h 724"/>
                <a:gd name="T36" fmla="*/ 1 w 1618"/>
                <a:gd name="T37" fmla="*/ 1 h 724"/>
                <a:gd name="T38" fmla="*/ 1 w 1618"/>
                <a:gd name="T39" fmla="*/ 1 h 724"/>
                <a:gd name="T40" fmla="*/ 1 w 1618"/>
                <a:gd name="T41" fmla="*/ 1 h 724"/>
                <a:gd name="T42" fmla="*/ 1 w 1618"/>
                <a:gd name="T43" fmla="*/ 1 h 724"/>
                <a:gd name="T44" fmla="*/ 1 w 1618"/>
                <a:gd name="T45" fmla="*/ 1 h 724"/>
                <a:gd name="T46" fmla="*/ 1 w 1618"/>
                <a:gd name="T47" fmla="*/ 1 h 724"/>
                <a:gd name="T48" fmla="*/ 1 w 1618"/>
                <a:gd name="T49" fmla="*/ 1 h 724"/>
                <a:gd name="T50" fmla="*/ 1 w 1618"/>
                <a:gd name="T51" fmla="*/ 1 h 724"/>
                <a:gd name="T52" fmla="*/ 1 w 1618"/>
                <a:gd name="T53" fmla="*/ 1 h 724"/>
                <a:gd name="T54" fmla="*/ 1 w 1618"/>
                <a:gd name="T55" fmla="*/ 1 h 724"/>
                <a:gd name="T56" fmla="*/ 1 w 1618"/>
                <a:gd name="T57" fmla="*/ 1 h 724"/>
                <a:gd name="T58" fmla="*/ 1 w 1618"/>
                <a:gd name="T59" fmla="*/ 1 h 724"/>
                <a:gd name="T60" fmla="*/ 1 w 1618"/>
                <a:gd name="T61" fmla="*/ 1 h 724"/>
                <a:gd name="T62" fmla="*/ 1 w 1618"/>
                <a:gd name="T63" fmla="*/ 1 h 724"/>
                <a:gd name="T64" fmla="*/ 1 w 1618"/>
                <a:gd name="T65" fmla="*/ 1 h 724"/>
                <a:gd name="T66" fmla="*/ 1 w 1618"/>
                <a:gd name="T67" fmla="*/ 1 h 724"/>
                <a:gd name="T68" fmla="*/ 1 w 1618"/>
                <a:gd name="T69" fmla="*/ 1 h 724"/>
                <a:gd name="T70" fmla="*/ 1 w 1618"/>
                <a:gd name="T71" fmla="*/ 1 h 724"/>
                <a:gd name="T72" fmla="*/ 1 w 1618"/>
                <a:gd name="T73" fmla="*/ 1 h 724"/>
                <a:gd name="T74" fmla="*/ 1 w 1618"/>
                <a:gd name="T75" fmla="*/ 1 h 724"/>
                <a:gd name="T76" fmla="*/ 1 w 1618"/>
                <a:gd name="T77" fmla="*/ 1 h 724"/>
                <a:gd name="T78" fmla="*/ 1 w 1618"/>
                <a:gd name="T79" fmla="*/ 1 h 724"/>
                <a:gd name="T80" fmla="*/ 1 w 1618"/>
                <a:gd name="T81" fmla="*/ 1 h 724"/>
                <a:gd name="T82" fmla="*/ 1 w 1618"/>
                <a:gd name="T83" fmla="*/ 1 h 724"/>
                <a:gd name="T84" fmla="*/ 1 w 1618"/>
                <a:gd name="T85" fmla="*/ 1 h 724"/>
                <a:gd name="T86" fmla="*/ 1 w 1618"/>
                <a:gd name="T87" fmla="*/ 1 h 724"/>
                <a:gd name="T88" fmla="*/ 1 w 1618"/>
                <a:gd name="T89" fmla="*/ 1 h 72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618"/>
                <a:gd name="T136" fmla="*/ 0 h 724"/>
                <a:gd name="T137" fmla="*/ 1618 w 1618"/>
                <a:gd name="T138" fmla="*/ 724 h 72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618" h="724">
                  <a:moveTo>
                    <a:pt x="0" y="567"/>
                  </a:moveTo>
                  <a:lnTo>
                    <a:pt x="1" y="622"/>
                  </a:lnTo>
                  <a:lnTo>
                    <a:pt x="234" y="595"/>
                  </a:lnTo>
                  <a:lnTo>
                    <a:pt x="371" y="525"/>
                  </a:lnTo>
                  <a:lnTo>
                    <a:pt x="630" y="497"/>
                  </a:lnTo>
                  <a:lnTo>
                    <a:pt x="737" y="564"/>
                  </a:lnTo>
                  <a:lnTo>
                    <a:pt x="905" y="540"/>
                  </a:lnTo>
                  <a:lnTo>
                    <a:pt x="1157" y="724"/>
                  </a:lnTo>
                  <a:lnTo>
                    <a:pt x="1192" y="702"/>
                  </a:lnTo>
                  <a:lnTo>
                    <a:pt x="1255" y="699"/>
                  </a:lnTo>
                  <a:lnTo>
                    <a:pt x="1269" y="651"/>
                  </a:lnTo>
                  <a:lnTo>
                    <a:pt x="1281" y="676"/>
                  </a:lnTo>
                  <a:lnTo>
                    <a:pt x="1299" y="592"/>
                  </a:lnTo>
                  <a:lnTo>
                    <a:pt x="1331" y="548"/>
                  </a:lnTo>
                  <a:lnTo>
                    <a:pt x="1363" y="525"/>
                  </a:lnTo>
                  <a:lnTo>
                    <a:pt x="1347" y="514"/>
                  </a:lnTo>
                  <a:lnTo>
                    <a:pt x="1351" y="497"/>
                  </a:lnTo>
                  <a:lnTo>
                    <a:pt x="1337" y="476"/>
                  </a:lnTo>
                  <a:lnTo>
                    <a:pt x="1361" y="498"/>
                  </a:lnTo>
                  <a:lnTo>
                    <a:pt x="1354" y="505"/>
                  </a:lnTo>
                  <a:lnTo>
                    <a:pt x="1372" y="515"/>
                  </a:lnTo>
                  <a:lnTo>
                    <a:pt x="1389" y="494"/>
                  </a:lnTo>
                  <a:lnTo>
                    <a:pt x="1399" y="490"/>
                  </a:lnTo>
                  <a:lnTo>
                    <a:pt x="1389" y="459"/>
                  </a:lnTo>
                  <a:lnTo>
                    <a:pt x="1399" y="457"/>
                  </a:lnTo>
                  <a:lnTo>
                    <a:pt x="1410" y="478"/>
                  </a:lnTo>
                  <a:lnTo>
                    <a:pt x="1466" y="449"/>
                  </a:lnTo>
                  <a:lnTo>
                    <a:pt x="1515" y="448"/>
                  </a:lnTo>
                  <a:lnTo>
                    <a:pt x="1547" y="386"/>
                  </a:lnTo>
                  <a:lnTo>
                    <a:pt x="1535" y="371"/>
                  </a:lnTo>
                  <a:lnTo>
                    <a:pt x="1516" y="391"/>
                  </a:lnTo>
                  <a:lnTo>
                    <a:pt x="1511" y="364"/>
                  </a:lnTo>
                  <a:lnTo>
                    <a:pt x="1489" y="382"/>
                  </a:lnTo>
                  <a:lnTo>
                    <a:pt x="1499" y="401"/>
                  </a:lnTo>
                  <a:lnTo>
                    <a:pt x="1479" y="390"/>
                  </a:lnTo>
                  <a:lnTo>
                    <a:pt x="1476" y="411"/>
                  </a:lnTo>
                  <a:lnTo>
                    <a:pt x="1424" y="407"/>
                  </a:lnTo>
                  <a:lnTo>
                    <a:pt x="1388" y="380"/>
                  </a:lnTo>
                  <a:lnTo>
                    <a:pt x="1389" y="366"/>
                  </a:lnTo>
                  <a:lnTo>
                    <a:pt x="1446" y="400"/>
                  </a:lnTo>
                  <a:lnTo>
                    <a:pt x="1489" y="349"/>
                  </a:lnTo>
                  <a:lnTo>
                    <a:pt x="1466" y="345"/>
                  </a:lnTo>
                  <a:lnTo>
                    <a:pt x="1492" y="309"/>
                  </a:lnTo>
                  <a:lnTo>
                    <a:pt x="1465" y="318"/>
                  </a:lnTo>
                  <a:lnTo>
                    <a:pt x="1378" y="285"/>
                  </a:lnTo>
                  <a:lnTo>
                    <a:pt x="1423" y="278"/>
                  </a:lnTo>
                  <a:lnTo>
                    <a:pt x="1464" y="294"/>
                  </a:lnTo>
                  <a:lnTo>
                    <a:pt x="1465" y="284"/>
                  </a:lnTo>
                  <a:lnTo>
                    <a:pt x="1446" y="261"/>
                  </a:lnTo>
                  <a:lnTo>
                    <a:pt x="1463" y="261"/>
                  </a:lnTo>
                  <a:lnTo>
                    <a:pt x="1486" y="248"/>
                  </a:lnTo>
                  <a:lnTo>
                    <a:pt x="1472" y="268"/>
                  </a:lnTo>
                  <a:lnTo>
                    <a:pt x="1482" y="292"/>
                  </a:lnTo>
                  <a:lnTo>
                    <a:pt x="1502" y="272"/>
                  </a:lnTo>
                  <a:lnTo>
                    <a:pt x="1514" y="294"/>
                  </a:lnTo>
                  <a:lnTo>
                    <a:pt x="1531" y="292"/>
                  </a:lnTo>
                  <a:lnTo>
                    <a:pt x="1555" y="289"/>
                  </a:lnTo>
                  <a:lnTo>
                    <a:pt x="1578" y="261"/>
                  </a:lnTo>
                  <a:lnTo>
                    <a:pt x="1593" y="216"/>
                  </a:lnTo>
                  <a:lnTo>
                    <a:pt x="1618" y="210"/>
                  </a:lnTo>
                  <a:lnTo>
                    <a:pt x="1618" y="186"/>
                  </a:lnTo>
                  <a:lnTo>
                    <a:pt x="1600" y="145"/>
                  </a:lnTo>
                  <a:lnTo>
                    <a:pt x="1576" y="145"/>
                  </a:lnTo>
                  <a:lnTo>
                    <a:pt x="1552" y="210"/>
                  </a:lnTo>
                  <a:lnTo>
                    <a:pt x="1540" y="177"/>
                  </a:lnTo>
                  <a:lnTo>
                    <a:pt x="1535" y="134"/>
                  </a:lnTo>
                  <a:lnTo>
                    <a:pt x="1484" y="159"/>
                  </a:lnTo>
                  <a:lnTo>
                    <a:pt x="1415" y="172"/>
                  </a:lnTo>
                  <a:lnTo>
                    <a:pt x="1424" y="143"/>
                  </a:lnTo>
                  <a:lnTo>
                    <a:pt x="1459" y="123"/>
                  </a:lnTo>
                  <a:lnTo>
                    <a:pt x="1530" y="95"/>
                  </a:lnTo>
                  <a:lnTo>
                    <a:pt x="1506" y="62"/>
                  </a:lnTo>
                  <a:lnTo>
                    <a:pt x="1555" y="84"/>
                  </a:lnTo>
                  <a:lnTo>
                    <a:pt x="1537" y="56"/>
                  </a:lnTo>
                  <a:lnTo>
                    <a:pt x="1583" y="95"/>
                  </a:lnTo>
                  <a:lnTo>
                    <a:pt x="1548" y="27"/>
                  </a:lnTo>
                  <a:lnTo>
                    <a:pt x="1515" y="0"/>
                  </a:lnTo>
                  <a:lnTo>
                    <a:pt x="937" y="110"/>
                  </a:lnTo>
                  <a:lnTo>
                    <a:pt x="462" y="172"/>
                  </a:lnTo>
                  <a:lnTo>
                    <a:pt x="454" y="227"/>
                  </a:lnTo>
                  <a:lnTo>
                    <a:pt x="429" y="244"/>
                  </a:lnTo>
                  <a:lnTo>
                    <a:pt x="395" y="303"/>
                  </a:lnTo>
                  <a:lnTo>
                    <a:pt x="368" y="298"/>
                  </a:lnTo>
                  <a:lnTo>
                    <a:pt x="340" y="315"/>
                  </a:lnTo>
                  <a:lnTo>
                    <a:pt x="318" y="344"/>
                  </a:lnTo>
                  <a:lnTo>
                    <a:pt x="291" y="326"/>
                  </a:lnTo>
                  <a:lnTo>
                    <a:pt x="247" y="364"/>
                  </a:lnTo>
                  <a:lnTo>
                    <a:pt x="242" y="394"/>
                  </a:lnTo>
                  <a:lnTo>
                    <a:pt x="60" y="503"/>
                  </a:lnTo>
                  <a:lnTo>
                    <a:pt x="48" y="545"/>
                  </a:lnTo>
                  <a:lnTo>
                    <a:pt x="0" y="567"/>
                  </a:lnTo>
                  <a:close/>
                </a:path>
              </a:pathLst>
            </a:custGeom>
            <a:solidFill>
              <a:srgbClr val="0965B9"/>
            </a:solidFill>
            <a:ln>
              <a:noFill/>
            </a:ln>
            <a:effectLst>
              <a:prstShdw prst="shdw17" dist="17961" dir="2700000">
                <a:srgbClr val="053D6F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" name="Freeform 58"/>
            <p:cNvSpPr>
              <a:spLocks/>
            </p:cNvSpPr>
            <p:nvPr/>
          </p:nvSpPr>
          <p:spPr bwMode="auto">
            <a:xfrm>
              <a:off x="2285" y="943"/>
              <a:ext cx="625" cy="394"/>
            </a:xfrm>
            <a:custGeom>
              <a:avLst/>
              <a:gdLst>
                <a:gd name="T0" fmla="*/ 0 w 1249"/>
                <a:gd name="T1" fmla="*/ 1 h 788"/>
                <a:gd name="T2" fmla="*/ 1 w 1249"/>
                <a:gd name="T3" fmla="*/ 0 h 788"/>
                <a:gd name="T4" fmla="*/ 1 w 1249"/>
                <a:gd name="T5" fmla="*/ 1 h 788"/>
                <a:gd name="T6" fmla="*/ 1 w 1249"/>
                <a:gd name="T7" fmla="*/ 1 h 788"/>
                <a:gd name="T8" fmla="*/ 1 w 1249"/>
                <a:gd name="T9" fmla="*/ 1 h 788"/>
                <a:gd name="T10" fmla="*/ 1 w 1249"/>
                <a:gd name="T11" fmla="*/ 1 h 788"/>
                <a:gd name="T12" fmla="*/ 1 w 1249"/>
                <a:gd name="T13" fmla="*/ 1 h 788"/>
                <a:gd name="T14" fmla="*/ 1 w 1249"/>
                <a:gd name="T15" fmla="*/ 1 h 788"/>
                <a:gd name="T16" fmla="*/ 1 w 1249"/>
                <a:gd name="T17" fmla="*/ 1 h 788"/>
                <a:gd name="T18" fmla="*/ 0 w 1249"/>
                <a:gd name="T19" fmla="*/ 1 h 7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49"/>
                <a:gd name="T31" fmla="*/ 0 h 788"/>
                <a:gd name="T32" fmla="*/ 1249 w 1249"/>
                <a:gd name="T33" fmla="*/ 788 h 7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49" h="788">
                  <a:moveTo>
                    <a:pt x="0" y="723"/>
                  </a:moveTo>
                  <a:lnTo>
                    <a:pt x="66" y="0"/>
                  </a:lnTo>
                  <a:lnTo>
                    <a:pt x="681" y="43"/>
                  </a:lnTo>
                  <a:lnTo>
                    <a:pt x="1152" y="57"/>
                  </a:lnTo>
                  <a:lnTo>
                    <a:pt x="1161" y="256"/>
                  </a:lnTo>
                  <a:lnTo>
                    <a:pt x="1208" y="415"/>
                  </a:lnTo>
                  <a:lnTo>
                    <a:pt x="1214" y="621"/>
                  </a:lnTo>
                  <a:lnTo>
                    <a:pt x="1249" y="788"/>
                  </a:lnTo>
                  <a:lnTo>
                    <a:pt x="592" y="766"/>
                  </a:lnTo>
                  <a:lnTo>
                    <a:pt x="0" y="723"/>
                  </a:lnTo>
                  <a:close/>
                </a:path>
              </a:pathLst>
            </a:custGeom>
            <a:solidFill>
              <a:srgbClr val="0965B9"/>
            </a:solidFill>
            <a:ln>
              <a:noFill/>
            </a:ln>
            <a:effectLst>
              <a:prstShdw prst="shdw17" dist="17961" dir="2700000">
                <a:srgbClr val="053D6F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" name="Freeform 59"/>
            <p:cNvSpPr>
              <a:spLocks/>
            </p:cNvSpPr>
            <p:nvPr/>
          </p:nvSpPr>
          <p:spPr bwMode="auto">
            <a:xfrm>
              <a:off x="3945" y="1709"/>
              <a:ext cx="397" cy="449"/>
            </a:xfrm>
            <a:custGeom>
              <a:avLst/>
              <a:gdLst>
                <a:gd name="T0" fmla="*/ 0 w 794"/>
                <a:gd name="T1" fmla="*/ 1 h 898"/>
                <a:gd name="T2" fmla="*/ 1 w 794"/>
                <a:gd name="T3" fmla="*/ 1 h 898"/>
                <a:gd name="T4" fmla="*/ 1 w 794"/>
                <a:gd name="T5" fmla="*/ 1 h 898"/>
                <a:gd name="T6" fmla="*/ 1 w 794"/>
                <a:gd name="T7" fmla="*/ 1 h 898"/>
                <a:gd name="T8" fmla="*/ 1 w 794"/>
                <a:gd name="T9" fmla="*/ 1 h 898"/>
                <a:gd name="T10" fmla="*/ 1 w 794"/>
                <a:gd name="T11" fmla="*/ 1 h 898"/>
                <a:gd name="T12" fmla="*/ 1 w 794"/>
                <a:gd name="T13" fmla="*/ 1 h 898"/>
                <a:gd name="T14" fmla="*/ 1 w 794"/>
                <a:gd name="T15" fmla="*/ 1 h 898"/>
                <a:gd name="T16" fmla="*/ 1 w 794"/>
                <a:gd name="T17" fmla="*/ 1 h 898"/>
                <a:gd name="T18" fmla="*/ 1 w 794"/>
                <a:gd name="T19" fmla="*/ 1 h 898"/>
                <a:gd name="T20" fmla="*/ 1 w 794"/>
                <a:gd name="T21" fmla="*/ 1 h 898"/>
                <a:gd name="T22" fmla="*/ 1 w 794"/>
                <a:gd name="T23" fmla="*/ 1 h 898"/>
                <a:gd name="T24" fmla="*/ 1 w 794"/>
                <a:gd name="T25" fmla="*/ 1 h 898"/>
                <a:gd name="T26" fmla="*/ 1 w 794"/>
                <a:gd name="T27" fmla="*/ 1 h 898"/>
                <a:gd name="T28" fmla="*/ 1 w 794"/>
                <a:gd name="T29" fmla="*/ 1 h 898"/>
                <a:gd name="T30" fmla="*/ 1 w 794"/>
                <a:gd name="T31" fmla="*/ 1 h 898"/>
                <a:gd name="T32" fmla="*/ 1 w 794"/>
                <a:gd name="T33" fmla="*/ 1 h 898"/>
                <a:gd name="T34" fmla="*/ 1 w 794"/>
                <a:gd name="T35" fmla="*/ 1 h 898"/>
                <a:gd name="T36" fmla="*/ 1 w 794"/>
                <a:gd name="T37" fmla="*/ 1 h 898"/>
                <a:gd name="T38" fmla="*/ 1 w 794"/>
                <a:gd name="T39" fmla="*/ 0 h 898"/>
                <a:gd name="T40" fmla="*/ 1 w 794"/>
                <a:gd name="T41" fmla="*/ 1 h 898"/>
                <a:gd name="T42" fmla="*/ 1 w 794"/>
                <a:gd name="T43" fmla="*/ 1 h 898"/>
                <a:gd name="T44" fmla="*/ 1 w 794"/>
                <a:gd name="T45" fmla="*/ 1 h 898"/>
                <a:gd name="T46" fmla="*/ 1 w 794"/>
                <a:gd name="T47" fmla="*/ 1 h 898"/>
                <a:gd name="T48" fmla="*/ 1 w 794"/>
                <a:gd name="T49" fmla="*/ 1 h 898"/>
                <a:gd name="T50" fmla="*/ 1 w 794"/>
                <a:gd name="T51" fmla="*/ 1 h 898"/>
                <a:gd name="T52" fmla="*/ 1 w 794"/>
                <a:gd name="T53" fmla="*/ 1 h 898"/>
                <a:gd name="T54" fmla="*/ 1 w 794"/>
                <a:gd name="T55" fmla="*/ 1 h 898"/>
                <a:gd name="T56" fmla="*/ 1 w 794"/>
                <a:gd name="T57" fmla="*/ 1 h 898"/>
                <a:gd name="T58" fmla="*/ 1 w 794"/>
                <a:gd name="T59" fmla="*/ 1 h 898"/>
                <a:gd name="T60" fmla="*/ 1 w 794"/>
                <a:gd name="T61" fmla="*/ 1 h 898"/>
                <a:gd name="T62" fmla="*/ 1 w 794"/>
                <a:gd name="T63" fmla="*/ 1 h 898"/>
                <a:gd name="T64" fmla="*/ 1 w 794"/>
                <a:gd name="T65" fmla="*/ 1 h 898"/>
                <a:gd name="T66" fmla="*/ 1 w 794"/>
                <a:gd name="T67" fmla="*/ 1 h 898"/>
                <a:gd name="T68" fmla="*/ 1 w 794"/>
                <a:gd name="T69" fmla="*/ 1 h 898"/>
                <a:gd name="T70" fmla="*/ 1 w 794"/>
                <a:gd name="T71" fmla="*/ 1 h 898"/>
                <a:gd name="T72" fmla="*/ 1 w 794"/>
                <a:gd name="T73" fmla="*/ 1 h 898"/>
                <a:gd name="T74" fmla="*/ 0 w 794"/>
                <a:gd name="T75" fmla="*/ 1 h 8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94"/>
                <a:gd name="T115" fmla="*/ 0 h 898"/>
                <a:gd name="T116" fmla="*/ 794 w 794"/>
                <a:gd name="T117" fmla="*/ 898 h 89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94" h="898">
                  <a:moveTo>
                    <a:pt x="0" y="164"/>
                  </a:moveTo>
                  <a:lnTo>
                    <a:pt x="65" y="784"/>
                  </a:lnTo>
                  <a:lnTo>
                    <a:pt x="125" y="781"/>
                  </a:lnTo>
                  <a:lnTo>
                    <a:pt x="164" y="795"/>
                  </a:lnTo>
                  <a:lnTo>
                    <a:pt x="183" y="838"/>
                  </a:lnTo>
                  <a:lnTo>
                    <a:pt x="246" y="848"/>
                  </a:lnTo>
                  <a:lnTo>
                    <a:pt x="283" y="868"/>
                  </a:lnTo>
                  <a:lnTo>
                    <a:pt x="369" y="864"/>
                  </a:lnTo>
                  <a:lnTo>
                    <a:pt x="408" y="838"/>
                  </a:lnTo>
                  <a:lnTo>
                    <a:pt x="500" y="898"/>
                  </a:lnTo>
                  <a:lnTo>
                    <a:pt x="559" y="847"/>
                  </a:lnTo>
                  <a:lnTo>
                    <a:pt x="571" y="748"/>
                  </a:lnTo>
                  <a:lnTo>
                    <a:pt x="608" y="770"/>
                  </a:lnTo>
                  <a:lnTo>
                    <a:pt x="627" y="687"/>
                  </a:lnTo>
                  <a:lnTo>
                    <a:pt x="727" y="612"/>
                  </a:lnTo>
                  <a:lnTo>
                    <a:pt x="760" y="570"/>
                  </a:lnTo>
                  <a:lnTo>
                    <a:pt x="784" y="374"/>
                  </a:lnTo>
                  <a:lnTo>
                    <a:pt x="768" y="331"/>
                  </a:lnTo>
                  <a:lnTo>
                    <a:pt x="794" y="313"/>
                  </a:lnTo>
                  <a:lnTo>
                    <a:pt x="741" y="0"/>
                  </a:lnTo>
                  <a:lnTo>
                    <a:pt x="663" y="39"/>
                  </a:lnTo>
                  <a:lnTo>
                    <a:pt x="608" y="70"/>
                  </a:lnTo>
                  <a:lnTo>
                    <a:pt x="585" y="104"/>
                  </a:lnTo>
                  <a:lnTo>
                    <a:pt x="541" y="145"/>
                  </a:lnTo>
                  <a:lnTo>
                    <a:pt x="492" y="149"/>
                  </a:lnTo>
                  <a:lnTo>
                    <a:pt x="439" y="176"/>
                  </a:lnTo>
                  <a:lnTo>
                    <a:pt x="416" y="187"/>
                  </a:lnTo>
                  <a:lnTo>
                    <a:pt x="382" y="170"/>
                  </a:lnTo>
                  <a:lnTo>
                    <a:pt x="338" y="190"/>
                  </a:lnTo>
                  <a:lnTo>
                    <a:pt x="330" y="181"/>
                  </a:lnTo>
                  <a:lnTo>
                    <a:pt x="372" y="157"/>
                  </a:lnTo>
                  <a:lnTo>
                    <a:pt x="370" y="156"/>
                  </a:lnTo>
                  <a:lnTo>
                    <a:pt x="349" y="149"/>
                  </a:lnTo>
                  <a:lnTo>
                    <a:pt x="333" y="165"/>
                  </a:lnTo>
                  <a:lnTo>
                    <a:pt x="261" y="131"/>
                  </a:lnTo>
                  <a:lnTo>
                    <a:pt x="232" y="145"/>
                  </a:lnTo>
                  <a:lnTo>
                    <a:pt x="237" y="126"/>
                  </a:lnTo>
                  <a:lnTo>
                    <a:pt x="0" y="164"/>
                  </a:lnTo>
                  <a:close/>
                </a:path>
              </a:pathLst>
            </a:custGeom>
            <a:solidFill>
              <a:srgbClr val="0965B9"/>
            </a:solidFill>
            <a:ln>
              <a:noFill/>
            </a:ln>
            <a:effectLst>
              <a:prstShdw prst="shdw17" dist="17961" dir="2700000">
                <a:srgbClr val="053D6F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>
              <a:off x="2283" y="2383"/>
              <a:ext cx="818" cy="429"/>
            </a:xfrm>
            <a:custGeom>
              <a:avLst/>
              <a:gdLst>
                <a:gd name="T0" fmla="*/ 0 w 1637"/>
                <a:gd name="T1" fmla="*/ 1 h 857"/>
                <a:gd name="T2" fmla="*/ 0 w 1637"/>
                <a:gd name="T3" fmla="*/ 0 h 857"/>
                <a:gd name="T4" fmla="*/ 0 w 1637"/>
                <a:gd name="T5" fmla="*/ 1 h 857"/>
                <a:gd name="T6" fmla="*/ 0 w 1637"/>
                <a:gd name="T7" fmla="*/ 1 h 857"/>
                <a:gd name="T8" fmla="*/ 0 w 1637"/>
                <a:gd name="T9" fmla="*/ 1 h 857"/>
                <a:gd name="T10" fmla="*/ 0 w 1637"/>
                <a:gd name="T11" fmla="*/ 1 h 857"/>
                <a:gd name="T12" fmla="*/ 0 w 1637"/>
                <a:gd name="T13" fmla="*/ 1 h 857"/>
                <a:gd name="T14" fmla="*/ 0 w 1637"/>
                <a:gd name="T15" fmla="*/ 1 h 857"/>
                <a:gd name="T16" fmla="*/ 0 w 1637"/>
                <a:gd name="T17" fmla="*/ 1 h 857"/>
                <a:gd name="T18" fmla="*/ 0 w 1637"/>
                <a:gd name="T19" fmla="*/ 1 h 857"/>
                <a:gd name="T20" fmla="*/ 0 w 1637"/>
                <a:gd name="T21" fmla="*/ 1 h 857"/>
                <a:gd name="T22" fmla="*/ 0 w 1637"/>
                <a:gd name="T23" fmla="*/ 1 h 857"/>
                <a:gd name="T24" fmla="*/ 0 w 1637"/>
                <a:gd name="T25" fmla="*/ 1 h 857"/>
                <a:gd name="T26" fmla="*/ 0 w 1637"/>
                <a:gd name="T27" fmla="*/ 1 h 857"/>
                <a:gd name="T28" fmla="*/ 0 w 1637"/>
                <a:gd name="T29" fmla="*/ 1 h 857"/>
                <a:gd name="T30" fmla="*/ 0 w 1637"/>
                <a:gd name="T31" fmla="*/ 1 h 857"/>
                <a:gd name="T32" fmla="*/ 0 w 1637"/>
                <a:gd name="T33" fmla="*/ 1 h 857"/>
                <a:gd name="T34" fmla="*/ 0 w 1637"/>
                <a:gd name="T35" fmla="*/ 1 h 857"/>
                <a:gd name="T36" fmla="*/ 0 w 1637"/>
                <a:gd name="T37" fmla="*/ 1 h 857"/>
                <a:gd name="T38" fmla="*/ 0 w 1637"/>
                <a:gd name="T39" fmla="*/ 1 h 857"/>
                <a:gd name="T40" fmla="*/ 0 w 1637"/>
                <a:gd name="T41" fmla="*/ 1 h 857"/>
                <a:gd name="T42" fmla="*/ 0 w 1637"/>
                <a:gd name="T43" fmla="*/ 1 h 857"/>
                <a:gd name="T44" fmla="*/ 0 w 1637"/>
                <a:gd name="T45" fmla="*/ 1 h 857"/>
                <a:gd name="T46" fmla="*/ 0 w 1637"/>
                <a:gd name="T47" fmla="*/ 1 h 857"/>
                <a:gd name="T48" fmla="*/ 0 w 1637"/>
                <a:gd name="T49" fmla="*/ 1 h 857"/>
                <a:gd name="T50" fmla="*/ 0 w 1637"/>
                <a:gd name="T51" fmla="*/ 1 h 857"/>
                <a:gd name="T52" fmla="*/ 0 w 1637"/>
                <a:gd name="T53" fmla="*/ 1 h 857"/>
                <a:gd name="T54" fmla="*/ 0 w 1637"/>
                <a:gd name="T55" fmla="*/ 1 h 857"/>
                <a:gd name="T56" fmla="*/ 0 w 1637"/>
                <a:gd name="T57" fmla="*/ 1 h 857"/>
                <a:gd name="T58" fmla="*/ 0 w 1637"/>
                <a:gd name="T59" fmla="*/ 1 h 857"/>
                <a:gd name="T60" fmla="*/ 0 w 1637"/>
                <a:gd name="T61" fmla="*/ 1 h 857"/>
                <a:gd name="T62" fmla="*/ 0 w 1637"/>
                <a:gd name="T63" fmla="*/ 1 h 857"/>
                <a:gd name="T64" fmla="*/ 0 w 1637"/>
                <a:gd name="T65" fmla="*/ 1 h 857"/>
                <a:gd name="T66" fmla="*/ 0 w 1637"/>
                <a:gd name="T67" fmla="*/ 1 h 857"/>
                <a:gd name="T68" fmla="*/ 0 w 1637"/>
                <a:gd name="T69" fmla="*/ 1 h 857"/>
                <a:gd name="T70" fmla="*/ 0 w 1637"/>
                <a:gd name="T71" fmla="*/ 1 h 857"/>
                <a:gd name="T72" fmla="*/ 0 w 1637"/>
                <a:gd name="T73" fmla="*/ 1 h 85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637"/>
                <a:gd name="T112" fmla="*/ 0 h 857"/>
                <a:gd name="T113" fmla="*/ 1637 w 1637"/>
                <a:gd name="T114" fmla="*/ 857 h 85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637" h="857">
                  <a:moveTo>
                    <a:pt x="0" y="127"/>
                  </a:moveTo>
                  <a:lnTo>
                    <a:pt x="10" y="0"/>
                  </a:lnTo>
                  <a:lnTo>
                    <a:pt x="190" y="14"/>
                  </a:lnTo>
                  <a:lnTo>
                    <a:pt x="994" y="53"/>
                  </a:lnTo>
                  <a:lnTo>
                    <a:pt x="1593" y="50"/>
                  </a:lnTo>
                  <a:lnTo>
                    <a:pt x="1598" y="175"/>
                  </a:lnTo>
                  <a:lnTo>
                    <a:pt x="1637" y="441"/>
                  </a:lnTo>
                  <a:lnTo>
                    <a:pt x="1629" y="857"/>
                  </a:lnTo>
                  <a:lnTo>
                    <a:pt x="1578" y="840"/>
                  </a:lnTo>
                  <a:lnTo>
                    <a:pt x="1498" y="784"/>
                  </a:lnTo>
                  <a:lnTo>
                    <a:pt x="1465" y="800"/>
                  </a:lnTo>
                  <a:lnTo>
                    <a:pt x="1360" y="809"/>
                  </a:lnTo>
                  <a:lnTo>
                    <a:pt x="1254" y="844"/>
                  </a:lnTo>
                  <a:lnTo>
                    <a:pt x="1214" y="805"/>
                  </a:lnTo>
                  <a:lnTo>
                    <a:pt x="1161" y="815"/>
                  </a:lnTo>
                  <a:lnTo>
                    <a:pt x="1151" y="785"/>
                  </a:lnTo>
                  <a:lnTo>
                    <a:pt x="1111" y="813"/>
                  </a:lnTo>
                  <a:lnTo>
                    <a:pt x="1106" y="845"/>
                  </a:lnTo>
                  <a:lnTo>
                    <a:pt x="1094" y="800"/>
                  </a:lnTo>
                  <a:lnTo>
                    <a:pt x="1056" y="825"/>
                  </a:lnTo>
                  <a:lnTo>
                    <a:pt x="997" y="778"/>
                  </a:lnTo>
                  <a:lnTo>
                    <a:pt x="964" y="813"/>
                  </a:lnTo>
                  <a:lnTo>
                    <a:pt x="943" y="794"/>
                  </a:lnTo>
                  <a:lnTo>
                    <a:pt x="915" y="734"/>
                  </a:lnTo>
                  <a:lnTo>
                    <a:pt x="863" y="730"/>
                  </a:lnTo>
                  <a:lnTo>
                    <a:pt x="854" y="748"/>
                  </a:lnTo>
                  <a:lnTo>
                    <a:pt x="820" y="727"/>
                  </a:lnTo>
                  <a:lnTo>
                    <a:pt x="792" y="735"/>
                  </a:lnTo>
                  <a:lnTo>
                    <a:pt x="753" y="718"/>
                  </a:lnTo>
                  <a:lnTo>
                    <a:pt x="704" y="712"/>
                  </a:lnTo>
                  <a:lnTo>
                    <a:pt x="705" y="682"/>
                  </a:lnTo>
                  <a:lnTo>
                    <a:pt x="676" y="653"/>
                  </a:lnTo>
                  <a:lnTo>
                    <a:pt x="664" y="672"/>
                  </a:lnTo>
                  <a:lnTo>
                    <a:pt x="608" y="670"/>
                  </a:lnTo>
                  <a:lnTo>
                    <a:pt x="553" y="622"/>
                  </a:lnTo>
                  <a:lnTo>
                    <a:pt x="571" y="160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0965B9"/>
            </a:solidFill>
            <a:ln>
              <a:noFill/>
            </a:ln>
            <a:effectLst>
              <a:prstShdw prst="shdw17" dist="17961" dir="2700000">
                <a:srgbClr val="053D6F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" name="Freeform 61"/>
            <p:cNvSpPr>
              <a:spLocks/>
            </p:cNvSpPr>
            <p:nvPr/>
          </p:nvSpPr>
          <p:spPr bwMode="auto">
            <a:xfrm>
              <a:off x="499" y="949"/>
              <a:ext cx="755" cy="645"/>
            </a:xfrm>
            <a:custGeom>
              <a:avLst/>
              <a:gdLst>
                <a:gd name="T0" fmla="*/ 0 w 1510"/>
                <a:gd name="T1" fmla="*/ 0 h 1291"/>
                <a:gd name="T2" fmla="*/ 1 w 1510"/>
                <a:gd name="T3" fmla="*/ 0 h 1291"/>
                <a:gd name="T4" fmla="*/ 1 w 1510"/>
                <a:gd name="T5" fmla="*/ 0 h 1291"/>
                <a:gd name="T6" fmla="*/ 1 w 1510"/>
                <a:gd name="T7" fmla="*/ 0 h 1291"/>
                <a:gd name="T8" fmla="*/ 1 w 1510"/>
                <a:gd name="T9" fmla="*/ 0 h 1291"/>
                <a:gd name="T10" fmla="*/ 1 w 1510"/>
                <a:gd name="T11" fmla="*/ 0 h 1291"/>
                <a:gd name="T12" fmla="*/ 1 w 1510"/>
                <a:gd name="T13" fmla="*/ 0 h 1291"/>
                <a:gd name="T14" fmla="*/ 1 w 1510"/>
                <a:gd name="T15" fmla="*/ 0 h 1291"/>
                <a:gd name="T16" fmla="*/ 1 w 1510"/>
                <a:gd name="T17" fmla="*/ 0 h 1291"/>
                <a:gd name="T18" fmla="*/ 1 w 1510"/>
                <a:gd name="T19" fmla="*/ 0 h 1291"/>
                <a:gd name="T20" fmla="*/ 1 w 1510"/>
                <a:gd name="T21" fmla="*/ 0 h 1291"/>
                <a:gd name="T22" fmla="*/ 1 w 1510"/>
                <a:gd name="T23" fmla="*/ 0 h 1291"/>
                <a:gd name="T24" fmla="*/ 1 w 1510"/>
                <a:gd name="T25" fmla="*/ 0 h 1291"/>
                <a:gd name="T26" fmla="*/ 1 w 1510"/>
                <a:gd name="T27" fmla="*/ 0 h 1291"/>
                <a:gd name="T28" fmla="*/ 1 w 1510"/>
                <a:gd name="T29" fmla="*/ 0 h 1291"/>
                <a:gd name="T30" fmla="*/ 1 w 1510"/>
                <a:gd name="T31" fmla="*/ 0 h 1291"/>
                <a:gd name="T32" fmla="*/ 1 w 1510"/>
                <a:gd name="T33" fmla="*/ 0 h 1291"/>
                <a:gd name="T34" fmla="*/ 1 w 1510"/>
                <a:gd name="T35" fmla="*/ 0 h 1291"/>
                <a:gd name="T36" fmla="*/ 1 w 1510"/>
                <a:gd name="T37" fmla="*/ 0 h 1291"/>
                <a:gd name="T38" fmla="*/ 1 w 1510"/>
                <a:gd name="T39" fmla="*/ 0 h 1291"/>
                <a:gd name="T40" fmla="*/ 1 w 1510"/>
                <a:gd name="T41" fmla="*/ 0 h 1291"/>
                <a:gd name="T42" fmla="*/ 1 w 1510"/>
                <a:gd name="T43" fmla="*/ 0 h 1291"/>
                <a:gd name="T44" fmla="*/ 1 w 1510"/>
                <a:gd name="T45" fmla="*/ 0 h 1291"/>
                <a:gd name="T46" fmla="*/ 1 w 1510"/>
                <a:gd name="T47" fmla="*/ 0 h 1291"/>
                <a:gd name="T48" fmla="*/ 1 w 1510"/>
                <a:gd name="T49" fmla="*/ 0 h 1291"/>
                <a:gd name="T50" fmla="*/ 0 w 1510"/>
                <a:gd name="T51" fmla="*/ 0 h 129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0"/>
                <a:gd name="T79" fmla="*/ 0 h 1291"/>
                <a:gd name="T80" fmla="*/ 1510 w 1510"/>
                <a:gd name="T81" fmla="*/ 1291 h 129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0" h="1291">
                  <a:moveTo>
                    <a:pt x="0" y="962"/>
                  </a:moveTo>
                  <a:lnTo>
                    <a:pt x="25" y="729"/>
                  </a:lnTo>
                  <a:lnTo>
                    <a:pt x="141" y="540"/>
                  </a:lnTo>
                  <a:lnTo>
                    <a:pt x="327" y="0"/>
                  </a:lnTo>
                  <a:lnTo>
                    <a:pt x="422" y="32"/>
                  </a:lnTo>
                  <a:lnTo>
                    <a:pt x="426" y="56"/>
                  </a:lnTo>
                  <a:lnTo>
                    <a:pt x="451" y="57"/>
                  </a:lnTo>
                  <a:lnTo>
                    <a:pt x="499" y="150"/>
                  </a:lnTo>
                  <a:lnTo>
                    <a:pt x="488" y="183"/>
                  </a:lnTo>
                  <a:lnTo>
                    <a:pt x="564" y="243"/>
                  </a:lnTo>
                  <a:lnTo>
                    <a:pt x="692" y="240"/>
                  </a:lnTo>
                  <a:lnTo>
                    <a:pt x="788" y="282"/>
                  </a:lnTo>
                  <a:lnTo>
                    <a:pt x="834" y="273"/>
                  </a:lnTo>
                  <a:lnTo>
                    <a:pt x="1124" y="282"/>
                  </a:lnTo>
                  <a:lnTo>
                    <a:pt x="1454" y="360"/>
                  </a:lnTo>
                  <a:lnTo>
                    <a:pt x="1471" y="401"/>
                  </a:lnTo>
                  <a:lnTo>
                    <a:pt x="1510" y="461"/>
                  </a:lnTo>
                  <a:lnTo>
                    <a:pt x="1459" y="540"/>
                  </a:lnTo>
                  <a:lnTo>
                    <a:pt x="1399" y="632"/>
                  </a:lnTo>
                  <a:lnTo>
                    <a:pt x="1328" y="700"/>
                  </a:lnTo>
                  <a:lnTo>
                    <a:pt x="1318" y="745"/>
                  </a:lnTo>
                  <a:lnTo>
                    <a:pt x="1358" y="795"/>
                  </a:lnTo>
                  <a:lnTo>
                    <a:pt x="1312" y="898"/>
                  </a:lnTo>
                  <a:lnTo>
                    <a:pt x="1223" y="1291"/>
                  </a:lnTo>
                  <a:lnTo>
                    <a:pt x="711" y="1162"/>
                  </a:lnTo>
                  <a:lnTo>
                    <a:pt x="0" y="962"/>
                  </a:lnTo>
                  <a:close/>
                </a:path>
              </a:pathLst>
            </a:custGeom>
            <a:solidFill>
              <a:srgbClr val="0965B9"/>
            </a:solidFill>
            <a:ln>
              <a:noFill/>
            </a:ln>
            <a:effectLst>
              <a:prstShdw prst="shdw17" dist="17961" dir="2700000">
                <a:srgbClr val="053D6F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" name="Freeform 62"/>
            <p:cNvSpPr>
              <a:spLocks/>
            </p:cNvSpPr>
            <p:nvPr/>
          </p:nvSpPr>
          <p:spPr bwMode="auto">
            <a:xfrm>
              <a:off x="4316" y="1622"/>
              <a:ext cx="551" cy="354"/>
            </a:xfrm>
            <a:custGeom>
              <a:avLst/>
              <a:gdLst>
                <a:gd name="T0" fmla="*/ 0 w 1101"/>
                <a:gd name="T1" fmla="*/ 1 h 708"/>
                <a:gd name="T2" fmla="*/ 1 w 1101"/>
                <a:gd name="T3" fmla="*/ 1 h 708"/>
                <a:gd name="T4" fmla="*/ 1 w 1101"/>
                <a:gd name="T5" fmla="*/ 1 h 708"/>
                <a:gd name="T6" fmla="*/ 1 w 1101"/>
                <a:gd name="T7" fmla="*/ 1 h 708"/>
                <a:gd name="T8" fmla="*/ 1 w 1101"/>
                <a:gd name="T9" fmla="*/ 1 h 708"/>
                <a:gd name="T10" fmla="*/ 1 w 1101"/>
                <a:gd name="T11" fmla="*/ 1 h 708"/>
                <a:gd name="T12" fmla="*/ 1 w 1101"/>
                <a:gd name="T13" fmla="*/ 1 h 708"/>
                <a:gd name="T14" fmla="*/ 1 w 1101"/>
                <a:gd name="T15" fmla="*/ 1 h 708"/>
                <a:gd name="T16" fmla="*/ 1 w 1101"/>
                <a:gd name="T17" fmla="*/ 1 h 708"/>
                <a:gd name="T18" fmla="*/ 1 w 1101"/>
                <a:gd name="T19" fmla="*/ 1 h 708"/>
                <a:gd name="T20" fmla="*/ 1 w 1101"/>
                <a:gd name="T21" fmla="*/ 1 h 708"/>
                <a:gd name="T22" fmla="*/ 1 w 1101"/>
                <a:gd name="T23" fmla="*/ 1 h 708"/>
                <a:gd name="T24" fmla="*/ 1 w 1101"/>
                <a:gd name="T25" fmla="*/ 1 h 708"/>
                <a:gd name="T26" fmla="*/ 1 w 1101"/>
                <a:gd name="T27" fmla="*/ 1 h 708"/>
                <a:gd name="T28" fmla="*/ 1 w 1101"/>
                <a:gd name="T29" fmla="*/ 1 h 708"/>
                <a:gd name="T30" fmla="*/ 1 w 1101"/>
                <a:gd name="T31" fmla="*/ 0 h 708"/>
                <a:gd name="T32" fmla="*/ 1 w 1101"/>
                <a:gd name="T33" fmla="*/ 1 h 708"/>
                <a:gd name="T34" fmla="*/ 1 w 1101"/>
                <a:gd name="T35" fmla="*/ 1 h 708"/>
                <a:gd name="T36" fmla="*/ 0 w 1101"/>
                <a:gd name="T37" fmla="*/ 1 h 70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01"/>
                <a:gd name="T58" fmla="*/ 0 h 708"/>
                <a:gd name="T59" fmla="*/ 1101 w 1101"/>
                <a:gd name="T60" fmla="*/ 708 h 70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01" h="708">
                  <a:moveTo>
                    <a:pt x="0" y="174"/>
                  </a:moveTo>
                  <a:lnTo>
                    <a:pt x="53" y="487"/>
                  </a:lnTo>
                  <a:lnTo>
                    <a:pt x="89" y="708"/>
                  </a:lnTo>
                  <a:lnTo>
                    <a:pt x="273" y="677"/>
                  </a:lnTo>
                  <a:lnTo>
                    <a:pt x="934" y="550"/>
                  </a:lnTo>
                  <a:lnTo>
                    <a:pt x="960" y="517"/>
                  </a:lnTo>
                  <a:lnTo>
                    <a:pt x="998" y="517"/>
                  </a:lnTo>
                  <a:lnTo>
                    <a:pt x="1043" y="488"/>
                  </a:lnTo>
                  <a:lnTo>
                    <a:pt x="1065" y="441"/>
                  </a:lnTo>
                  <a:lnTo>
                    <a:pt x="1101" y="406"/>
                  </a:lnTo>
                  <a:lnTo>
                    <a:pt x="996" y="319"/>
                  </a:lnTo>
                  <a:lnTo>
                    <a:pt x="991" y="235"/>
                  </a:lnTo>
                  <a:lnTo>
                    <a:pt x="1042" y="123"/>
                  </a:lnTo>
                  <a:lnTo>
                    <a:pt x="970" y="83"/>
                  </a:lnTo>
                  <a:lnTo>
                    <a:pt x="941" y="26"/>
                  </a:lnTo>
                  <a:lnTo>
                    <a:pt x="891" y="0"/>
                  </a:lnTo>
                  <a:lnTo>
                    <a:pt x="159" y="140"/>
                  </a:lnTo>
                  <a:lnTo>
                    <a:pt x="122" y="83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rgbClr val="0965B9"/>
            </a:solidFill>
            <a:ln>
              <a:noFill/>
            </a:ln>
            <a:effectLst>
              <a:prstShdw prst="shdw17" dist="17961" dir="2700000">
                <a:srgbClr val="053D6F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" name="Freeform 63"/>
            <p:cNvSpPr>
              <a:spLocks/>
            </p:cNvSpPr>
            <p:nvPr/>
          </p:nvSpPr>
          <p:spPr bwMode="auto">
            <a:xfrm>
              <a:off x="5071" y="1540"/>
              <a:ext cx="73" cy="92"/>
            </a:xfrm>
            <a:custGeom>
              <a:avLst/>
              <a:gdLst>
                <a:gd name="T0" fmla="*/ 0 w 147"/>
                <a:gd name="T1" fmla="*/ 1 h 184"/>
                <a:gd name="T2" fmla="*/ 0 w 147"/>
                <a:gd name="T3" fmla="*/ 1 h 184"/>
                <a:gd name="T4" fmla="*/ 0 w 147"/>
                <a:gd name="T5" fmla="*/ 1 h 184"/>
                <a:gd name="T6" fmla="*/ 0 w 147"/>
                <a:gd name="T7" fmla="*/ 1 h 184"/>
                <a:gd name="T8" fmla="*/ 0 w 147"/>
                <a:gd name="T9" fmla="*/ 1 h 184"/>
                <a:gd name="T10" fmla="*/ 0 w 147"/>
                <a:gd name="T11" fmla="*/ 1 h 184"/>
                <a:gd name="T12" fmla="*/ 0 w 147"/>
                <a:gd name="T13" fmla="*/ 1 h 184"/>
                <a:gd name="T14" fmla="*/ 0 w 147"/>
                <a:gd name="T15" fmla="*/ 1 h 184"/>
                <a:gd name="T16" fmla="*/ 0 w 147"/>
                <a:gd name="T17" fmla="*/ 1 h 184"/>
                <a:gd name="T18" fmla="*/ 0 w 147"/>
                <a:gd name="T19" fmla="*/ 1 h 184"/>
                <a:gd name="T20" fmla="*/ 0 w 147"/>
                <a:gd name="T21" fmla="*/ 1 h 184"/>
                <a:gd name="T22" fmla="*/ 0 w 147"/>
                <a:gd name="T23" fmla="*/ 1 h 184"/>
                <a:gd name="T24" fmla="*/ 0 w 147"/>
                <a:gd name="T25" fmla="*/ 1 h 184"/>
                <a:gd name="T26" fmla="*/ 0 w 147"/>
                <a:gd name="T27" fmla="*/ 0 h 184"/>
                <a:gd name="T28" fmla="*/ 0 w 147"/>
                <a:gd name="T29" fmla="*/ 1 h 18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7"/>
                <a:gd name="T46" fmla="*/ 0 h 184"/>
                <a:gd name="T47" fmla="*/ 147 w 147"/>
                <a:gd name="T48" fmla="*/ 184 h 18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7" h="184">
                  <a:moveTo>
                    <a:pt x="0" y="17"/>
                  </a:moveTo>
                  <a:lnTo>
                    <a:pt x="31" y="175"/>
                  </a:lnTo>
                  <a:lnTo>
                    <a:pt x="38" y="184"/>
                  </a:lnTo>
                  <a:lnTo>
                    <a:pt x="95" y="150"/>
                  </a:lnTo>
                  <a:lnTo>
                    <a:pt x="87" y="103"/>
                  </a:lnTo>
                  <a:lnTo>
                    <a:pt x="97" y="79"/>
                  </a:lnTo>
                  <a:lnTo>
                    <a:pt x="110" y="98"/>
                  </a:lnTo>
                  <a:lnTo>
                    <a:pt x="116" y="130"/>
                  </a:lnTo>
                  <a:lnTo>
                    <a:pt x="129" y="129"/>
                  </a:lnTo>
                  <a:lnTo>
                    <a:pt x="147" y="98"/>
                  </a:lnTo>
                  <a:lnTo>
                    <a:pt x="129" y="57"/>
                  </a:lnTo>
                  <a:lnTo>
                    <a:pt x="96" y="52"/>
                  </a:lnTo>
                  <a:lnTo>
                    <a:pt x="72" y="2"/>
                  </a:lnTo>
                  <a:lnTo>
                    <a:pt x="52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965B9"/>
            </a:solidFill>
            <a:ln>
              <a:noFill/>
            </a:ln>
            <a:effectLst>
              <a:prstShdw prst="shdw17" dist="17961" dir="2700000">
                <a:srgbClr val="053D6F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" name="Freeform 64"/>
            <p:cNvSpPr>
              <a:spLocks/>
            </p:cNvSpPr>
            <p:nvPr/>
          </p:nvSpPr>
          <p:spPr bwMode="auto">
            <a:xfrm>
              <a:off x="4180" y="2526"/>
              <a:ext cx="480" cy="368"/>
            </a:xfrm>
            <a:custGeom>
              <a:avLst/>
              <a:gdLst>
                <a:gd name="T0" fmla="*/ 0 w 962"/>
                <a:gd name="T1" fmla="*/ 1 h 735"/>
                <a:gd name="T2" fmla="*/ 0 w 962"/>
                <a:gd name="T3" fmla="*/ 1 h 735"/>
                <a:gd name="T4" fmla="*/ 0 w 962"/>
                <a:gd name="T5" fmla="*/ 1 h 735"/>
                <a:gd name="T6" fmla="*/ 0 w 962"/>
                <a:gd name="T7" fmla="*/ 0 h 735"/>
                <a:gd name="T8" fmla="*/ 0 w 962"/>
                <a:gd name="T9" fmla="*/ 1 h 735"/>
                <a:gd name="T10" fmla="*/ 0 w 962"/>
                <a:gd name="T11" fmla="*/ 1 h 735"/>
                <a:gd name="T12" fmla="*/ 0 w 962"/>
                <a:gd name="T13" fmla="*/ 1 h 735"/>
                <a:gd name="T14" fmla="*/ 0 w 962"/>
                <a:gd name="T15" fmla="*/ 1 h 735"/>
                <a:gd name="T16" fmla="*/ 0 w 962"/>
                <a:gd name="T17" fmla="*/ 1 h 735"/>
                <a:gd name="T18" fmla="*/ 0 w 962"/>
                <a:gd name="T19" fmla="*/ 1 h 735"/>
                <a:gd name="T20" fmla="*/ 0 w 962"/>
                <a:gd name="T21" fmla="*/ 1 h 735"/>
                <a:gd name="T22" fmla="*/ 0 w 962"/>
                <a:gd name="T23" fmla="*/ 1 h 735"/>
                <a:gd name="T24" fmla="*/ 0 w 962"/>
                <a:gd name="T25" fmla="*/ 1 h 735"/>
                <a:gd name="T26" fmla="*/ 0 w 962"/>
                <a:gd name="T27" fmla="*/ 1 h 735"/>
                <a:gd name="T28" fmla="*/ 0 w 962"/>
                <a:gd name="T29" fmla="*/ 1 h 735"/>
                <a:gd name="T30" fmla="*/ 0 w 962"/>
                <a:gd name="T31" fmla="*/ 1 h 735"/>
                <a:gd name="T32" fmla="*/ 0 w 962"/>
                <a:gd name="T33" fmla="*/ 1 h 735"/>
                <a:gd name="T34" fmla="*/ 0 w 962"/>
                <a:gd name="T35" fmla="*/ 1 h 735"/>
                <a:gd name="T36" fmla="*/ 0 w 962"/>
                <a:gd name="T37" fmla="*/ 1 h 735"/>
                <a:gd name="T38" fmla="*/ 0 w 962"/>
                <a:gd name="T39" fmla="*/ 1 h 735"/>
                <a:gd name="T40" fmla="*/ 0 w 962"/>
                <a:gd name="T41" fmla="*/ 1 h 735"/>
                <a:gd name="T42" fmla="*/ 0 w 962"/>
                <a:gd name="T43" fmla="*/ 1 h 735"/>
                <a:gd name="T44" fmla="*/ 0 w 962"/>
                <a:gd name="T45" fmla="*/ 1 h 735"/>
                <a:gd name="T46" fmla="*/ 0 w 962"/>
                <a:gd name="T47" fmla="*/ 1 h 735"/>
                <a:gd name="T48" fmla="*/ 0 w 962"/>
                <a:gd name="T49" fmla="*/ 1 h 735"/>
                <a:gd name="T50" fmla="*/ 0 w 962"/>
                <a:gd name="T51" fmla="*/ 1 h 735"/>
                <a:gd name="T52" fmla="*/ 0 w 962"/>
                <a:gd name="T53" fmla="*/ 1 h 735"/>
                <a:gd name="T54" fmla="*/ 0 w 962"/>
                <a:gd name="T55" fmla="*/ 1 h 73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62"/>
                <a:gd name="T85" fmla="*/ 0 h 735"/>
                <a:gd name="T86" fmla="*/ 962 w 962"/>
                <a:gd name="T87" fmla="*/ 735 h 73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62" h="735">
                  <a:moveTo>
                    <a:pt x="0" y="174"/>
                  </a:moveTo>
                  <a:lnTo>
                    <a:pt x="39" y="98"/>
                  </a:lnTo>
                  <a:lnTo>
                    <a:pt x="176" y="28"/>
                  </a:lnTo>
                  <a:lnTo>
                    <a:pt x="435" y="0"/>
                  </a:lnTo>
                  <a:lnTo>
                    <a:pt x="542" y="67"/>
                  </a:lnTo>
                  <a:lnTo>
                    <a:pt x="710" y="43"/>
                  </a:lnTo>
                  <a:lnTo>
                    <a:pt x="962" y="227"/>
                  </a:lnTo>
                  <a:lnTo>
                    <a:pt x="889" y="312"/>
                  </a:lnTo>
                  <a:lnTo>
                    <a:pt x="850" y="367"/>
                  </a:lnTo>
                  <a:lnTo>
                    <a:pt x="855" y="427"/>
                  </a:lnTo>
                  <a:lnTo>
                    <a:pt x="789" y="482"/>
                  </a:lnTo>
                  <a:lnTo>
                    <a:pt x="737" y="564"/>
                  </a:lnTo>
                  <a:lnTo>
                    <a:pt x="665" y="607"/>
                  </a:lnTo>
                  <a:lnTo>
                    <a:pt x="631" y="615"/>
                  </a:lnTo>
                  <a:lnTo>
                    <a:pt x="616" y="666"/>
                  </a:lnTo>
                  <a:lnTo>
                    <a:pt x="575" y="638"/>
                  </a:lnTo>
                  <a:lnTo>
                    <a:pt x="613" y="687"/>
                  </a:lnTo>
                  <a:lnTo>
                    <a:pt x="577" y="735"/>
                  </a:lnTo>
                  <a:lnTo>
                    <a:pt x="543" y="730"/>
                  </a:lnTo>
                  <a:lnTo>
                    <a:pt x="518" y="699"/>
                  </a:lnTo>
                  <a:lnTo>
                    <a:pt x="478" y="626"/>
                  </a:lnTo>
                  <a:lnTo>
                    <a:pt x="455" y="617"/>
                  </a:lnTo>
                  <a:lnTo>
                    <a:pt x="408" y="520"/>
                  </a:lnTo>
                  <a:lnTo>
                    <a:pt x="343" y="479"/>
                  </a:lnTo>
                  <a:lnTo>
                    <a:pt x="296" y="412"/>
                  </a:lnTo>
                  <a:lnTo>
                    <a:pt x="181" y="328"/>
                  </a:lnTo>
                  <a:lnTo>
                    <a:pt x="123" y="252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rgbClr val="0965B9"/>
            </a:solidFill>
            <a:ln>
              <a:noFill/>
            </a:ln>
            <a:effectLst>
              <a:prstShdw prst="shdw17" dist="17961" dir="2700000">
                <a:srgbClr val="053D6F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" name="Freeform 65"/>
            <p:cNvSpPr>
              <a:spLocks/>
            </p:cNvSpPr>
            <p:nvPr/>
          </p:nvSpPr>
          <p:spPr bwMode="auto">
            <a:xfrm>
              <a:off x="2253" y="1305"/>
              <a:ext cx="665" cy="447"/>
            </a:xfrm>
            <a:custGeom>
              <a:avLst/>
              <a:gdLst>
                <a:gd name="T0" fmla="*/ 0 w 1330"/>
                <a:gd name="T1" fmla="*/ 0 h 895"/>
                <a:gd name="T2" fmla="*/ 1 w 1330"/>
                <a:gd name="T3" fmla="*/ 0 h 895"/>
                <a:gd name="T4" fmla="*/ 1 w 1330"/>
                <a:gd name="T5" fmla="*/ 0 h 895"/>
                <a:gd name="T6" fmla="*/ 1 w 1330"/>
                <a:gd name="T7" fmla="*/ 0 h 895"/>
                <a:gd name="T8" fmla="*/ 1 w 1330"/>
                <a:gd name="T9" fmla="*/ 0 h 895"/>
                <a:gd name="T10" fmla="*/ 1 w 1330"/>
                <a:gd name="T11" fmla="*/ 0 h 895"/>
                <a:gd name="T12" fmla="*/ 1 w 1330"/>
                <a:gd name="T13" fmla="*/ 0 h 895"/>
                <a:gd name="T14" fmla="*/ 1 w 1330"/>
                <a:gd name="T15" fmla="*/ 0 h 895"/>
                <a:gd name="T16" fmla="*/ 1 w 1330"/>
                <a:gd name="T17" fmla="*/ 0 h 895"/>
                <a:gd name="T18" fmla="*/ 1 w 1330"/>
                <a:gd name="T19" fmla="*/ 0 h 895"/>
                <a:gd name="T20" fmla="*/ 1 w 1330"/>
                <a:gd name="T21" fmla="*/ 0 h 895"/>
                <a:gd name="T22" fmla="*/ 1 w 1330"/>
                <a:gd name="T23" fmla="*/ 0 h 895"/>
                <a:gd name="T24" fmla="*/ 1 w 1330"/>
                <a:gd name="T25" fmla="*/ 0 h 895"/>
                <a:gd name="T26" fmla="*/ 1 w 1330"/>
                <a:gd name="T27" fmla="*/ 0 h 895"/>
                <a:gd name="T28" fmla="*/ 1 w 1330"/>
                <a:gd name="T29" fmla="*/ 0 h 895"/>
                <a:gd name="T30" fmla="*/ 1 w 1330"/>
                <a:gd name="T31" fmla="*/ 0 h 895"/>
                <a:gd name="T32" fmla="*/ 1 w 1330"/>
                <a:gd name="T33" fmla="*/ 0 h 895"/>
                <a:gd name="T34" fmla="*/ 1 w 1330"/>
                <a:gd name="T35" fmla="*/ 0 h 895"/>
                <a:gd name="T36" fmla="*/ 1 w 1330"/>
                <a:gd name="T37" fmla="*/ 0 h 895"/>
                <a:gd name="T38" fmla="*/ 0 w 1330"/>
                <a:gd name="T39" fmla="*/ 0 h 8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330"/>
                <a:gd name="T61" fmla="*/ 0 h 895"/>
                <a:gd name="T62" fmla="*/ 1330 w 1330"/>
                <a:gd name="T63" fmla="*/ 895 h 89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330" h="895">
                  <a:moveTo>
                    <a:pt x="0" y="701"/>
                  </a:moveTo>
                  <a:lnTo>
                    <a:pt x="46" y="222"/>
                  </a:lnTo>
                  <a:lnTo>
                    <a:pt x="64" y="0"/>
                  </a:lnTo>
                  <a:lnTo>
                    <a:pt x="656" y="43"/>
                  </a:lnTo>
                  <a:lnTo>
                    <a:pt x="1313" y="65"/>
                  </a:lnTo>
                  <a:lnTo>
                    <a:pt x="1268" y="148"/>
                  </a:lnTo>
                  <a:lnTo>
                    <a:pt x="1330" y="212"/>
                  </a:lnTo>
                  <a:lnTo>
                    <a:pt x="1328" y="650"/>
                  </a:lnTo>
                  <a:lnTo>
                    <a:pt x="1303" y="647"/>
                  </a:lnTo>
                  <a:lnTo>
                    <a:pt x="1304" y="704"/>
                  </a:lnTo>
                  <a:lnTo>
                    <a:pt x="1325" y="749"/>
                  </a:lnTo>
                  <a:lnTo>
                    <a:pt x="1312" y="791"/>
                  </a:lnTo>
                  <a:lnTo>
                    <a:pt x="1324" y="895"/>
                  </a:lnTo>
                  <a:lnTo>
                    <a:pt x="1294" y="886"/>
                  </a:lnTo>
                  <a:lnTo>
                    <a:pt x="1263" y="844"/>
                  </a:lnTo>
                  <a:lnTo>
                    <a:pt x="1197" y="818"/>
                  </a:lnTo>
                  <a:lnTo>
                    <a:pt x="1144" y="805"/>
                  </a:lnTo>
                  <a:lnTo>
                    <a:pt x="1028" y="809"/>
                  </a:lnTo>
                  <a:lnTo>
                    <a:pt x="965" y="760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0965B9"/>
            </a:solidFill>
            <a:ln>
              <a:noFill/>
            </a:ln>
            <a:effectLst>
              <a:prstShdw prst="shdw17" dist="17961" dir="2700000">
                <a:srgbClr val="053D6F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" name="Freeform 66"/>
            <p:cNvSpPr>
              <a:spLocks/>
            </p:cNvSpPr>
            <p:nvPr/>
          </p:nvSpPr>
          <p:spPr bwMode="auto">
            <a:xfrm>
              <a:off x="3505" y="2364"/>
              <a:ext cx="808" cy="275"/>
            </a:xfrm>
            <a:custGeom>
              <a:avLst/>
              <a:gdLst>
                <a:gd name="T0" fmla="*/ 0 w 1615"/>
                <a:gd name="T1" fmla="*/ 0 h 551"/>
                <a:gd name="T2" fmla="*/ 1 w 1615"/>
                <a:gd name="T3" fmla="*/ 0 h 551"/>
                <a:gd name="T4" fmla="*/ 1 w 1615"/>
                <a:gd name="T5" fmla="*/ 0 h 551"/>
                <a:gd name="T6" fmla="*/ 1 w 1615"/>
                <a:gd name="T7" fmla="*/ 0 h 551"/>
                <a:gd name="T8" fmla="*/ 1 w 1615"/>
                <a:gd name="T9" fmla="*/ 0 h 551"/>
                <a:gd name="T10" fmla="*/ 1 w 1615"/>
                <a:gd name="T11" fmla="*/ 0 h 551"/>
                <a:gd name="T12" fmla="*/ 1 w 1615"/>
                <a:gd name="T13" fmla="*/ 0 h 551"/>
                <a:gd name="T14" fmla="*/ 1 w 1615"/>
                <a:gd name="T15" fmla="*/ 0 h 551"/>
                <a:gd name="T16" fmla="*/ 1 w 1615"/>
                <a:gd name="T17" fmla="*/ 0 h 551"/>
                <a:gd name="T18" fmla="*/ 1 w 1615"/>
                <a:gd name="T19" fmla="*/ 0 h 551"/>
                <a:gd name="T20" fmla="*/ 1 w 1615"/>
                <a:gd name="T21" fmla="*/ 0 h 551"/>
                <a:gd name="T22" fmla="*/ 1 w 1615"/>
                <a:gd name="T23" fmla="*/ 0 h 551"/>
                <a:gd name="T24" fmla="*/ 1 w 1615"/>
                <a:gd name="T25" fmla="*/ 0 h 551"/>
                <a:gd name="T26" fmla="*/ 1 w 1615"/>
                <a:gd name="T27" fmla="*/ 0 h 551"/>
                <a:gd name="T28" fmla="*/ 1 w 1615"/>
                <a:gd name="T29" fmla="*/ 0 h 551"/>
                <a:gd name="T30" fmla="*/ 1 w 1615"/>
                <a:gd name="T31" fmla="*/ 0 h 551"/>
                <a:gd name="T32" fmla="*/ 1 w 1615"/>
                <a:gd name="T33" fmla="*/ 0 h 551"/>
                <a:gd name="T34" fmla="*/ 1 w 1615"/>
                <a:gd name="T35" fmla="*/ 0 h 551"/>
                <a:gd name="T36" fmla="*/ 1 w 1615"/>
                <a:gd name="T37" fmla="*/ 0 h 551"/>
                <a:gd name="T38" fmla="*/ 1 w 1615"/>
                <a:gd name="T39" fmla="*/ 0 h 551"/>
                <a:gd name="T40" fmla="*/ 1 w 1615"/>
                <a:gd name="T41" fmla="*/ 0 h 551"/>
                <a:gd name="T42" fmla="*/ 1 w 1615"/>
                <a:gd name="T43" fmla="*/ 0 h 551"/>
                <a:gd name="T44" fmla="*/ 1 w 1615"/>
                <a:gd name="T45" fmla="*/ 0 h 551"/>
                <a:gd name="T46" fmla="*/ 1 w 1615"/>
                <a:gd name="T47" fmla="*/ 0 h 551"/>
                <a:gd name="T48" fmla="*/ 1 w 1615"/>
                <a:gd name="T49" fmla="*/ 0 h 551"/>
                <a:gd name="T50" fmla="*/ 1 w 1615"/>
                <a:gd name="T51" fmla="*/ 0 h 551"/>
                <a:gd name="T52" fmla="*/ 1 w 1615"/>
                <a:gd name="T53" fmla="*/ 0 h 551"/>
                <a:gd name="T54" fmla="*/ 1 w 1615"/>
                <a:gd name="T55" fmla="*/ 0 h 551"/>
                <a:gd name="T56" fmla="*/ 1 w 1615"/>
                <a:gd name="T57" fmla="*/ 0 h 551"/>
                <a:gd name="T58" fmla="*/ 0 w 1615"/>
                <a:gd name="T59" fmla="*/ 0 h 55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615"/>
                <a:gd name="T91" fmla="*/ 0 h 551"/>
                <a:gd name="T92" fmla="*/ 1615 w 1615"/>
                <a:gd name="T93" fmla="*/ 551 h 55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615" h="551">
                  <a:moveTo>
                    <a:pt x="0" y="551"/>
                  </a:moveTo>
                  <a:lnTo>
                    <a:pt x="26" y="453"/>
                  </a:lnTo>
                  <a:lnTo>
                    <a:pt x="16" y="444"/>
                  </a:lnTo>
                  <a:lnTo>
                    <a:pt x="63" y="407"/>
                  </a:lnTo>
                  <a:lnTo>
                    <a:pt x="108" y="320"/>
                  </a:lnTo>
                  <a:lnTo>
                    <a:pt x="94" y="302"/>
                  </a:lnTo>
                  <a:lnTo>
                    <a:pt x="113" y="260"/>
                  </a:lnTo>
                  <a:lnTo>
                    <a:pt x="119" y="214"/>
                  </a:lnTo>
                  <a:lnTo>
                    <a:pt x="146" y="178"/>
                  </a:lnTo>
                  <a:lnTo>
                    <a:pt x="401" y="161"/>
                  </a:lnTo>
                  <a:lnTo>
                    <a:pt x="400" y="120"/>
                  </a:lnTo>
                  <a:lnTo>
                    <a:pt x="477" y="122"/>
                  </a:lnTo>
                  <a:lnTo>
                    <a:pt x="1237" y="51"/>
                  </a:lnTo>
                  <a:lnTo>
                    <a:pt x="1615" y="0"/>
                  </a:lnTo>
                  <a:lnTo>
                    <a:pt x="1607" y="55"/>
                  </a:lnTo>
                  <a:lnTo>
                    <a:pt x="1582" y="72"/>
                  </a:lnTo>
                  <a:lnTo>
                    <a:pt x="1548" y="131"/>
                  </a:lnTo>
                  <a:lnTo>
                    <a:pt x="1521" y="126"/>
                  </a:lnTo>
                  <a:lnTo>
                    <a:pt x="1493" y="143"/>
                  </a:lnTo>
                  <a:lnTo>
                    <a:pt x="1471" y="172"/>
                  </a:lnTo>
                  <a:lnTo>
                    <a:pt x="1444" y="154"/>
                  </a:lnTo>
                  <a:lnTo>
                    <a:pt x="1400" y="192"/>
                  </a:lnTo>
                  <a:lnTo>
                    <a:pt x="1395" y="222"/>
                  </a:lnTo>
                  <a:lnTo>
                    <a:pt x="1213" y="331"/>
                  </a:lnTo>
                  <a:lnTo>
                    <a:pt x="1201" y="373"/>
                  </a:lnTo>
                  <a:lnTo>
                    <a:pt x="1153" y="395"/>
                  </a:lnTo>
                  <a:lnTo>
                    <a:pt x="1154" y="450"/>
                  </a:lnTo>
                  <a:lnTo>
                    <a:pt x="906" y="481"/>
                  </a:lnTo>
                  <a:lnTo>
                    <a:pt x="405" y="525"/>
                  </a:lnTo>
                  <a:lnTo>
                    <a:pt x="0" y="551"/>
                  </a:lnTo>
                  <a:close/>
                </a:path>
              </a:pathLst>
            </a:custGeom>
            <a:solidFill>
              <a:srgbClr val="0965B9"/>
            </a:solidFill>
            <a:ln>
              <a:noFill/>
            </a:ln>
            <a:effectLst>
              <a:prstShdw prst="shdw17" dist="17961" dir="2700000">
                <a:srgbClr val="053D6F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" name="Freeform 67"/>
            <p:cNvSpPr>
              <a:spLocks/>
            </p:cNvSpPr>
            <p:nvPr/>
          </p:nvSpPr>
          <p:spPr bwMode="auto">
            <a:xfrm>
              <a:off x="1873" y="2446"/>
              <a:ext cx="1324" cy="1285"/>
            </a:xfrm>
            <a:custGeom>
              <a:avLst/>
              <a:gdLst>
                <a:gd name="T0" fmla="*/ 1 w 2648"/>
                <a:gd name="T1" fmla="*/ 1 h 2568"/>
                <a:gd name="T2" fmla="*/ 1 w 2648"/>
                <a:gd name="T3" fmla="*/ 1 h 2568"/>
                <a:gd name="T4" fmla="*/ 1 w 2648"/>
                <a:gd name="T5" fmla="*/ 1 h 2568"/>
                <a:gd name="T6" fmla="*/ 1 w 2648"/>
                <a:gd name="T7" fmla="*/ 1 h 2568"/>
                <a:gd name="T8" fmla="*/ 1 w 2648"/>
                <a:gd name="T9" fmla="*/ 1 h 2568"/>
                <a:gd name="T10" fmla="*/ 1 w 2648"/>
                <a:gd name="T11" fmla="*/ 1 h 2568"/>
                <a:gd name="T12" fmla="*/ 1 w 2648"/>
                <a:gd name="T13" fmla="*/ 1 h 2568"/>
                <a:gd name="T14" fmla="*/ 1 w 2648"/>
                <a:gd name="T15" fmla="*/ 1 h 2568"/>
                <a:gd name="T16" fmla="*/ 1 w 2648"/>
                <a:gd name="T17" fmla="*/ 1 h 2568"/>
                <a:gd name="T18" fmla="*/ 1 w 2648"/>
                <a:gd name="T19" fmla="*/ 1 h 2568"/>
                <a:gd name="T20" fmla="*/ 1 w 2648"/>
                <a:gd name="T21" fmla="*/ 1 h 2568"/>
                <a:gd name="T22" fmla="*/ 1 w 2648"/>
                <a:gd name="T23" fmla="*/ 1 h 2568"/>
                <a:gd name="T24" fmla="*/ 1 w 2648"/>
                <a:gd name="T25" fmla="*/ 1 h 2568"/>
                <a:gd name="T26" fmla="*/ 1 w 2648"/>
                <a:gd name="T27" fmla="*/ 1 h 2568"/>
                <a:gd name="T28" fmla="*/ 1 w 2648"/>
                <a:gd name="T29" fmla="*/ 1 h 2568"/>
                <a:gd name="T30" fmla="*/ 1 w 2648"/>
                <a:gd name="T31" fmla="*/ 1 h 2568"/>
                <a:gd name="T32" fmla="*/ 1 w 2648"/>
                <a:gd name="T33" fmla="*/ 1 h 2568"/>
                <a:gd name="T34" fmla="*/ 1 w 2648"/>
                <a:gd name="T35" fmla="*/ 1 h 2568"/>
                <a:gd name="T36" fmla="*/ 1 w 2648"/>
                <a:gd name="T37" fmla="*/ 1 h 2568"/>
                <a:gd name="T38" fmla="*/ 1 w 2648"/>
                <a:gd name="T39" fmla="*/ 1 h 2568"/>
                <a:gd name="T40" fmla="*/ 1 w 2648"/>
                <a:gd name="T41" fmla="*/ 1 h 2568"/>
                <a:gd name="T42" fmla="*/ 1 w 2648"/>
                <a:gd name="T43" fmla="*/ 1 h 2568"/>
                <a:gd name="T44" fmla="*/ 1 w 2648"/>
                <a:gd name="T45" fmla="*/ 1 h 2568"/>
                <a:gd name="T46" fmla="*/ 1 w 2648"/>
                <a:gd name="T47" fmla="*/ 1 h 2568"/>
                <a:gd name="T48" fmla="*/ 1 w 2648"/>
                <a:gd name="T49" fmla="*/ 1 h 2568"/>
                <a:gd name="T50" fmla="*/ 1 w 2648"/>
                <a:gd name="T51" fmla="*/ 1 h 2568"/>
                <a:gd name="T52" fmla="*/ 1 w 2648"/>
                <a:gd name="T53" fmla="*/ 1 h 2568"/>
                <a:gd name="T54" fmla="*/ 1 w 2648"/>
                <a:gd name="T55" fmla="*/ 1 h 2568"/>
                <a:gd name="T56" fmla="*/ 1 w 2648"/>
                <a:gd name="T57" fmla="*/ 1 h 2568"/>
                <a:gd name="T58" fmla="*/ 1 w 2648"/>
                <a:gd name="T59" fmla="*/ 1 h 2568"/>
                <a:gd name="T60" fmla="*/ 1 w 2648"/>
                <a:gd name="T61" fmla="*/ 1 h 2568"/>
                <a:gd name="T62" fmla="*/ 1 w 2648"/>
                <a:gd name="T63" fmla="*/ 1 h 2568"/>
                <a:gd name="T64" fmla="*/ 1 w 2648"/>
                <a:gd name="T65" fmla="*/ 1 h 2568"/>
                <a:gd name="T66" fmla="*/ 1 w 2648"/>
                <a:gd name="T67" fmla="*/ 1 h 2568"/>
                <a:gd name="T68" fmla="*/ 1 w 2648"/>
                <a:gd name="T69" fmla="*/ 1 h 2568"/>
                <a:gd name="T70" fmla="*/ 1 w 2648"/>
                <a:gd name="T71" fmla="*/ 1 h 2568"/>
                <a:gd name="T72" fmla="*/ 1 w 2648"/>
                <a:gd name="T73" fmla="*/ 1 h 2568"/>
                <a:gd name="T74" fmla="*/ 1 w 2648"/>
                <a:gd name="T75" fmla="*/ 1 h 2568"/>
                <a:gd name="T76" fmla="*/ 1 w 2648"/>
                <a:gd name="T77" fmla="*/ 1 h 2568"/>
                <a:gd name="T78" fmla="*/ 1 w 2648"/>
                <a:gd name="T79" fmla="*/ 1 h 2568"/>
                <a:gd name="T80" fmla="*/ 1 w 2648"/>
                <a:gd name="T81" fmla="*/ 1 h 2568"/>
                <a:gd name="T82" fmla="*/ 1 w 2648"/>
                <a:gd name="T83" fmla="*/ 1 h 2568"/>
                <a:gd name="T84" fmla="*/ 1 w 2648"/>
                <a:gd name="T85" fmla="*/ 1 h 25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648"/>
                <a:gd name="T130" fmla="*/ 0 h 2568"/>
                <a:gd name="T131" fmla="*/ 2648 w 2648"/>
                <a:gd name="T132" fmla="*/ 2568 h 256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648" h="2568">
                  <a:moveTo>
                    <a:pt x="15" y="1055"/>
                  </a:moveTo>
                  <a:lnTo>
                    <a:pt x="0" y="1005"/>
                  </a:lnTo>
                  <a:lnTo>
                    <a:pt x="52" y="1007"/>
                  </a:lnTo>
                  <a:lnTo>
                    <a:pt x="720" y="1073"/>
                  </a:lnTo>
                  <a:lnTo>
                    <a:pt x="819" y="0"/>
                  </a:lnTo>
                  <a:lnTo>
                    <a:pt x="1390" y="33"/>
                  </a:lnTo>
                  <a:lnTo>
                    <a:pt x="1372" y="495"/>
                  </a:lnTo>
                  <a:lnTo>
                    <a:pt x="1427" y="543"/>
                  </a:lnTo>
                  <a:lnTo>
                    <a:pt x="1483" y="545"/>
                  </a:lnTo>
                  <a:lnTo>
                    <a:pt x="1495" y="526"/>
                  </a:lnTo>
                  <a:lnTo>
                    <a:pt x="1524" y="555"/>
                  </a:lnTo>
                  <a:lnTo>
                    <a:pt x="1523" y="585"/>
                  </a:lnTo>
                  <a:lnTo>
                    <a:pt x="1572" y="591"/>
                  </a:lnTo>
                  <a:lnTo>
                    <a:pt x="1611" y="608"/>
                  </a:lnTo>
                  <a:lnTo>
                    <a:pt x="1639" y="600"/>
                  </a:lnTo>
                  <a:lnTo>
                    <a:pt x="1673" y="621"/>
                  </a:lnTo>
                  <a:lnTo>
                    <a:pt x="1682" y="603"/>
                  </a:lnTo>
                  <a:lnTo>
                    <a:pt x="1734" y="607"/>
                  </a:lnTo>
                  <a:lnTo>
                    <a:pt x="1762" y="667"/>
                  </a:lnTo>
                  <a:lnTo>
                    <a:pt x="1783" y="686"/>
                  </a:lnTo>
                  <a:lnTo>
                    <a:pt x="1816" y="651"/>
                  </a:lnTo>
                  <a:lnTo>
                    <a:pt x="1875" y="698"/>
                  </a:lnTo>
                  <a:lnTo>
                    <a:pt x="1913" y="673"/>
                  </a:lnTo>
                  <a:lnTo>
                    <a:pt x="1925" y="718"/>
                  </a:lnTo>
                  <a:lnTo>
                    <a:pt x="1930" y="686"/>
                  </a:lnTo>
                  <a:lnTo>
                    <a:pt x="1970" y="658"/>
                  </a:lnTo>
                  <a:lnTo>
                    <a:pt x="1980" y="688"/>
                  </a:lnTo>
                  <a:lnTo>
                    <a:pt x="2033" y="678"/>
                  </a:lnTo>
                  <a:lnTo>
                    <a:pt x="2073" y="717"/>
                  </a:lnTo>
                  <a:lnTo>
                    <a:pt x="2179" y="682"/>
                  </a:lnTo>
                  <a:lnTo>
                    <a:pt x="2284" y="673"/>
                  </a:lnTo>
                  <a:lnTo>
                    <a:pt x="2317" y="657"/>
                  </a:lnTo>
                  <a:lnTo>
                    <a:pt x="2397" y="713"/>
                  </a:lnTo>
                  <a:lnTo>
                    <a:pt x="2448" y="730"/>
                  </a:lnTo>
                  <a:lnTo>
                    <a:pt x="2468" y="754"/>
                  </a:lnTo>
                  <a:lnTo>
                    <a:pt x="2537" y="753"/>
                  </a:lnTo>
                  <a:lnTo>
                    <a:pt x="2539" y="882"/>
                  </a:lnTo>
                  <a:lnTo>
                    <a:pt x="2550" y="1133"/>
                  </a:lnTo>
                  <a:lnTo>
                    <a:pt x="2580" y="1164"/>
                  </a:lnTo>
                  <a:lnTo>
                    <a:pt x="2590" y="1229"/>
                  </a:lnTo>
                  <a:lnTo>
                    <a:pt x="2648" y="1318"/>
                  </a:lnTo>
                  <a:lnTo>
                    <a:pt x="2646" y="1394"/>
                  </a:lnTo>
                  <a:lnTo>
                    <a:pt x="2612" y="1466"/>
                  </a:lnTo>
                  <a:lnTo>
                    <a:pt x="2614" y="1507"/>
                  </a:lnTo>
                  <a:lnTo>
                    <a:pt x="2625" y="1548"/>
                  </a:lnTo>
                  <a:lnTo>
                    <a:pt x="2620" y="1589"/>
                  </a:lnTo>
                  <a:lnTo>
                    <a:pt x="2601" y="1615"/>
                  </a:lnTo>
                  <a:lnTo>
                    <a:pt x="2575" y="1649"/>
                  </a:lnTo>
                  <a:lnTo>
                    <a:pt x="2592" y="1668"/>
                  </a:lnTo>
                  <a:lnTo>
                    <a:pt x="2487" y="1703"/>
                  </a:lnTo>
                  <a:lnTo>
                    <a:pt x="2401" y="1752"/>
                  </a:lnTo>
                  <a:lnTo>
                    <a:pt x="2452" y="1711"/>
                  </a:lnTo>
                  <a:lnTo>
                    <a:pt x="2397" y="1711"/>
                  </a:lnTo>
                  <a:lnTo>
                    <a:pt x="2414" y="1646"/>
                  </a:lnTo>
                  <a:lnTo>
                    <a:pt x="2368" y="1683"/>
                  </a:lnTo>
                  <a:lnTo>
                    <a:pt x="2346" y="1671"/>
                  </a:lnTo>
                  <a:lnTo>
                    <a:pt x="2349" y="1714"/>
                  </a:lnTo>
                  <a:lnTo>
                    <a:pt x="2366" y="1723"/>
                  </a:lnTo>
                  <a:lnTo>
                    <a:pt x="2370" y="1763"/>
                  </a:lnTo>
                  <a:lnTo>
                    <a:pt x="2339" y="1794"/>
                  </a:lnTo>
                  <a:lnTo>
                    <a:pt x="2317" y="1791"/>
                  </a:lnTo>
                  <a:lnTo>
                    <a:pt x="2312" y="1837"/>
                  </a:lnTo>
                  <a:lnTo>
                    <a:pt x="2066" y="1988"/>
                  </a:lnTo>
                  <a:lnTo>
                    <a:pt x="2069" y="1973"/>
                  </a:lnTo>
                  <a:lnTo>
                    <a:pt x="2182" y="1900"/>
                  </a:lnTo>
                  <a:lnTo>
                    <a:pt x="2095" y="1944"/>
                  </a:lnTo>
                  <a:lnTo>
                    <a:pt x="2102" y="1902"/>
                  </a:lnTo>
                  <a:lnTo>
                    <a:pt x="2077" y="1926"/>
                  </a:lnTo>
                  <a:lnTo>
                    <a:pt x="2053" y="1912"/>
                  </a:lnTo>
                  <a:lnTo>
                    <a:pt x="2041" y="1944"/>
                  </a:lnTo>
                  <a:lnTo>
                    <a:pt x="2002" y="1912"/>
                  </a:lnTo>
                  <a:lnTo>
                    <a:pt x="2006" y="1943"/>
                  </a:lnTo>
                  <a:lnTo>
                    <a:pt x="2053" y="1974"/>
                  </a:lnTo>
                  <a:lnTo>
                    <a:pt x="1998" y="2001"/>
                  </a:lnTo>
                  <a:lnTo>
                    <a:pt x="1976" y="1964"/>
                  </a:lnTo>
                  <a:lnTo>
                    <a:pt x="1957" y="2064"/>
                  </a:lnTo>
                  <a:lnTo>
                    <a:pt x="1935" y="2024"/>
                  </a:lnTo>
                  <a:lnTo>
                    <a:pt x="1887" y="2039"/>
                  </a:lnTo>
                  <a:lnTo>
                    <a:pt x="1878" y="2065"/>
                  </a:lnTo>
                  <a:lnTo>
                    <a:pt x="1900" y="2108"/>
                  </a:lnTo>
                  <a:lnTo>
                    <a:pt x="1813" y="2113"/>
                  </a:lnTo>
                  <a:lnTo>
                    <a:pt x="1844" y="2122"/>
                  </a:lnTo>
                  <a:lnTo>
                    <a:pt x="1847" y="2165"/>
                  </a:lnTo>
                  <a:lnTo>
                    <a:pt x="1866" y="2155"/>
                  </a:lnTo>
                  <a:lnTo>
                    <a:pt x="1856" y="2185"/>
                  </a:lnTo>
                  <a:lnTo>
                    <a:pt x="1817" y="2250"/>
                  </a:lnTo>
                  <a:lnTo>
                    <a:pt x="1820" y="2219"/>
                  </a:lnTo>
                  <a:lnTo>
                    <a:pt x="1793" y="2245"/>
                  </a:lnTo>
                  <a:lnTo>
                    <a:pt x="1759" y="2206"/>
                  </a:lnTo>
                  <a:lnTo>
                    <a:pt x="1766" y="2252"/>
                  </a:lnTo>
                  <a:lnTo>
                    <a:pt x="1832" y="2259"/>
                  </a:lnTo>
                  <a:lnTo>
                    <a:pt x="1805" y="2324"/>
                  </a:lnTo>
                  <a:lnTo>
                    <a:pt x="1827" y="2455"/>
                  </a:lnTo>
                  <a:lnTo>
                    <a:pt x="1885" y="2564"/>
                  </a:lnTo>
                  <a:lnTo>
                    <a:pt x="1811" y="2568"/>
                  </a:lnTo>
                  <a:lnTo>
                    <a:pt x="1736" y="2537"/>
                  </a:lnTo>
                  <a:lnTo>
                    <a:pt x="1672" y="2538"/>
                  </a:lnTo>
                  <a:lnTo>
                    <a:pt x="1581" y="2486"/>
                  </a:lnTo>
                  <a:lnTo>
                    <a:pt x="1473" y="2446"/>
                  </a:lnTo>
                  <a:lnTo>
                    <a:pt x="1460" y="2405"/>
                  </a:lnTo>
                  <a:lnTo>
                    <a:pt x="1437" y="2342"/>
                  </a:lnTo>
                  <a:lnTo>
                    <a:pt x="1401" y="2297"/>
                  </a:lnTo>
                  <a:lnTo>
                    <a:pt x="1406" y="2250"/>
                  </a:lnTo>
                  <a:lnTo>
                    <a:pt x="1386" y="2231"/>
                  </a:lnTo>
                  <a:lnTo>
                    <a:pt x="1387" y="2165"/>
                  </a:lnTo>
                  <a:lnTo>
                    <a:pt x="1322" y="2114"/>
                  </a:lnTo>
                  <a:lnTo>
                    <a:pt x="1255" y="2014"/>
                  </a:lnTo>
                  <a:lnTo>
                    <a:pt x="1141" y="1758"/>
                  </a:lnTo>
                  <a:lnTo>
                    <a:pt x="1054" y="1692"/>
                  </a:lnTo>
                  <a:lnTo>
                    <a:pt x="1027" y="1632"/>
                  </a:lnTo>
                  <a:lnTo>
                    <a:pt x="952" y="1624"/>
                  </a:lnTo>
                  <a:lnTo>
                    <a:pt x="890" y="1615"/>
                  </a:lnTo>
                  <a:lnTo>
                    <a:pt x="834" y="1590"/>
                  </a:lnTo>
                  <a:lnTo>
                    <a:pt x="818" y="1615"/>
                  </a:lnTo>
                  <a:lnTo>
                    <a:pt x="760" y="1615"/>
                  </a:lnTo>
                  <a:lnTo>
                    <a:pt x="707" y="1738"/>
                  </a:lnTo>
                  <a:lnTo>
                    <a:pt x="651" y="1789"/>
                  </a:lnTo>
                  <a:lnTo>
                    <a:pt x="617" y="1788"/>
                  </a:lnTo>
                  <a:lnTo>
                    <a:pt x="517" y="1709"/>
                  </a:lnTo>
                  <a:lnTo>
                    <a:pt x="474" y="1698"/>
                  </a:lnTo>
                  <a:lnTo>
                    <a:pt x="376" y="1610"/>
                  </a:lnTo>
                  <a:lnTo>
                    <a:pt x="351" y="1539"/>
                  </a:lnTo>
                  <a:lnTo>
                    <a:pt x="351" y="1467"/>
                  </a:lnTo>
                  <a:lnTo>
                    <a:pt x="305" y="1366"/>
                  </a:lnTo>
                  <a:lnTo>
                    <a:pt x="224" y="1301"/>
                  </a:lnTo>
                  <a:lnTo>
                    <a:pt x="113" y="1161"/>
                  </a:lnTo>
                  <a:lnTo>
                    <a:pt x="74" y="1139"/>
                  </a:lnTo>
                  <a:lnTo>
                    <a:pt x="46" y="1066"/>
                  </a:lnTo>
                  <a:lnTo>
                    <a:pt x="15" y="1055"/>
                  </a:lnTo>
                  <a:close/>
                </a:path>
              </a:pathLst>
            </a:custGeom>
            <a:solidFill>
              <a:srgbClr val="0965B9"/>
            </a:solidFill>
            <a:ln>
              <a:noFill/>
            </a:ln>
            <a:effectLst>
              <a:prstShdw prst="shdw17" dist="17961" dir="2700000">
                <a:srgbClr val="053D6F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" name="Freeform 68"/>
            <p:cNvSpPr>
              <a:spLocks/>
            </p:cNvSpPr>
            <p:nvPr/>
          </p:nvSpPr>
          <p:spPr bwMode="auto">
            <a:xfrm>
              <a:off x="1252" y="1650"/>
              <a:ext cx="534" cy="671"/>
            </a:xfrm>
            <a:custGeom>
              <a:avLst/>
              <a:gdLst>
                <a:gd name="T0" fmla="*/ 0 w 1068"/>
                <a:gd name="T1" fmla="*/ 1 h 1341"/>
                <a:gd name="T2" fmla="*/ 1 w 1068"/>
                <a:gd name="T3" fmla="*/ 0 h 1341"/>
                <a:gd name="T4" fmla="*/ 1 w 1068"/>
                <a:gd name="T5" fmla="*/ 1 h 1341"/>
                <a:gd name="T6" fmla="*/ 1 w 1068"/>
                <a:gd name="T7" fmla="*/ 1 h 1341"/>
                <a:gd name="T8" fmla="*/ 1 w 1068"/>
                <a:gd name="T9" fmla="*/ 1 h 1341"/>
                <a:gd name="T10" fmla="*/ 1 w 1068"/>
                <a:gd name="T11" fmla="*/ 1 h 1341"/>
                <a:gd name="T12" fmla="*/ 0 w 1068"/>
                <a:gd name="T13" fmla="*/ 1 h 13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68"/>
                <a:gd name="T22" fmla="*/ 0 h 1341"/>
                <a:gd name="T23" fmla="*/ 1068 w 1068"/>
                <a:gd name="T24" fmla="*/ 1341 h 13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68" h="1341">
                  <a:moveTo>
                    <a:pt x="0" y="1182"/>
                  </a:moveTo>
                  <a:lnTo>
                    <a:pt x="232" y="0"/>
                  </a:lnTo>
                  <a:lnTo>
                    <a:pt x="753" y="93"/>
                  </a:lnTo>
                  <a:lnTo>
                    <a:pt x="713" y="333"/>
                  </a:lnTo>
                  <a:lnTo>
                    <a:pt x="1068" y="386"/>
                  </a:lnTo>
                  <a:lnTo>
                    <a:pt x="934" y="1341"/>
                  </a:lnTo>
                  <a:lnTo>
                    <a:pt x="0" y="1182"/>
                  </a:lnTo>
                  <a:close/>
                </a:path>
              </a:pathLst>
            </a:custGeom>
            <a:solidFill>
              <a:srgbClr val="0965B9"/>
            </a:solidFill>
            <a:ln>
              <a:noFill/>
            </a:ln>
            <a:effectLst>
              <a:prstShdw prst="shdw17" dist="17961" dir="2700000">
                <a:srgbClr val="053D6F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" name="Freeform 69"/>
            <p:cNvSpPr>
              <a:spLocks/>
            </p:cNvSpPr>
            <p:nvPr/>
          </p:nvSpPr>
          <p:spPr bwMode="auto">
            <a:xfrm>
              <a:off x="4854" y="1193"/>
              <a:ext cx="153" cy="301"/>
            </a:xfrm>
            <a:custGeom>
              <a:avLst/>
              <a:gdLst>
                <a:gd name="T0" fmla="*/ 0 w 304"/>
                <a:gd name="T1" fmla="*/ 0 h 603"/>
                <a:gd name="T2" fmla="*/ 1 w 304"/>
                <a:gd name="T3" fmla="*/ 0 h 603"/>
                <a:gd name="T4" fmla="*/ 1 w 304"/>
                <a:gd name="T5" fmla="*/ 0 h 603"/>
                <a:gd name="T6" fmla="*/ 1 w 304"/>
                <a:gd name="T7" fmla="*/ 0 h 603"/>
                <a:gd name="T8" fmla="*/ 1 w 304"/>
                <a:gd name="T9" fmla="*/ 0 h 603"/>
                <a:gd name="T10" fmla="*/ 1 w 304"/>
                <a:gd name="T11" fmla="*/ 0 h 603"/>
                <a:gd name="T12" fmla="*/ 1 w 304"/>
                <a:gd name="T13" fmla="*/ 0 h 603"/>
                <a:gd name="T14" fmla="*/ 1 w 304"/>
                <a:gd name="T15" fmla="*/ 0 h 603"/>
                <a:gd name="T16" fmla="*/ 1 w 304"/>
                <a:gd name="T17" fmla="*/ 0 h 603"/>
                <a:gd name="T18" fmla="*/ 1 w 304"/>
                <a:gd name="T19" fmla="*/ 0 h 603"/>
                <a:gd name="T20" fmla="*/ 0 w 304"/>
                <a:gd name="T21" fmla="*/ 0 h 60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04"/>
                <a:gd name="T34" fmla="*/ 0 h 603"/>
                <a:gd name="T35" fmla="*/ 304 w 304"/>
                <a:gd name="T36" fmla="*/ 603 h 60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04" h="603">
                  <a:moveTo>
                    <a:pt x="0" y="76"/>
                  </a:moveTo>
                  <a:lnTo>
                    <a:pt x="48" y="247"/>
                  </a:lnTo>
                  <a:lnTo>
                    <a:pt x="59" y="358"/>
                  </a:lnTo>
                  <a:lnTo>
                    <a:pt x="109" y="468"/>
                  </a:lnTo>
                  <a:lnTo>
                    <a:pt x="138" y="603"/>
                  </a:lnTo>
                  <a:lnTo>
                    <a:pt x="274" y="573"/>
                  </a:lnTo>
                  <a:lnTo>
                    <a:pt x="248" y="365"/>
                  </a:lnTo>
                  <a:lnTo>
                    <a:pt x="264" y="221"/>
                  </a:lnTo>
                  <a:lnTo>
                    <a:pt x="299" y="154"/>
                  </a:lnTo>
                  <a:lnTo>
                    <a:pt x="304" y="0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0965B9"/>
            </a:solidFill>
            <a:ln>
              <a:noFill/>
            </a:ln>
            <a:effectLst>
              <a:prstShdw prst="shdw17" dist="17961" dir="2700000">
                <a:srgbClr val="053D6F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" name="Freeform 70"/>
            <p:cNvSpPr>
              <a:spLocks/>
            </p:cNvSpPr>
            <p:nvPr/>
          </p:nvSpPr>
          <p:spPr bwMode="auto">
            <a:xfrm>
              <a:off x="4124" y="1974"/>
              <a:ext cx="733" cy="415"/>
            </a:xfrm>
            <a:custGeom>
              <a:avLst/>
              <a:gdLst>
                <a:gd name="T0" fmla="*/ 1 w 1466"/>
                <a:gd name="T1" fmla="*/ 1 h 830"/>
                <a:gd name="T2" fmla="*/ 1 w 1466"/>
                <a:gd name="T3" fmla="*/ 1 h 830"/>
                <a:gd name="T4" fmla="*/ 1 w 1466"/>
                <a:gd name="T5" fmla="*/ 1 h 830"/>
                <a:gd name="T6" fmla="*/ 1 w 1466"/>
                <a:gd name="T7" fmla="*/ 1 h 830"/>
                <a:gd name="T8" fmla="*/ 1 w 1466"/>
                <a:gd name="T9" fmla="*/ 1 h 830"/>
                <a:gd name="T10" fmla="*/ 1 w 1466"/>
                <a:gd name="T11" fmla="*/ 1 h 830"/>
                <a:gd name="T12" fmla="*/ 1 w 1466"/>
                <a:gd name="T13" fmla="*/ 1 h 830"/>
                <a:gd name="T14" fmla="*/ 1 w 1466"/>
                <a:gd name="T15" fmla="*/ 1 h 830"/>
                <a:gd name="T16" fmla="*/ 1 w 1466"/>
                <a:gd name="T17" fmla="*/ 1 h 830"/>
                <a:gd name="T18" fmla="*/ 1 w 1466"/>
                <a:gd name="T19" fmla="*/ 1 h 830"/>
                <a:gd name="T20" fmla="*/ 1 w 1466"/>
                <a:gd name="T21" fmla="*/ 1 h 830"/>
                <a:gd name="T22" fmla="*/ 1 w 1466"/>
                <a:gd name="T23" fmla="*/ 1 h 830"/>
                <a:gd name="T24" fmla="*/ 1 w 1466"/>
                <a:gd name="T25" fmla="*/ 1 h 830"/>
                <a:gd name="T26" fmla="*/ 1 w 1466"/>
                <a:gd name="T27" fmla="*/ 1 h 830"/>
                <a:gd name="T28" fmla="*/ 1 w 1466"/>
                <a:gd name="T29" fmla="*/ 1 h 830"/>
                <a:gd name="T30" fmla="*/ 1 w 1466"/>
                <a:gd name="T31" fmla="*/ 1 h 830"/>
                <a:gd name="T32" fmla="*/ 1 w 1466"/>
                <a:gd name="T33" fmla="*/ 1 h 830"/>
                <a:gd name="T34" fmla="*/ 1 w 1466"/>
                <a:gd name="T35" fmla="*/ 1 h 830"/>
                <a:gd name="T36" fmla="*/ 1 w 1466"/>
                <a:gd name="T37" fmla="*/ 1 h 830"/>
                <a:gd name="T38" fmla="*/ 1 w 1466"/>
                <a:gd name="T39" fmla="*/ 1 h 830"/>
                <a:gd name="T40" fmla="*/ 1 w 1466"/>
                <a:gd name="T41" fmla="*/ 1 h 830"/>
                <a:gd name="T42" fmla="*/ 1 w 1466"/>
                <a:gd name="T43" fmla="*/ 1 h 830"/>
                <a:gd name="T44" fmla="*/ 1 w 1466"/>
                <a:gd name="T45" fmla="*/ 1 h 830"/>
                <a:gd name="T46" fmla="*/ 1 w 1466"/>
                <a:gd name="T47" fmla="*/ 1 h 830"/>
                <a:gd name="T48" fmla="*/ 1 w 1466"/>
                <a:gd name="T49" fmla="*/ 1 h 830"/>
                <a:gd name="T50" fmla="*/ 1 w 1466"/>
                <a:gd name="T51" fmla="*/ 1 h 830"/>
                <a:gd name="T52" fmla="*/ 1 w 1466"/>
                <a:gd name="T53" fmla="*/ 1 h 830"/>
                <a:gd name="T54" fmla="*/ 1 w 1466"/>
                <a:gd name="T55" fmla="*/ 1 h 830"/>
                <a:gd name="T56" fmla="*/ 1 w 1466"/>
                <a:gd name="T57" fmla="*/ 1 h 830"/>
                <a:gd name="T58" fmla="*/ 1 w 1466"/>
                <a:gd name="T59" fmla="*/ 1 h 830"/>
                <a:gd name="T60" fmla="*/ 1 w 1466"/>
                <a:gd name="T61" fmla="*/ 1 h 830"/>
                <a:gd name="T62" fmla="*/ 1 w 1466"/>
                <a:gd name="T63" fmla="*/ 1 h 830"/>
                <a:gd name="T64" fmla="*/ 1 w 1466"/>
                <a:gd name="T65" fmla="*/ 1 h 830"/>
                <a:gd name="T66" fmla="*/ 1 w 1466"/>
                <a:gd name="T67" fmla="*/ 1 h 830"/>
                <a:gd name="T68" fmla="*/ 1 w 1466"/>
                <a:gd name="T69" fmla="*/ 1 h 830"/>
                <a:gd name="T70" fmla="*/ 1 w 1466"/>
                <a:gd name="T71" fmla="*/ 1 h 830"/>
                <a:gd name="T72" fmla="*/ 1 w 1466"/>
                <a:gd name="T73" fmla="*/ 1 h 830"/>
                <a:gd name="T74" fmla="*/ 1 w 1466"/>
                <a:gd name="T75" fmla="*/ 1 h 830"/>
                <a:gd name="T76" fmla="*/ 1 w 1466"/>
                <a:gd name="T77" fmla="*/ 1 h 830"/>
                <a:gd name="T78" fmla="*/ 0 w 1466"/>
                <a:gd name="T79" fmla="*/ 1 h 8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66"/>
                <a:gd name="T121" fmla="*/ 0 h 830"/>
                <a:gd name="T122" fmla="*/ 1466 w 1466"/>
                <a:gd name="T123" fmla="*/ 830 h 8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66" h="830">
                  <a:moveTo>
                    <a:pt x="0" y="830"/>
                  </a:moveTo>
                  <a:lnTo>
                    <a:pt x="137" y="741"/>
                  </a:lnTo>
                  <a:lnTo>
                    <a:pt x="138" y="721"/>
                  </a:lnTo>
                  <a:lnTo>
                    <a:pt x="186" y="661"/>
                  </a:lnTo>
                  <a:lnTo>
                    <a:pt x="233" y="628"/>
                  </a:lnTo>
                  <a:lnTo>
                    <a:pt x="284" y="566"/>
                  </a:lnTo>
                  <a:lnTo>
                    <a:pt x="337" y="628"/>
                  </a:lnTo>
                  <a:lnTo>
                    <a:pt x="406" y="595"/>
                  </a:lnTo>
                  <a:lnTo>
                    <a:pt x="433" y="615"/>
                  </a:lnTo>
                  <a:lnTo>
                    <a:pt x="474" y="595"/>
                  </a:lnTo>
                  <a:lnTo>
                    <a:pt x="499" y="562"/>
                  </a:lnTo>
                  <a:lnTo>
                    <a:pt x="572" y="548"/>
                  </a:lnTo>
                  <a:lnTo>
                    <a:pt x="612" y="497"/>
                  </a:lnTo>
                  <a:lnTo>
                    <a:pt x="591" y="484"/>
                  </a:lnTo>
                  <a:lnTo>
                    <a:pt x="659" y="326"/>
                  </a:lnTo>
                  <a:lnTo>
                    <a:pt x="675" y="246"/>
                  </a:lnTo>
                  <a:lnTo>
                    <a:pt x="741" y="279"/>
                  </a:lnTo>
                  <a:lnTo>
                    <a:pt x="776" y="187"/>
                  </a:lnTo>
                  <a:lnTo>
                    <a:pt x="809" y="180"/>
                  </a:lnTo>
                  <a:lnTo>
                    <a:pt x="859" y="93"/>
                  </a:lnTo>
                  <a:lnTo>
                    <a:pt x="874" y="0"/>
                  </a:lnTo>
                  <a:lnTo>
                    <a:pt x="977" y="59"/>
                  </a:lnTo>
                  <a:lnTo>
                    <a:pt x="995" y="10"/>
                  </a:lnTo>
                  <a:lnTo>
                    <a:pt x="1043" y="21"/>
                  </a:lnTo>
                  <a:lnTo>
                    <a:pt x="1072" y="61"/>
                  </a:lnTo>
                  <a:lnTo>
                    <a:pt x="1116" y="81"/>
                  </a:lnTo>
                  <a:lnTo>
                    <a:pt x="1137" y="111"/>
                  </a:lnTo>
                  <a:lnTo>
                    <a:pt x="1134" y="137"/>
                  </a:lnTo>
                  <a:lnTo>
                    <a:pt x="1104" y="190"/>
                  </a:lnTo>
                  <a:lnTo>
                    <a:pt x="1116" y="226"/>
                  </a:lnTo>
                  <a:lnTo>
                    <a:pt x="1154" y="211"/>
                  </a:lnTo>
                  <a:lnTo>
                    <a:pt x="1169" y="236"/>
                  </a:lnTo>
                  <a:lnTo>
                    <a:pt x="1182" y="250"/>
                  </a:lnTo>
                  <a:lnTo>
                    <a:pt x="1247" y="254"/>
                  </a:lnTo>
                  <a:lnTo>
                    <a:pt x="1267" y="277"/>
                  </a:lnTo>
                  <a:lnTo>
                    <a:pt x="1328" y="292"/>
                  </a:lnTo>
                  <a:lnTo>
                    <a:pt x="1313" y="311"/>
                  </a:lnTo>
                  <a:lnTo>
                    <a:pt x="1318" y="347"/>
                  </a:lnTo>
                  <a:lnTo>
                    <a:pt x="1321" y="363"/>
                  </a:lnTo>
                  <a:lnTo>
                    <a:pt x="1299" y="357"/>
                  </a:lnTo>
                  <a:lnTo>
                    <a:pt x="1258" y="334"/>
                  </a:lnTo>
                  <a:lnTo>
                    <a:pt x="1193" y="290"/>
                  </a:lnTo>
                  <a:lnTo>
                    <a:pt x="1284" y="375"/>
                  </a:lnTo>
                  <a:lnTo>
                    <a:pt x="1331" y="377"/>
                  </a:lnTo>
                  <a:lnTo>
                    <a:pt x="1305" y="390"/>
                  </a:lnTo>
                  <a:lnTo>
                    <a:pt x="1352" y="414"/>
                  </a:lnTo>
                  <a:lnTo>
                    <a:pt x="1351" y="433"/>
                  </a:lnTo>
                  <a:lnTo>
                    <a:pt x="1334" y="418"/>
                  </a:lnTo>
                  <a:lnTo>
                    <a:pt x="1315" y="419"/>
                  </a:lnTo>
                  <a:lnTo>
                    <a:pt x="1320" y="435"/>
                  </a:lnTo>
                  <a:lnTo>
                    <a:pt x="1334" y="448"/>
                  </a:lnTo>
                  <a:lnTo>
                    <a:pt x="1315" y="457"/>
                  </a:lnTo>
                  <a:lnTo>
                    <a:pt x="1265" y="420"/>
                  </a:lnTo>
                  <a:lnTo>
                    <a:pt x="1244" y="403"/>
                  </a:lnTo>
                  <a:lnTo>
                    <a:pt x="1257" y="426"/>
                  </a:lnTo>
                  <a:lnTo>
                    <a:pt x="1305" y="464"/>
                  </a:lnTo>
                  <a:lnTo>
                    <a:pt x="1328" y="465"/>
                  </a:lnTo>
                  <a:lnTo>
                    <a:pt x="1350" y="474"/>
                  </a:lnTo>
                  <a:lnTo>
                    <a:pt x="1347" y="487"/>
                  </a:lnTo>
                  <a:lnTo>
                    <a:pt x="1361" y="487"/>
                  </a:lnTo>
                  <a:lnTo>
                    <a:pt x="1364" y="499"/>
                  </a:lnTo>
                  <a:lnTo>
                    <a:pt x="1344" y="515"/>
                  </a:lnTo>
                  <a:lnTo>
                    <a:pt x="1305" y="499"/>
                  </a:lnTo>
                  <a:lnTo>
                    <a:pt x="1294" y="480"/>
                  </a:lnTo>
                  <a:lnTo>
                    <a:pt x="1247" y="474"/>
                  </a:lnTo>
                  <a:lnTo>
                    <a:pt x="1238" y="459"/>
                  </a:lnTo>
                  <a:lnTo>
                    <a:pt x="1221" y="479"/>
                  </a:lnTo>
                  <a:lnTo>
                    <a:pt x="1287" y="495"/>
                  </a:lnTo>
                  <a:lnTo>
                    <a:pt x="1290" y="511"/>
                  </a:lnTo>
                  <a:lnTo>
                    <a:pt x="1344" y="537"/>
                  </a:lnTo>
                  <a:lnTo>
                    <a:pt x="1362" y="537"/>
                  </a:lnTo>
                  <a:lnTo>
                    <a:pt x="1366" y="517"/>
                  </a:lnTo>
                  <a:lnTo>
                    <a:pt x="1387" y="523"/>
                  </a:lnTo>
                  <a:lnTo>
                    <a:pt x="1423" y="520"/>
                  </a:lnTo>
                  <a:lnTo>
                    <a:pt x="1466" y="595"/>
                  </a:lnTo>
                  <a:lnTo>
                    <a:pt x="1438" y="583"/>
                  </a:lnTo>
                  <a:lnTo>
                    <a:pt x="1431" y="607"/>
                  </a:lnTo>
                  <a:lnTo>
                    <a:pt x="853" y="717"/>
                  </a:lnTo>
                  <a:lnTo>
                    <a:pt x="378" y="779"/>
                  </a:lnTo>
                  <a:lnTo>
                    <a:pt x="0" y="830"/>
                  </a:lnTo>
                  <a:close/>
                </a:path>
              </a:pathLst>
            </a:custGeom>
            <a:solidFill>
              <a:srgbClr val="0965B9"/>
            </a:solidFill>
            <a:ln>
              <a:noFill/>
            </a:ln>
            <a:effectLst>
              <a:prstShdw prst="shdw17" dist="17961" dir="2700000">
                <a:srgbClr val="053D6F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" name="Freeform 71"/>
            <p:cNvSpPr>
              <a:spLocks/>
            </p:cNvSpPr>
            <p:nvPr/>
          </p:nvSpPr>
          <p:spPr bwMode="auto">
            <a:xfrm>
              <a:off x="4825" y="2089"/>
              <a:ext cx="40" cy="118"/>
            </a:xfrm>
            <a:custGeom>
              <a:avLst/>
              <a:gdLst>
                <a:gd name="T0" fmla="*/ 0 w 80"/>
                <a:gd name="T1" fmla="*/ 1 h 236"/>
                <a:gd name="T2" fmla="*/ 0 w 80"/>
                <a:gd name="T3" fmla="*/ 1 h 236"/>
                <a:gd name="T4" fmla="*/ 1 w 80"/>
                <a:gd name="T5" fmla="*/ 1 h 236"/>
                <a:gd name="T6" fmla="*/ 1 w 80"/>
                <a:gd name="T7" fmla="*/ 1 h 236"/>
                <a:gd name="T8" fmla="*/ 1 w 80"/>
                <a:gd name="T9" fmla="*/ 1 h 236"/>
                <a:gd name="T10" fmla="*/ 1 w 80"/>
                <a:gd name="T11" fmla="*/ 0 h 236"/>
                <a:gd name="T12" fmla="*/ 1 w 80"/>
                <a:gd name="T13" fmla="*/ 1 h 236"/>
                <a:gd name="T14" fmla="*/ 0 w 80"/>
                <a:gd name="T15" fmla="*/ 1 h 2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236"/>
                <a:gd name="T26" fmla="*/ 80 w 80"/>
                <a:gd name="T27" fmla="*/ 236 h 2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236">
                  <a:moveTo>
                    <a:pt x="0" y="133"/>
                  </a:moveTo>
                  <a:lnTo>
                    <a:pt x="0" y="208"/>
                  </a:lnTo>
                  <a:lnTo>
                    <a:pt x="18" y="236"/>
                  </a:lnTo>
                  <a:lnTo>
                    <a:pt x="29" y="150"/>
                  </a:lnTo>
                  <a:lnTo>
                    <a:pt x="59" y="113"/>
                  </a:lnTo>
                  <a:lnTo>
                    <a:pt x="80" y="0"/>
                  </a:lnTo>
                  <a:lnTo>
                    <a:pt x="34" y="25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0965B9"/>
            </a:solidFill>
            <a:ln>
              <a:noFill/>
            </a:ln>
            <a:effectLst>
              <a:prstShdw prst="shdw17" dist="17961" dir="2700000">
                <a:srgbClr val="053D6F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" name="Freeform 72"/>
            <p:cNvSpPr>
              <a:spLocks/>
            </p:cNvSpPr>
            <p:nvPr/>
          </p:nvSpPr>
          <p:spPr bwMode="auto">
            <a:xfrm>
              <a:off x="666" y="668"/>
              <a:ext cx="633" cy="461"/>
            </a:xfrm>
            <a:custGeom>
              <a:avLst/>
              <a:gdLst>
                <a:gd name="T0" fmla="*/ 1 w 1266"/>
                <a:gd name="T1" fmla="*/ 0 h 923"/>
                <a:gd name="T2" fmla="*/ 1 w 1266"/>
                <a:gd name="T3" fmla="*/ 0 h 923"/>
                <a:gd name="T4" fmla="*/ 1 w 1266"/>
                <a:gd name="T5" fmla="*/ 0 h 923"/>
                <a:gd name="T6" fmla="*/ 1 w 1266"/>
                <a:gd name="T7" fmla="*/ 0 h 923"/>
                <a:gd name="T8" fmla="*/ 1 w 1266"/>
                <a:gd name="T9" fmla="*/ 0 h 923"/>
                <a:gd name="T10" fmla="*/ 1 w 1266"/>
                <a:gd name="T11" fmla="*/ 0 h 923"/>
                <a:gd name="T12" fmla="*/ 0 w 1266"/>
                <a:gd name="T13" fmla="*/ 0 h 923"/>
                <a:gd name="T14" fmla="*/ 1 w 1266"/>
                <a:gd name="T15" fmla="*/ 0 h 923"/>
                <a:gd name="T16" fmla="*/ 1 w 1266"/>
                <a:gd name="T17" fmla="*/ 0 h 923"/>
                <a:gd name="T18" fmla="*/ 1 w 1266"/>
                <a:gd name="T19" fmla="*/ 0 h 923"/>
                <a:gd name="T20" fmla="*/ 1 w 1266"/>
                <a:gd name="T21" fmla="*/ 0 h 923"/>
                <a:gd name="T22" fmla="*/ 1 w 1266"/>
                <a:gd name="T23" fmla="*/ 0 h 923"/>
                <a:gd name="T24" fmla="*/ 1 w 1266"/>
                <a:gd name="T25" fmla="*/ 0 h 923"/>
                <a:gd name="T26" fmla="*/ 1 w 1266"/>
                <a:gd name="T27" fmla="*/ 0 h 923"/>
                <a:gd name="T28" fmla="*/ 1 w 1266"/>
                <a:gd name="T29" fmla="*/ 0 h 923"/>
                <a:gd name="T30" fmla="*/ 1 w 1266"/>
                <a:gd name="T31" fmla="*/ 0 h 923"/>
                <a:gd name="T32" fmla="*/ 1 w 1266"/>
                <a:gd name="T33" fmla="*/ 0 h 923"/>
                <a:gd name="T34" fmla="*/ 1 w 1266"/>
                <a:gd name="T35" fmla="*/ 0 h 923"/>
                <a:gd name="T36" fmla="*/ 1 w 1266"/>
                <a:gd name="T37" fmla="*/ 0 h 923"/>
                <a:gd name="T38" fmla="*/ 1 w 1266"/>
                <a:gd name="T39" fmla="*/ 0 h 923"/>
                <a:gd name="T40" fmla="*/ 1 w 1266"/>
                <a:gd name="T41" fmla="*/ 0 h 923"/>
                <a:gd name="T42" fmla="*/ 1 w 1266"/>
                <a:gd name="T43" fmla="*/ 0 h 923"/>
                <a:gd name="T44" fmla="*/ 1 w 1266"/>
                <a:gd name="T45" fmla="*/ 0 h 923"/>
                <a:gd name="T46" fmla="*/ 1 w 1266"/>
                <a:gd name="T47" fmla="*/ 0 h 923"/>
                <a:gd name="T48" fmla="*/ 1 w 1266"/>
                <a:gd name="T49" fmla="*/ 0 h 923"/>
                <a:gd name="T50" fmla="*/ 1 w 1266"/>
                <a:gd name="T51" fmla="*/ 0 h 923"/>
                <a:gd name="T52" fmla="*/ 1 w 1266"/>
                <a:gd name="T53" fmla="*/ 0 h 923"/>
                <a:gd name="T54" fmla="*/ 1 w 1266"/>
                <a:gd name="T55" fmla="*/ 0 h 923"/>
                <a:gd name="T56" fmla="*/ 1 w 1266"/>
                <a:gd name="T57" fmla="*/ 0 h 923"/>
                <a:gd name="T58" fmla="*/ 1 w 1266"/>
                <a:gd name="T59" fmla="*/ 0 h 923"/>
                <a:gd name="T60" fmla="*/ 1 w 1266"/>
                <a:gd name="T61" fmla="*/ 0 h 923"/>
                <a:gd name="T62" fmla="*/ 1 w 1266"/>
                <a:gd name="T63" fmla="*/ 0 h 923"/>
                <a:gd name="T64" fmla="*/ 1 w 1266"/>
                <a:gd name="T65" fmla="*/ 0 h 923"/>
                <a:gd name="T66" fmla="*/ 1 w 1266"/>
                <a:gd name="T67" fmla="*/ 0 h 923"/>
                <a:gd name="T68" fmla="*/ 1 w 1266"/>
                <a:gd name="T69" fmla="*/ 0 h 923"/>
                <a:gd name="T70" fmla="*/ 1 w 1266"/>
                <a:gd name="T71" fmla="*/ 0 h 923"/>
                <a:gd name="T72" fmla="*/ 1 w 1266"/>
                <a:gd name="T73" fmla="*/ 0 h 923"/>
                <a:gd name="T74" fmla="*/ 1 w 1266"/>
                <a:gd name="T75" fmla="*/ 0 h 923"/>
                <a:gd name="T76" fmla="*/ 1 w 1266"/>
                <a:gd name="T77" fmla="*/ 0 h 923"/>
                <a:gd name="T78" fmla="*/ 1 w 1266"/>
                <a:gd name="T79" fmla="*/ 0 h 923"/>
                <a:gd name="T80" fmla="*/ 1 w 1266"/>
                <a:gd name="T81" fmla="*/ 0 h 923"/>
                <a:gd name="T82" fmla="*/ 1 w 1266"/>
                <a:gd name="T83" fmla="*/ 0 h 923"/>
                <a:gd name="T84" fmla="*/ 1 w 1266"/>
                <a:gd name="T85" fmla="*/ 0 h 923"/>
                <a:gd name="T86" fmla="*/ 1 w 1266"/>
                <a:gd name="T87" fmla="*/ 0 h 92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66"/>
                <a:gd name="T133" fmla="*/ 0 h 923"/>
                <a:gd name="T134" fmla="*/ 1266 w 1266"/>
                <a:gd name="T135" fmla="*/ 923 h 92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66" h="923">
                  <a:moveTo>
                    <a:pt x="28" y="158"/>
                  </a:moveTo>
                  <a:lnTo>
                    <a:pt x="47" y="201"/>
                  </a:lnTo>
                  <a:lnTo>
                    <a:pt x="43" y="255"/>
                  </a:lnTo>
                  <a:lnTo>
                    <a:pt x="40" y="303"/>
                  </a:lnTo>
                  <a:lnTo>
                    <a:pt x="46" y="324"/>
                  </a:lnTo>
                  <a:lnTo>
                    <a:pt x="35" y="394"/>
                  </a:lnTo>
                  <a:lnTo>
                    <a:pt x="57" y="379"/>
                  </a:lnTo>
                  <a:lnTo>
                    <a:pt x="89" y="408"/>
                  </a:lnTo>
                  <a:lnTo>
                    <a:pt x="54" y="411"/>
                  </a:lnTo>
                  <a:lnTo>
                    <a:pt x="32" y="408"/>
                  </a:lnTo>
                  <a:lnTo>
                    <a:pt x="30" y="436"/>
                  </a:lnTo>
                  <a:lnTo>
                    <a:pt x="28" y="456"/>
                  </a:lnTo>
                  <a:lnTo>
                    <a:pt x="58" y="456"/>
                  </a:lnTo>
                  <a:lnTo>
                    <a:pt x="63" y="469"/>
                  </a:lnTo>
                  <a:lnTo>
                    <a:pt x="40" y="478"/>
                  </a:lnTo>
                  <a:lnTo>
                    <a:pt x="43" y="507"/>
                  </a:lnTo>
                  <a:lnTo>
                    <a:pt x="26" y="537"/>
                  </a:lnTo>
                  <a:lnTo>
                    <a:pt x="16" y="536"/>
                  </a:lnTo>
                  <a:lnTo>
                    <a:pt x="27" y="488"/>
                  </a:lnTo>
                  <a:lnTo>
                    <a:pt x="20" y="476"/>
                  </a:lnTo>
                  <a:lnTo>
                    <a:pt x="0" y="546"/>
                  </a:lnTo>
                  <a:lnTo>
                    <a:pt x="32" y="569"/>
                  </a:lnTo>
                  <a:lnTo>
                    <a:pt x="89" y="595"/>
                  </a:lnTo>
                  <a:lnTo>
                    <a:pt x="93" y="619"/>
                  </a:lnTo>
                  <a:lnTo>
                    <a:pt x="118" y="620"/>
                  </a:lnTo>
                  <a:lnTo>
                    <a:pt x="166" y="713"/>
                  </a:lnTo>
                  <a:lnTo>
                    <a:pt x="155" y="746"/>
                  </a:lnTo>
                  <a:lnTo>
                    <a:pt x="231" y="806"/>
                  </a:lnTo>
                  <a:lnTo>
                    <a:pt x="359" y="803"/>
                  </a:lnTo>
                  <a:lnTo>
                    <a:pt x="455" y="845"/>
                  </a:lnTo>
                  <a:lnTo>
                    <a:pt x="501" y="836"/>
                  </a:lnTo>
                  <a:lnTo>
                    <a:pt x="791" y="845"/>
                  </a:lnTo>
                  <a:lnTo>
                    <a:pt x="1121" y="923"/>
                  </a:lnTo>
                  <a:lnTo>
                    <a:pt x="1127" y="821"/>
                  </a:lnTo>
                  <a:lnTo>
                    <a:pt x="1266" y="230"/>
                  </a:lnTo>
                  <a:lnTo>
                    <a:pt x="387" y="0"/>
                  </a:lnTo>
                  <a:lnTo>
                    <a:pt x="379" y="4"/>
                  </a:lnTo>
                  <a:lnTo>
                    <a:pt x="385" y="17"/>
                  </a:lnTo>
                  <a:lnTo>
                    <a:pt x="376" y="22"/>
                  </a:lnTo>
                  <a:lnTo>
                    <a:pt x="385" y="35"/>
                  </a:lnTo>
                  <a:lnTo>
                    <a:pt x="383" y="49"/>
                  </a:lnTo>
                  <a:lnTo>
                    <a:pt x="385" y="65"/>
                  </a:lnTo>
                  <a:lnTo>
                    <a:pt x="396" y="58"/>
                  </a:lnTo>
                  <a:lnTo>
                    <a:pt x="412" y="66"/>
                  </a:lnTo>
                  <a:lnTo>
                    <a:pt x="407" y="91"/>
                  </a:lnTo>
                  <a:lnTo>
                    <a:pt x="410" y="103"/>
                  </a:lnTo>
                  <a:lnTo>
                    <a:pt x="394" y="138"/>
                  </a:lnTo>
                  <a:lnTo>
                    <a:pt x="373" y="117"/>
                  </a:lnTo>
                  <a:lnTo>
                    <a:pt x="365" y="118"/>
                  </a:lnTo>
                  <a:lnTo>
                    <a:pt x="365" y="134"/>
                  </a:lnTo>
                  <a:lnTo>
                    <a:pt x="380" y="138"/>
                  </a:lnTo>
                  <a:lnTo>
                    <a:pt x="397" y="176"/>
                  </a:lnTo>
                  <a:lnTo>
                    <a:pt x="389" y="224"/>
                  </a:lnTo>
                  <a:lnTo>
                    <a:pt x="396" y="239"/>
                  </a:lnTo>
                  <a:lnTo>
                    <a:pt x="409" y="241"/>
                  </a:lnTo>
                  <a:lnTo>
                    <a:pt x="402" y="252"/>
                  </a:lnTo>
                  <a:lnTo>
                    <a:pt x="389" y="255"/>
                  </a:lnTo>
                  <a:lnTo>
                    <a:pt x="365" y="286"/>
                  </a:lnTo>
                  <a:lnTo>
                    <a:pt x="365" y="297"/>
                  </a:lnTo>
                  <a:lnTo>
                    <a:pt x="359" y="314"/>
                  </a:lnTo>
                  <a:lnTo>
                    <a:pt x="350" y="317"/>
                  </a:lnTo>
                  <a:lnTo>
                    <a:pt x="359" y="331"/>
                  </a:lnTo>
                  <a:lnTo>
                    <a:pt x="349" y="337"/>
                  </a:lnTo>
                  <a:lnTo>
                    <a:pt x="348" y="389"/>
                  </a:lnTo>
                  <a:lnTo>
                    <a:pt x="327" y="396"/>
                  </a:lnTo>
                  <a:lnTo>
                    <a:pt x="327" y="411"/>
                  </a:lnTo>
                  <a:lnTo>
                    <a:pt x="310" y="394"/>
                  </a:lnTo>
                  <a:lnTo>
                    <a:pt x="309" y="403"/>
                  </a:lnTo>
                  <a:lnTo>
                    <a:pt x="273" y="435"/>
                  </a:lnTo>
                  <a:lnTo>
                    <a:pt x="262" y="431"/>
                  </a:lnTo>
                  <a:lnTo>
                    <a:pt x="255" y="415"/>
                  </a:lnTo>
                  <a:lnTo>
                    <a:pt x="251" y="425"/>
                  </a:lnTo>
                  <a:lnTo>
                    <a:pt x="242" y="416"/>
                  </a:lnTo>
                  <a:lnTo>
                    <a:pt x="236" y="440"/>
                  </a:lnTo>
                  <a:lnTo>
                    <a:pt x="232" y="437"/>
                  </a:lnTo>
                  <a:lnTo>
                    <a:pt x="232" y="421"/>
                  </a:lnTo>
                  <a:lnTo>
                    <a:pt x="222" y="424"/>
                  </a:lnTo>
                  <a:lnTo>
                    <a:pt x="236" y="409"/>
                  </a:lnTo>
                  <a:lnTo>
                    <a:pt x="217" y="408"/>
                  </a:lnTo>
                  <a:lnTo>
                    <a:pt x="232" y="399"/>
                  </a:lnTo>
                  <a:lnTo>
                    <a:pt x="215" y="395"/>
                  </a:lnTo>
                  <a:lnTo>
                    <a:pt x="223" y="384"/>
                  </a:lnTo>
                  <a:lnTo>
                    <a:pt x="240" y="395"/>
                  </a:lnTo>
                  <a:lnTo>
                    <a:pt x="247" y="379"/>
                  </a:lnTo>
                  <a:lnTo>
                    <a:pt x="273" y="365"/>
                  </a:lnTo>
                  <a:lnTo>
                    <a:pt x="261" y="398"/>
                  </a:lnTo>
                  <a:lnTo>
                    <a:pt x="266" y="414"/>
                  </a:lnTo>
                  <a:lnTo>
                    <a:pt x="276" y="383"/>
                  </a:lnTo>
                  <a:lnTo>
                    <a:pt x="300" y="370"/>
                  </a:lnTo>
                  <a:lnTo>
                    <a:pt x="288" y="390"/>
                  </a:lnTo>
                  <a:lnTo>
                    <a:pt x="300" y="401"/>
                  </a:lnTo>
                  <a:lnTo>
                    <a:pt x="300" y="385"/>
                  </a:lnTo>
                  <a:lnTo>
                    <a:pt x="313" y="372"/>
                  </a:lnTo>
                  <a:lnTo>
                    <a:pt x="328" y="349"/>
                  </a:lnTo>
                  <a:lnTo>
                    <a:pt x="324" y="334"/>
                  </a:lnTo>
                  <a:lnTo>
                    <a:pt x="300" y="336"/>
                  </a:lnTo>
                  <a:lnTo>
                    <a:pt x="305" y="313"/>
                  </a:lnTo>
                  <a:lnTo>
                    <a:pt x="317" y="326"/>
                  </a:lnTo>
                  <a:lnTo>
                    <a:pt x="319" y="292"/>
                  </a:lnTo>
                  <a:lnTo>
                    <a:pt x="349" y="293"/>
                  </a:lnTo>
                  <a:lnTo>
                    <a:pt x="350" y="262"/>
                  </a:lnTo>
                  <a:lnTo>
                    <a:pt x="339" y="242"/>
                  </a:lnTo>
                  <a:lnTo>
                    <a:pt x="339" y="273"/>
                  </a:lnTo>
                  <a:lnTo>
                    <a:pt x="330" y="267"/>
                  </a:lnTo>
                  <a:lnTo>
                    <a:pt x="310" y="281"/>
                  </a:lnTo>
                  <a:lnTo>
                    <a:pt x="298" y="302"/>
                  </a:lnTo>
                  <a:lnTo>
                    <a:pt x="281" y="303"/>
                  </a:lnTo>
                  <a:lnTo>
                    <a:pt x="251" y="322"/>
                  </a:lnTo>
                  <a:lnTo>
                    <a:pt x="227" y="349"/>
                  </a:lnTo>
                  <a:lnTo>
                    <a:pt x="269" y="350"/>
                  </a:lnTo>
                  <a:lnTo>
                    <a:pt x="232" y="359"/>
                  </a:lnTo>
                  <a:lnTo>
                    <a:pt x="215" y="353"/>
                  </a:lnTo>
                  <a:lnTo>
                    <a:pt x="251" y="303"/>
                  </a:lnTo>
                  <a:lnTo>
                    <a:pt x="276" y="292"/>
                  </a:lnTo>
                  <a:lnTo>
                    <a:pt x="302" y="259"/>
                  </a:lnTo>
                  <a:lnTo>
                    <a:pt x="307" y="276"/>
                  </a:lnTo>
                  <a:lnTo>
                    <a:pt x="323" y="262"/>
                  </a:lnTo>
                  <a:lnTo>
                    <a:pt x="339" y="227"/>
                  </a:lnTo>
                  <a:lnTo>
                    <a:pt x="334" y="204"/>
                  </a:lnTo>
                  <a:lnTo>
                    <a:pt x="329" y="221"/>
                  </a:lnTo>
                  <a:lnTo>
                    <a:pt x="319" y="219"/>
                  </a:lnTo>
                  <a:lnTo>
                    <a:pt x="328" y="193"/>
                  </a:lnTo>
                  <a:lnTo>
                    <a:pt x="315" y="193"/>
                  </a:lnTo>
                  <a:lnTo>
                    <a:pt x="313" y="216"/>
                  </a:lnTo>
                  <a:lnTo>
                    <a:pt x="303" y="224"/>
                  </a:lnTo>
                  <a:lnTo>
                    <a:pt x="302" y="199"/>
                  </a:lnTo>
                  <a:lnTo>
                    <a:pt x="293" y="193"/>
                  </a:lnTo>
                  <a:lnTo>
                    <a:pt x="286" y="204"/>
                  </a:lnTo>
                  <a:lnTo>
                    <a:pt x="272" y="174"/>
                  </a:lnTo>
                  <a:lnTo>
                    <a:pt x="242" y="172"/>
                  </a:lnTo>
                  <a:lnTo>
                    <a:pt x="130" y="117"/>
                  </a:lnTo>
                  <a:lnTo>
                    <a:pt x="53" y="45"/>
                  </a:lnTo>
                  <a:lnTo>
                    <a:pt x="30" y="96"/>
                  </a:lnTo>
                  <a:lnTo>
                    <a:pt x="28" y="158"/>
                  </a:lnTo>
                  <a:close/>
                </a:path>
              </a:pathLst>
            </a:custGeom>
            <a:solidFill>
              <a:srgbClr val="0965B9"/>
            </a:solidFill>
            <a:ln>
              <a:noFill/>
            </a:ln>
            <a:effectLst>
              <a:prstShdw prst="shdw17" dist="17961" dir="2700000">
                <a:srgbClr val="053D6F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" name="Freeform 73"/>
            <p:cNvSpPr>
              <a:spLocks/>
            </p:cNvSpPr>
            <p:nvPr/>
          </p:nvSpPr>
          <p:spPr bwMode="auto">
            <a:xfrm>
              <a:off x="814" y="694"/>
              <a:ext cx="29" cy="34"/>
            </a:xfrm>
            <a:custGeom>
              <a:avLst/>
              <a:gdLst>
                <a:gd name="T0" fmla="*/ 0 w 57"/>
                <a:gd name="T1" fmla="*/ 0 h 69"/>
                <a:gd name="T2" fmla="*/ 1 w 57"/>
                <a:gd name="T3" fmla="*/ 0 h 69"/>
                <a:gd name="T4" fmla="*/ 1 w 57"/>
                <a:gd name="T5" fmla="*/ 0 h 69"/>
                <a:gd name="T6" fmla="*/ 1 w 57"/>
                <a:gd name="T7" fmla="*/ 0 h 69"/>
                <a:gd name="T8" fmla="*/ 0 w 57"/>
                <a:gd name="T9" fmla="*/ 0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69"/>
                <a:gd name="T17" fmla="*/ 57 w 57"/>
                <a:gd name="T18" fmla="*/ 69 h 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69">
                  <a:moveTo>
                    <a:pt x="0" y="30"/>
                  </a:moveTo>
                  <a:lnTo>
                    <a:pt x="48" y="0"/>
                  </a:lnTo>
                  <a:lnTo>
                    <a:pt x="57" y="29"/>
                  </a:lnTo>
                  <a:lnTo>
                    <a:pt x="49" y="69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965B9"/>
            </a:solidFill>
            <a:ln>
              <a:noFill/>
            </a:ln>
            <a:effectLst>
              <a:prstShdw prst="shdw17" dist="17961" dir="2700000">
                <a:srgbClr val="053D6F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" name="Freeform 74"/>
            <p:cNvSpPr>
              <a:spLocks/>
            </p:cNvSpPr>
            <p:nvPr/>
          </p:nvSpPr>
          <p:spPr bwMode="auto">
            <a:xfrm>
              <a:off x="834" y="739"/>
              <a:ext cx="21" cy="49"/>
            </a:xfrm>
            <a:custGeom>
              <a:avLst/>
              <a:gdLst>
                <a:gd name="T0" fmla="*/ 0 w 41"/>
                <a:gd name="T1" fmla="*/ 1 h 98"/>
                <a:gd name="T2" fmla="*/ 1 w 41"/>
                <a:gd name="T3" fmla="*/ 0 h 98"/>
                <a:gd name="T4" fmla="*/ 1 w 41"/>
                <a:gd name="T5" fmla="*/ 1 h 98"/>
                <a:gd name="T6" fmla="*/ 1 w 41"/>
                <a:gd name="T7" fmla="*/ 1 h 98"/>
                <a:gd name="T8" fmla="*/ 0 w 41"/>
                <a:gd name="T9" fmla="*/ 1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98"/>
                <a:gd name="T17" fmla="*/ 41 w 41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98">
                  <a:moveTo>
                    <a:pt x="0" y="27"/>
                  </a:moveTo>
                  <a:lnTo>
                    <a:pt x="24" y="0"/>
                  </a:lnTo>
                  <a:lnTo>
                    <a:pt x="41" y="15"/>
                  </a:lnTo>
                  <a:lnTo>
                    <a:pt x="31" y="98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965B9"/>
            </a:solidFill>
            <a:ln>
              <a:noFill/>
            </a:ln>
            <a:effectLst>
              <a:prstShdw prst="shdw17" dist="17961" dir="2700000">
                <a:srgbClr val="053D6F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" name="Freeform 75"/>
            <p:cNvSpPr>
              <a:spLocks/>
            </p:cNvSpPr>
            <p:nvPr/>
          </p:nvSpPr>
          <p:spPr bwMode="auto">
            <a:xfrm>
              <a:off x="4196" y="1865"/>
              <a:ext cx="425" cy="423"/>
            </a:xfrm>
            <a:custGeom>
              <a:avLst/>
              <a:gdLst>
                <a:gd name="T0" fmla="*/ 0 w 852"/>
                <a:gd name="T1" fmla="*/ 1 h 845"/>
                <a:gd name="T2" fmla="*/ 0 w 852"/>
                <a:gd name="T3" fmla="*/ 1 h 845"/>
                <a:gd name="T4" fmla="*/ 0 w 852"/>
                <a:gd name="T5" fmla="*/ 1 h 845"/>
                <a:gd name="T6" fmla="*/ 0 w 852"/>
                <a:gd name="T7" fmla="*/ 1 h 845"/>
                <a:gd name="T8" fmla="*/ 0 w 852"/>
                <a:gd name="T9" fmla="*/ 1 h 845"/>
                <a:gd name="T10" fmla="*/ 0 w 852"/>
                <a:gd name="T11" fmla="*/ 1 h 845"/>
                <a:gd name="T12" fmla="*/ 0 w 852"/>
                <a:gd name="T13" fmla="*/ 1 h 845"/>
                <a:gd name="T14" fmla="*/ 0 w 852"/>
                <a:gd name="T15" fmla="*/ 1 h 845"/>
                <a:gd name="T16" fmla="*/ 0 w 852"/>
                <a:gd name="T17" fmla="*/ 1 h 845"/>
                <a:gd name="T18" fmla="*/ 0 w 852"/>
                <a:gd name="T19" fmla="*/ 1 h 845"/>
                <a:gd name="T20" fmla="*/ 0 w 852"/>
                <a:gd name="T21" fmla="*/ 1 h 845"/>
                <a:gd name="T22" fmla="*/ 0 w 852"/>
                <a:gd name="T23" fmla="*/ 1 h 845"/>
                <a:gd name="T24" fmla="*/ 0 w 852"/>
                <a:gd name="T25" fmla="*/ 1 h 845"/>
                <a:gd name="T26" fmla="*/ 0 w 852"/>
                <a:gd name="T27" fmla="*/ 1 h 845"/>
                <a:gd name="T28" fmla="*/ 0 w 852"/>
                <a:gd name="T29" fmla="*/ 1 h 845"/>
                <a:gd name="T30" fmla="*/ 0 w 852"/>
                <a:gd name="T31" fmla="*/ 1 h 845"/>
                <a:gd name="T32" fmla="*/ 0 w 852"/>
                <a:gd name="T33" fmla="*/ 1 h 845"/>
                <a:gd name="T34" fmla="*/ 0 w 852"/>
                <a:gd name="T35" fmla="*/ 1 h 845"/>
                <a:gd name="T36" fmla="*/ 0 w 852"/>
                <a:gd name="T37" fmla="*/ 1 h 845"/>
                <a:gd name="T38" fmla="*/ 0 w 852"/>
                <a:gd name="T39" fmla="*/ 1 h 845"/>
                <a:gd name="T40" fmla="*/ 0 w 852"/>
                <a:gd name="T41" fmla="*/ 1 h 845"/>
                <a:gd name="T42" fmla="*/ 0 w 852"/>
                <a:gd name="T43" fmla="*/ 1 h 845"/>
                <a:gd name="T44" fmla="*/ 0 w 852"/>
                <a:gd name="T45" fmla="*/ 1 h 845"/>
                <a:gd name="T46" fmla="*/ 0 w 852"/>
                <a:gd name="T47" fmla="*/ 1 h 845"/>
                <a:gd name="T48" fmla="*/ 0 w 852"/>
                <a:gd name="T49" fmla="*/ 1 h 845"/>
                <a:gd name="T50" fmla="*/ 0 w 852"/>
                <a:gd name="T51" fmla="*/ 1 h 845"/>
                <a:gd name="T52" fmla="*/ 0 w 852"/>
                <a:gd name="T53" fmla="*/ 1 h 845"/>
                <a:gd name="T54" fmla="*/ 0 w 852"/>
                <a:gd name="T55" fmla="*/ 1 h 845"/>
                <a:gd name="T56" fmla="*/ 0 w 852"/>
                <a:gd name="T57" fmla="*/ 1 h 845"/>
                <a:gd name="T58" fmla="*/ 0 w 852"/>
                <a:gd name="T59" fmla="*/ 0 h 845"/>
                <a:gd name="T60" fmla="*/ 0 w 852"/>
                <a:gd name="T61" fmla="*/ 1 h 845"/>
                <a:gd name="T62" fmla="*/ 0 w 852"/>
                <a:gd name="T63" fmla="*/ 1 h 845"/>
                <a:gd name="T64" fmla="*/ 0 w 852"/>
                <a:gd name="T65" fmla="*/ 1 h 845"/>
                <a:gd name="T66" fmla="*/ 0 w 852"/>
                <a:gd name="T67" fmla="*/ 1 h 845"/>
                <a:gd name="T68" fmla="*/ 0 w 852"/>
                <a:gd name="T69" fmla="*/ 1 h 845"/>
                <a:gd name="T70" fmla="*/ 0 w 852"/>
                <a:gd name="T71" fmla="*/ 1 h 845"/>
                <a:gd name="T72" fmla="*/ 0 w 852"/>
                <a:gd name="T73" fmla="*/ 1 h 845"/>
                <a:gd name="T74" fmla="*/ 0 w 852"/>
                <a:gd name="T75" fmla="*/ 1 h 845"/>
                <a:gd name="T76" fmla="*/ 0 w 852"/>
                <a:gd name="T77" fmla="*/ 1 h 84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52"/>
                <a:gd name="T118" fmla="*/ 0 h 845"/>
                <a:gd name="T119" fmla="*/ 852 w 852"/>
                <a:gd name="T120" fmla="*/ 845 h 84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52" h="845">
                  <a:moveTo>
                    <a:pt x="0" y="585"/>
                  </a:moveTo>
                  <a:lnTo>
                    <a:pt x="34" y="701"/>
                  </a:lnTo>
                  <a:lnTo>
                    <a:pt x="71" y="742"/>
                  </a:lnTo>
                  <a:lnTo>
                    <a:pt x="141" y="783"/>
                  </a:lnTo>
                  <a:lnTo>
                    <a:pt x="194" y="845"/>
                  </a:lnTo>
                  <a:lnTo>
                    <a:pt x="263" y="812"/>
                  </a:lnTo>
                  <a:lnTo>
                    <a:pt x="290" y="832"/>
                  </a:lnTo>
                  <a:lnTo>
                    <a:pt x="331" y="812"/>
                  </a:lnTo>
                  <a:lnTo>
                    <a:pt x="356" y="779"/>
                  </a:lnTo>
                  <a:lnTo>
                    <a:pt x="429" y="765"/>
                  </a:lnTo>
                  <a:lnTo>
                    <a:pt x="469" y="714"/>
                  </a:lnTo>
                  <a:lnTo>
                    <a:pt x="448" y="701"/>
                  </a:lnTo>
                  <a:lnTo>
                    <a:pt x="516" y="543"/>
                  </a:lnTo>
                  <a:lnTo>
                    <a:pt x="532" y="463"/>
                  </a:lnTo>
                  <a:lnTo>
                    <a:pt x="598" y="496"/>
                  </a:lnTo>
                  <a:lnTo>
                    <a:pt x="633" y="404"/>
                  </a:lnTo>
                  <a:lnTo>
                    <a:pt x="666" y="397"/>
                  </a:lnTo>
                  <a:lnTo>
                    <a:pt x="716" y="310"/>
                  </a:lnTo>
                  <a:lnTo>
                    <a:pt x="731" y="217"/>
                  </a:lnTo>
                  <a:lnTo>
                    <a:pt x="834" y="276"/>
                  </a:lnTo>
                  <a:lnTo>
                    <a:pt x="852" y="227"/>
                  </a:lnTo>
                  <a:lnTo>
                    <a:pt x="824" y="190"/>
                  </a:lnTo>
                  <a:lnTo>
                    <a:pt x="778" y="169"/>
                  </a:lnTo>
                  <a:lnTo>
                    <a:pt x="721" y="175"/>
                  </a:lnTo>
                  <a:lnTo>
                    <a:pt x="702" y="207"/>
                  </a:lnTo>
                  <a:lnTo>
                    <a:pt x="599" y="236"/>
                  </a:lnTo>
                  <a:lnTo>
                    <a:pt x="535" y="313"/>
                  </a:lnTo>
                  <a:lnTo>
                    <a:pt x="514" y="190"/>
                  </a:lnTo>
                  <a:lnTo>
                    <a:pt x="330" y="221"/>
                  </a:lnTo>
                  <a:lnTo>
                    <a:pt x="294" y="0"/>
                  </a:lnTo>
                  <a:lnTo>
                    <a:pt x="268" y="18"/>
                  </a:lnTo>
                  <a:lnTo>
                    <a:pt x="284" y="61"/>
                  </a:lnTo>
                  <a:lnTo>
                    <a:pt x="260" y="257"/>
                  </a:lnTo>
                  <a:lnTo>
                    <a:pt x="227" y="299"/>
                  </a:lnTo>
                  <a:lnTo>
                    <a:pt x="127" y="374"/>
                  </a:lnTo>
                  <a:lnTo>
                    <a:pt x="108" y="457"/>
                  </a:lnTo>
                  <a:lnTo>
                    <a:pt x="71" y="435"/>
                  </a:lnTo>
                  <a:lnTo>
                    <a:pt x="59" y="534"/>
                  </a:lnTo>
                  <a:lnTo>
                    <a:pt x="0" y="585"/>
                  </a:lnTo>
                  <a:close/>
                </a:path>
              </a:pathLst>
            </a:custGeom>
            <a:solidFill>
              <a:srgbClr val="0965B9"/>
            </a:solidFill>
            <a:ln>
              <a:noFill/>
            </a:ln>
            <a:effectLst>
              <a:prstShdw prst="shdw17" dist="17961" dir="2700000">
                <a:srgbClr val="053D6F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" name="Freeform 76"/>
            <p:cNvSpPr>
              <a:spLocks/>
            </p:cNvSpPr>
            <p:nvPr/>
          </p:nvSpPr>
          <p:spPr bwMode="auto">
            <a:xfrm>
              <a:off x="3215" y="1209"/>
              <a:ext cx="502" cy="529"/>
            </a:xfrm>
            <a:custGeom>
              <a:avLst/>
              <a:gdLst>
                <a:gd name="T0" fmla="*/ 0 w 1003"/>
                <a:gd name="T1" fmla="*/ 1 h 1057"/>
                <a:gd name="T2" fmla="*/ 1 w 1003"/>
                <a:gd name="T3" fmla="*/ 1 h 1057"/>
                <a:gd name="T4" fmla="*/ 1 w 1003"/>
                <a:gd name="T5" fmla="*/ 1 h 1057"/>
                <a:gd name="T6" fmla="*/ 1 w 1003"/>
                <a:gd name="T7" fmla="*/ 1 h 1057"/>
                <a:gd name="T8" fmla="*/ 1 w 1003"/>
                <a:gd name="T9" fmla="*/ 1 h 1057"/>
                <a:gd name="T10" fmla="*/ 1 w 1003"/>
                <a:gd name="T11" fmla="*/ 1 h 1057"/>
                <a:gd name="T12" fmla="*/ 1 w 1003"/>
                <a:gd name="T13" fmla="*/ 1 h 1057"/>
                <a:gd name="T14" fmla="*/ 1 w 1003"/>
                <a:gd name="T15" fmla="*/ 1 h 1057"/>
                <a:gd name="T16" fmla="*/ 1 w 1003"/>
                <a:gd name="T17" fmla="*/ 1 h 1057"/>
                <a:gd name="T18" fmla="*/ 1 w 1003"/>
                <a:gd name="T19" fmla="*/ 1 h 1057"/>
                <a:gd name="T20" fmla="*/ 1 w 1003"/>
                <a:gd name="T21" fmla="*/ 1 h 1057"/>
                <a:gd name="T22" fmla="*/ 1 w 1003"/>
                <a:gd name="T23" fmla="*/ 1 h 1057"/>
                <a:gd name="T24" fmla="*/ 1 w 1003"/>
                <a:gd name="T25" fmla="*/ 1 h 1057"/>
                <a:gd name="T26" fmla="*/ 1 w 1003"/>
                <a:gd name="T27" fmla="*/ 1 h 1057"/>
                <a:gd name="T28" fmla="*/ 1 w 1003"/>
                <a:gd name="T29" fmla="*/ 1 h 1057"/>
                <a:gd name="T30" fmla="*/ 1 w 1003"/>
                <a:gd name="T31" fmla="*/ 1 h 1057"/>
                <a:gd name="T32" fmla="*/ 1 w 1003"/>
                <a:gd name="T33" fmla="*/ 1 h 1057"/>
                <a:gd name="T34" fmla="*/ 1 w 1003"/>
                <a:gd name="T35" fmla="*/ 1 h 1057"/>
                <a:gd name="T36" fmla="*/ 1 w 1003"/>
                <a:gd name="T37" fmla="*/ 1 h 1057"/>
                <a:gd name="T38" fmla="*/ 1 w 1003"/>
                <a:gd name="T39" fmla="*/ 1 h 1057"/>
                <a:gd name="T40" fmla="*/ 1 w 1003"/>
                <a:gd name="T41" fmla="*/ 1 h 1057"/>
                <a:gd name="T42" fmla="*/ 1 w 1003"/>
                <a:gd name="T43" fmla="*/ 1 h 1057"/>
                <a:gd name="T44" fmla="*/ 1 w 1003"/>
                <a:gd name="T45" fmla="*/ 1 h 1057"/>
                <a:gd name="T46" fmla="*/ 1 w 1003"/>
                <a:gd name="T47" fmla="*/ 1 h 1057"/>
                <a:gd name="T48" fmla="*/ 1 w 1003"/>
                <a:gd name="T49" fmla="*/ 1 h 1057"/>
                <a:gd name="T50" fmla="*/ 1 w 1003"/>
                <a:gd name="T51" fmla="*/ 1 h 1057"/>
                <a:gd name="T52" fmla="*/ 1 w 1003"/>
                <a:gd name="T53" fmla="*/ 1 h 1057"/>
                <a:gd name="T54" fmla="*/ 1 w 1003"/>
                <a:gd name="T55" fmla="*/ 1 h 1057"/>
                <a:gd name="T56" fmla="*/ 1 w 1003"/>
                <a:gd name="T57" fmla="*/ 1 h 1057"/>
                <a:gd name="T58" fmla="*/ 1 w 1003"/>
                <a:gd name="T59" fmla="*/ 1 h 1057"/>
                <a:gd name="T60" fmla="*/ 1 w 1003"/>
                <a:gd name="T61" fmla="*/ 1 h 1057"/>
                <a:gd name="T62" fmla="*/ 1 w 1003"/>
                <a:gd name="T63" fmla="*/ 1 h 1057"/>
                <a:gd name="T64" fmla="*/ 1 w 1003"/>
                <a:gd name="T65" fmla="*/ 1 h 1057"/>
                <a:gd name="T66" fmla="*/ 1 w 1003"/>
                <a:gd name="T67" fmla="*/ 1 h 1057"/>
                <a:gd name="T68" fmla="*/ 1 w 1003"/>
                <a:gd name="T69" fmla="*/ 1 h 1057"/>
                <a:gd name="T70" fmla="*/ 1 w 1003"/>
                <a:gd name="T71" fmla="*/ 1 h 1057"/>
                <a:gd name="T72" fmla="*/ 1 w 1003"/>
                <a:gd name="T73" fmla="*/ 1 h 1057"/>
                <a:gd name="T74" fmla="*/ 1 w 1003"/>
                <a:gd name="T75" fmla="*/ 1 h 1057"/>
                <a:gd name="T76" fmla="*/ 1 w 1003"/>
                <a:gd name="T77" fmla="*/ 1 h 1057"/>
                <a:gd name="T78" fmla="*/ 1 w 1003"/>
                <a:gd name="T79" fmla="*/ 1 h 1057"/>
                <a:gd name="T80" fmla="*/ 1 w 1003"/>
                <a:gd name="T81" fmla="*/ 0 h 1057"/>
                <a:gd name="T82" fmla="*/ 1 w 1003"/>
                <a:gd name="T83" fmla="*/ 1 h 1057"/>
                <a:gd name="T84" fmla="*/ 1 w 1003"/>
                <a:gd name="T85" fmla="*/ 1 h 1057"/>
                <a:gd name="T86" fmla="*/ 1 w 1003"/>
                <a:gd name="T87" fmla="*/ 1 h 1057"/>
                <a:gd name="T88" fmla="*/ 1 w 1003"/>
                <a:gd name="T89" fmla="*/ 1 h 1057"/>
                <a:gd name="T90" fmla="*/ 1 w 1003"/>
                <a:gd name="T91" fmla="*/ 1 h 1057"/>
                <a:gd name="T92" fmla="*/ 1 w 1003"/>
                <a:gd name="T93" fmla="*/ 1 h 1057"/>
                <a:gd name="T94" fmla="*/ 1 w 1003"/>
                <a:gd name="T95" fmla="*/ 1 h 1057"/>
                <a:gd name="T96" fmla="*/ 1 w 1003"/>
                <a:gd name="T97" fmla="*/ 1 h 1057"/>
                <a:gd name="T98" fmla="*/ 0 w 1003"/>
                <a:gd name="T99" fmla="*/ 1 h 105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003"/>
                <a:gd name="T151" fmla="*/ 0 h 1057"/>
                <a:gd name="T152" fmla="*/ 1003 w 1003"/>
                <a:gd name="T153" fmla="*/ 1057 h 105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003" h="1057">
                  <a:moveTo>
                    <a:pt x="0" y="321"/>
                  </a:moveTo>
                  <a:lnTo>
                    <a:pt x="27" y="403"/>
                  </a:lnTo>
                  <a:lnTo>
                    <a:pt x="24" y="531"/>
                  </a:lnTo>
                  <a:lnTo>
                    <a:pt x="146" y="607"/>
                  </a:lnTo>
                  <a:lnTo>
                    <a:pt x="193" y="662"/>
                  </a:lnTo>
                  <a:lnTo>
                    <a:pt x="264" y="708"/>
                  </a:lnTo>
                  <a:lnTo>
                    <a:pt x="289" y="738"/>
                  </a:lnTo>
                  <a:lnTo>
                    <a:pt x="306" y="822"/>
                  </a:lnTo>
                  <a:lnTo>
                    <a:pt x="324" y="944"/>
                  </a:lnTo>
                  <a:lnTo>
                    <a:pt x="418" y="1057"/>
                  </a:lnTo>
                  <a:lnTo>
                    <a:pt x="915" y="1023"/>
                  </a:lnTo>
                  <a:lnTo>
                    <a:pt x="886" y="859"/>
                  </a:lnTo>
                  <a:lnTo>
                    <a:pt x="904" y="692"/>
                  </a:lnTo>
                  <a:lnTo>
                    <a:pt x="934" y="616"/>
                  </a:lnTo>
                  <a:lnTo>
                    <a:pt x="931" y="548"/>
                  </a:lnTo>
                  <a:lnTo>
                    <a:pt x="993" y="395"/>
                  </a:lnTo>
                  <a:lnTo>
                    <a:pt x="1003" y="356"/>
                  </a:lnTo>
                  <a:lnTo>
                    <a:pt x="985" y="348"/>
                  </a:lnTo>
                  <a:lnTo>
                    <a:pt x="960" y="379"/>
                  </a:lnTo>
                  <a:lnTo>
                    <a:pt x="940" y="458"/>
                  </a:lnTo>
                  <a:lnTo>
                    <a:pt x="899" y="467"/>
                  </a:lnTo>
                  <a:lnTo>
                    <a:pt x="880" y="513"/>
                  </a:lnTo>
                  <a:lnTo>
                    <a:pt x="838" y="544"/>
                  </a:lnTo>
                  <a:lnTo>
                    <a:pt x="842" y="493"/>
                  </a:lnTo>
                  <a:lnTo>
                    <a:pt x="868" y="441"/>
                  </a:lnTo>
                  <a:lnTo>
                    <a:pt x="896" y="422"/>
                  </a:lnTo>
                  <a:lnTo>
                    <a:pt x="900" y="403"/>
                  </a:lnTo>
                  <a:lnTo>
                    <a:pt x="847" y="256"/>
                  </a:lnTo>
                  <a:lnTo>
                    <a:pt x="808" y="244"/>
                  </a:lnTo>
                  <a:lnTo>
                    <a:pt x="793" y="211"/>
                  </a:lnTo>
                  <a:lnTo>
                    <a:pt x="700" y="200"/>
                  </a:lnTo>
                  <a:lnTo>
                    <a:pt x="490" y="145"/>
                  </a:lnTo>
                  <a:lnTo>
                    <a:pt x="406" y="85"/>
                  </a:lnTo>
                  <a:lnTo>
                    <a:pt x="358" y="65"/>
                  </a:lnTo>
                  <a:lnTo>
                    <a:pt x="330" y="85"/>
                  </a:lnTo>
                  <a:lnTo>
                    <a:pt x="320" y="79"/>
                  </a:lnTo>
                  <a:lnTo>
                    <a:pt x="336" y="65"/>
                  </a:lnTo>
                  <a:lnTo>
                    <a:pt x="336" y="37"/>
                  </a:lnTo>
                  <a:lnTo>
                    <a:pt x="345" y="28"/>
                  </a:lnTo>
                  <a:lnTo>
                    <a:pt x="345" y="8"/>
                  </a:lnTo>
                  <a:lnTo>
                    <a:pt x="332" y="0"/>
                  </a:lnTo>
                  <a:lnTo>
                    <a:pt x="215" y="52"/>
                  </a:lnTo>
                  <a:lnTo>
                    <a:pt x="172" y="69"/>
                  </a:lnTo>
                  <a:lnTo>
                    <a:pt x="155" y="72"/>
                  </a:lnTo>
                  <a:lnTo>
                    <a:pt x="123" y="56"/>
                  </a:lnTo>
                  <a:lnTo>
                    <a:pt x="121" y="69"/>
                  </a:lnTo>
                  <a:lnTo>
                    <a:pt x="116" y="54"/>
                  </a:lnTo>
                  <a:lnTo>
                    <a:pt x="94" y="75"/>
                  </a:lnTo>
                  <a:lnTo>
                    <a:pt x="100" y="197"/>
                  </a:lnTo>
                  <a:lnTo>
                    <a:pt x="0" y="321"/>
                  </a:lnTo>
                  <a:close/>
                </a:path>
              </a:pathLst>
            </a:custGeom>
            <a:solidFill>
              <a:srgbClr val="0965B9"/>
            </a:solidFill>
            <a:ln>
              <a:noFill/>
            </a:ln>
            <a:effectLst>
              <a:prstShdw prst="shdw17" dist="17961" dir="2700000">
                <a:srgbClr val="053D6F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" name="Freeform 77"/>
            <p:cNvSpPr>
              <a:spLocks/>
            </p:cNvSpPr>
            <p:nvPr/>
          </p:nvSpPr>
          <p:spPr bwMode="auto">
            <a:xfrm>
              <a:off x="1608" y="1343"/>
              <a:ext cx="668" cy="552"/>
            </a:xfrm>
            <a:custGeom>
              <a:avLst/>
              <a:gdLst>
                <a:gd name="T0" fmla="*/ 0 w 1335"/>
                <a:gd name="T1" fmla="*/ 1 h 1102"/>
                <a:gd name="T2" fmla="*/ 1 w 1335"/>
                <a:gd name="T3" fmla="*/ 1 h 1102"/>
                <a:gd name="T4" fmla="*/ 1 w 1335"/>
                <a:gd name="T5" fmla="*/ 1 h 1102"/>
                <a:gd name="T6" fmla="*/ 1 w 1335"/>
                <a:gd name="T7" fmla="*/ 0 h 1102"/>
                <a:gd name="T8" fmla="*/ 1 w 1335"/>
                <a:gd name="T9" fmla="*/ 1 h 1102"/>
                <a:gd name="T10" fmla="*/ 1 w 1335"/>
                <a:gd name="T11" fmla="*/ 1 h 1102"/>
                <a:gd name="T12" fmla="*/ 1 w 1335"/>
                <a:gd name="T13" fmla="*/ 1 h 1102"/>
                <a:gd name="T14" fmla="*/ 1 w 1335"/>
                <a:gd name="T15" fmla="*/ 1 h 1102"/>
                <a:gd name="T16" fmla="*/ 1 w 1335"/>
                <a:gd name="T17" fmla="*/ 1 h 1102"/>
                <a:gd name="T18" fmla="*/ 0 w 1335"/>
                <a:gd name="T19" fmla="*/ 1 h 1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35"/>
                <a:gd name="T31" fmla="*/ 0 h 1102"/>
                <a:gd name="T32" fmla="*/ 1335 w 1335"/>
                <a:gd name="T33" fmla="*/ 1102 h 1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35" h="1102">
                  <a:moveTo>
                    <a:pt x="0" y="947"/>
                  </a:moveTo>
                  <a:lnTo>
                    <a:pt x="40" y="707"/>
                  </a:lnTo>
                  <a:lnTo>
                    <a:pt x="137" y="118"/>
                  </a:lnTo>
                  <a:lnTo>
                    <a:pt x="159" y="0"/>
                  </a:lnTo>
                  <a:lnTo>
                    <a:pt x="683" y="78"/>
                  </a:lnTo>
                  <a:lnTo>
                    <a:pt x="1335" y="145"/>
                  </a:lnTo>
                  <a:lnTo>
                    <a:pt x="1289" y="624"/>
                  </a:lnTo>
                  <a:lnTo>
                    <a:pt x="1244" y="1102"/>
                  </a:lnTo>
                  <a:lnTo>
                    <a:pt x="355" y="1000"/>
                  </a:lnTo>
                  <a:lnTo>
                    <a:pt x="0" y="947"/>
                  </a:lnTo>
                  <a:close/>
                </a:path>
              </a:pathLst>
            </a:custGeom>
            <a:solidFill>
              <a:srgbClr val="0965B9"/>
            </a:solidFill>
            <a:ln>
              <a:noFill/>
            </a:ln>
            <a:effectLst>
              <a:prstShdw prst="shdw17" dist="17961" dir="2700000">
                <a:srgbClr val="053D6F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" name="Freeform 78"/>
            <p:cNvSpPr>
              <a:spLocks/>
            </p:cNvSpPr>
            <p:nvPr/>
          </p:nvSpPr>
          <p:spPr bwMode="auto">
            <a:xfrm>
              <a:off x="3289" y="3521"/>
              <a:ext cx="182" cy="64"/>
            </a:xfrm>
            <a:custGeom>
              <a:avLst/>
              <a:gdLst>
                <a:gd name="T0" fmla="*/ 1 w 364"/>
                <a:gd name="T1" fmla="*/ 0 h 129"/>
                <a:gd name="T2" fmla="*/ 1 w 364"/>
                <a:gd name="T3" fmla="*/ 0 h 129"/>
                <a:gd name="T4" fmla="*/ 1 w 364"/>
                <a:gd name="T5" fmla="*/ 0 h 129"/>
                <a:gd name="T6" fmla="*/ 1 w 364"/>
                <a:gd name="T7" fmla="*/ 0 h 129"/>
                <a:gd name="T8" fmla="*/ 1 w 364"/>
                <a:gd name="T9" fmla="*/ 0 h 129"/>
                <a:gd name="T10" fmla="*/ 1 w 364"/>
                <a:gd name="T11" fmla="*/ 0 h 129"/>
                <a:gd name="T12" fmla="*/ 1 w 364"/>
                <a:gd name="T13" fmla="*/ 0 h 129"/>
                <a:gd name="T14" fmla="*/ 1 w 364"/>
                <a:gd name="T15" fmla="*/ 0 h 129"/>
                <a:gd name="T16" fmla="*/ 1 w 364"/>
                <a:gd name="T17" fmla="*/ 0 h 129"/>
                <a:gd name="T18" fmla="*/ 1 w 364"/>
                <a:gd name="T19" fmla="*/ 0 h 129"/>
                <a:gd name="T20" fmla="*/ 1 w 364"/>
                <a:gd name="T21" fmla="*/ 0 h 129"/>
                <a:gd name="T22" fmla="*/ 1 w 364"/>
                <a:gd name="T23" fmla="*/ 0 h 129"/>
                <a:gd name="T24" fmla="*/ 1 w 364"/>
                <a:gd name="T25" fmla="*/ 0 h 129"/>
                <a:gd name="T26" fmla="*/ 1 w 364"/>
                <a:gd name="T27" fmla="*/ 0 h 129"/>
                <a:gd name="T28" fmla="*/ 1 w 364"/>
                <a:gd name="T29" fmla="*/ 0 h 129"/>
                <a:gd name="T30" fmla="*/ 1 w 364"/>
                <a:gd name="T31" fmla="*/ 0 h 129"/>
                <a:gd name="T32" fmla="*/ 1 w 364"/>
                <a:gd name="T33" fmla="*/ 0 h 129"/>
                <a:gd name="T34" fmla="*/ 1 w 364"/>
                <a:gd name="T35" fmla="*/ 0 h 129"/>
                <a:gd name="T36" fmla="*/ 1 w 364"/>
                <a:gd name="T37" fmla="*/ 0 h 129"/>
                <a:gd name="T38" fmla="*/ 1 w 364"/>
                <a:gd name="T39" fmla="*/ 0 h 129"/>
                <a:gd name="T40" fmla="*/ 1 w 364"/>
                <a:gd name="T41" fmla="*/ 0 h 129"/>
                <a:gd name="T42" fmla="*/ 1 w 364"/>
                <a:gd name="T43" fmla="*/ 0 h 129"/>
                <a:gd name="T44" fmla="*/ 1 w 364"/>
                <a:gd name="T45" fmla="*/ 0 h 129"/>
                <a:gd name="T46" fmla="*/ 1 w 364"/>
                <a:gd name="T47" fmla="*/ 0 h 129"/>
                <a:gd name="T48" fmla="*/ 1 w 364"/>
                <a:gd name="T49" fmla="*/ 0 h 129"/>
                <a:gd name="T50" fmla="*/ 1 w 364"/>
                <a:gd name="T51" fmla="*/ 0 h 129"/>
                <a:gd name="T52" fmla="*/ 1 w 364"/>
                <a:gd name="T53" fmla="*/ 0 h 129"/>
                <a:gd name="T54" fmla="*/ 1 w 364"/>
                <a:gd name="T55" fmla="*/ 0 h 129"/>
                <a:gd name="T56" fmla="*/ 1 w 364"/>
                <a:gd name="T57" fmla="*/ 0 h 129"/>
                <a:gd name="T58" fmla="*/ 1 w 364"/>
                <a:gd name="T59" fmla="*/ 0 h 129"/>
                <a:gd name="T60" fmla="*/ 1 w 364"/>
                <a:gd name="T61" fmla="*/ 0 h 129"/>
                <a:gd name="T62" fmla="*/ 1 w 364"/>
                <a:gd name="T63" fmla="*/ 0 h 129"/>
                <a:gd name="T64" fmla="*/ 1 w 364"/>
                <a:gd name="T65" fmla="*/ 0 h 129"/>
                <a:gd name="T66" fmla="*/ 1 w 364"/>
                <a:gd name="T67" fmla="*/ 0 h 129"/>
                <a:gd name="T68" fmla="*/ 1 w 364"/>
                <a:gd name="T69" fmla="*/ 0 h 129"/>
                <a:gd name="T70" fmla="*/ 1 w 364"/>
                <a:gd name="T71" fmla="*/ 0 h 129"/>
                <a:gd name="T72" fmla="*/ 1 w 364"/>
                <a:gd name="T73" fmla="*/ 0 h 129"/>
                <a:gd name="T74" fmla="*/ 1 w 364"/>
                <a:gd name="T75" fmla="*/ 0 h 129"/>
                <a:gd name="T76" fmla="*/ 1 w 364"/>
                <a:gd name="T77" fmla="*/ 0 h 129"/>
                <a:gd name="T78" fmla="*/ 1 w 364"/>
                <a:gd name="T79" fmla="*/ 0 h 129"/>
                <a:gd name="T80" fmla="*/ 1 w 364"/>
                <a:gd name="T81" fmla="*/ 0 h 129"/>
                <a:gd name="T82" fmla="*/ 1 w 364"/>
                <a:gd name="T83" fmla="*/ 0 h 129"/>
                <a:gd name="T84" fmla="*/ 1 w 364"/>
                <a:gd name="T85" fmla="*/ 0 h 129"/>
                <a:gd name="T86" fmla="*/ 1 w 364"/>
                <a:gd name="T87" fmla="*/ 0 h 129"/>
                <a:gd name="T88" fmla="*/ 1 w 364"/>
                <a:gd name="T89" fmla="*/ 0 h 129"/>
                <a:gd name="T90" fmla="*/ 1 w 364"/>
                <a:gd name="T91" fmla="*/ 0 h 129"/>
                <a:gd name="T92" fmla="*/ 1 w 364"/>
                <a:gd name="T93" fmla="*/ 0 h 129"/>
                <a:gd name="T94" fmla="*/ 1 w 364"/>
                <a:gd name="T95" fmla="*/ 0 h 129"/>
                <a:gd name="T96" fmla="*/ 1 w 364"/>
                <a:gd name="T97" fmla="*/ 0 h 129"/>
                <a:gd name="T98" fmla="*/ 1 w 364"/>
                <a:gd name="T99" fmla="*/ 0 h 129"/>
                <a:gd name="T100" fmla="*/ 1 w 364"/>
                <a:gd name="T101" fmla="*/ 0 h 129"/>
                <a:gd name="T102" fmla="*/ 0 w 364"/>
                <a:gd name="T103" fmla="*/ 0 h 129"/>
                <a:gd name="T104" fmla="*/ 1 w 364"/>
                <a:gd name="T105" fmla="*/ 0 h 129"/>
                <a:gd name="T106" fmla="*/ 1 w 364"/>
                <a:gd name="T107" fmla="*/ 0 h 12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64"/>
                <a:gd name="T163" fmla="*/ 0 h 129"/>
                <a:gd name="T164" fmla="*/ 364 w 364"/>
                <a:gd name="T165" fmla="*/ 129 h 12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64" h="129">
                  <a:moveTo>
                    <a:pt x="24" y="0"/>
                  </a:moveTo>
                  <a:lnTo>
                    <a:pt x="43" y="0"/>
                  </a:lnTo>
                  <a:lnTo>
                    <a:pt x="54" y="0"/>
                  </a:lnTo>
                  <a:lnTo>
                    <a:pt x="67" y="4"/>
                  </a:lnTo>
                  <a:lnTo>
                    <a:pt x="91" y="4"/>
                  </a:lnTo>
                  <a:lnTo>
                    <a:pt x="97" y="3"/>
                  </a:lnTo>
                  <a:lnTo>
                    <a:pt x="121" y="6"/>
                  </a:lnTo>
                  <a:lnTo>
                    <a:pt x="132" y="3"/>
                  </a:lnTo>
                  <a:lnTo>
                    <a:pt x="141" y="4"/>
                  </a:lnTo>
                  <a:lnTo>
                    <a:pt x="149" y="3"/>
                  </a:lnTo>
                  <a:lnTo>
                    <a:pt x="171" y="6"/>
                  </a:lnTo>
                  <a:lnTo>
                    <a:pt x="183" y="0"/>
                  </a:lnTo>
                  <a:lnTo>
                    <a:pt x="213" y="4"/>
                  </a:lnTo>
                  <a:lnTo>
                    <a:pt x="233" y="4"/>
                  </a:lnTo>
                  <a:lnTo>
                    <a:pt x="234" y="4"/>
                  </a:lnTo>
                  <a:lnTo>
                    <a:pt x="239" y="6"/>
                  </a:lnTo>
                  <a:lnTo>
                    <a:pt x="244" y="6"/>
                  </a:lnTo>
                  <a:lnTo>
                    <a:pt x="251" y="11"/>
                  </a:lnTo>
                  <a:lnTo>
                    <a:pt x="259" y="11"/>
                  </a:lnTo>
                  <a:lnTo>
                    <a:pt x="275" y="19"/>
                  </a:lnTo>
                  <a:lnTo>
                    <a:pt x="275" y="17"/>
                  </a:lnTo>
                  <a:lnTo>
                    <a:pt x="269" y="11"/>
                  </a:lnTo>
                  <a:lnTo>
                    <a:pt x="264" y="11"/>
                  </a:lnTo>
                  <a:lnTo>
                    <a:pt x="249" y="6"/>
                  </a:lnTo>
                  <a:lnTo>
                    <a:pt x="254" y="4"/>
                  </a:lnTo>
                  <a:lnTo>
                    <a:pt x="259" y="7"/>
                  </a:lnTo>
                  <a:lnTo>
                    <a:pt x="271" y="7"/>
                  </a:lnTo>
                  <a:lnTo>
                    <a:pt x="275" y="6"/>
                  </a:lnTo>
                  <a:lnTo>
                    <a:pt x="280" y="6"/>
                  </a:lnTo>
                  <a:lnTo>
                    <a:pt x="280" y="7"/>
                  </a:lnTo>
                  <a:lnTo>
                    <a:pt x="285" y="7"/>
                  </a:lnTo>
                  <a:lnTo>
                    <a:pt x="285" y="6"/>
                  </a:lnTo>
                  <a:lnTo>
                    <a:pt x="295" y="7"/>
                  </a:lnTo>
                  <a:lnTo>
                    <a:pt x="299" y="6"/>
                  </a:lnTo>
                  <a:lnTo>
                    <a:pt x="305" y="10"/>
                  </a:lnTo>
                  <a:lnTo>
                    <a:pt x="312" y="10"/>
                  </a:lnTo>
                  <a:lnTo>
                    <a:pt x="317" y="14"/>
                  </a:lnTo>
                  <a:lnTo>
                    <a:pt x="322" y="14"/>
                  </a:lnTo>
                  <a:lnTo>
                    <a:pt x="322" y="17"/>
                  </a:lnTo>
                  <a:lnTo>
                    <a:pt x="326" y="17"/>
                  </a:lnTo>
                  <a:lnTo>
                    <a:pt x="326" y="19"/>
                  </a:lnTo>
                  <a:lnTo>
                    <a:pt x="333" y="22"/>
                  </a:lnTo>
                  <a:lnTo>
                    <a:pt x="335" y="21"/>
                  </a:lnTo>
                  <a:lnTo>
                    <a:pt x="341" y="25"/>
                  </a:lnTo>
                  <a:lnTo>
                    <a:pt x="348" y="27"/>
                  </a:lnTo>
                  <a:lnTo>
                    <a:pt x="352" y="24"/>
                  </a:lnTo>
                  <a:lnTo>
                    <a:pt x="353" y="24"/>
                  </a:lnTo>
                  <a:lnTo>
                    <a:pt x="362" y="19"/>
                  </a:lnTo>
                  <a:lnTo>
                    <a:pt x="359" y="25"/>
                  </a:lnTo>
                  <a:lnTo>
                    <a:pt x="357" y="29"/>
                  </a:lnTo>
                  <a:lnTo>
                    <a:pt x="359" y="34"/>
                  </a:lnTo>
                  <a:lnTo>
                    <a:pt x="359" y="37"/>
                  </a:lnTo>
                  <a:lnTo>
                    <a:pt x="359" y="42"/>
                  </a:lnTo>
                  <a:lnTo>
                    <a:pt x="357" y="42"/>
                  </a:lnTo>
                  <a:lnTo>
                    <a:pt x="359" y="45"/>
                  </a:lnTo>
                  <a:lnTo>
                    <a:pt x="357" y="48"/>
                  </a:lnTo>
                  <a:lnTo>
                    <a:pt x="359" y="50"/>
                  </a:lnTo>
                  <a:lnTo>
                    <a:pt x="362" y="50"/>
                  </a:lnTo>
                  <a:lnTo>
                    <a:pt x="364" y="56"/>
                  </a:lnTo>
                  <a:lnTo>
                    <a:pt x="362" y="61"/>
                  </a:lnTo>
                  <a:lnTo>
                    <a:pt x="357" y="55"/>
                  </a:lnTo>
                  <a:lnTo>
                    <a:pt x="357" y="56"/>
                  </a:lnTo>
                  <a:lnTo>
                    <a:pt x="359" y="63"/>
                  </a:lnTo>
                  <a:lnTo>
                    <a:pt x="356" y="66"/>
                  </a:lnTo>
                  <a:lnTo>
                    <a:pt x="349" y="65"/>
                  </a:lnTo>
                  <a:lnTo>
                    <a:pt x="343" y="66"/>
                  </a:lnTo>
                  <a:lnTo>
                    <a:pt x="343" y="70"/>
                  </a:lnTo>
                  <a:lnTo>
                    <a:pt x="340" y="68"/>
                  </a:lnTo>
                  <a:lnTo>
                    <a:pt x="331" y="73"/>
                  </a:lnTo>
                  <a:lnTo>
                    <a:pt x="326" y="81"/>
                  </a:lnTo>
                  <a:lnTo>
                    <a:pt x="325" y="85"/>
                  </a:lnTo>
                  <a:lnTo>
                    <a:pt x="322" y="92"/>
                  </a:lnTo>
                  <a:lnTo>
                    <a:pt x="322" y="97"/>
                  </a:lnTo>
                  <a:lnTo>
                    <a:pt x="318" y="97"/>
                  </a:lnTo>
                  <a:lnTo>
                    <a:pt x="317" y="101"/>
                  </a:lnTo>
                  <a:lnTo>
                    <a:pt x="316" y="106"/>
                  </a:lnTo>
                  <a:lnTo>
                    <a:pt x="312" y="106"/>
                  </a:lnTo>
                  <a:lnTo>
                    <a:pt x="299" y="114"/>
                  </a:lnTo>
                  <a:lnTo>
                    <a:pt x="285" y="117"/>
                  </a:lnTo>
                  <a:lnTo>
                    <a:pt x="275" y="117"/>
                  </a:lnTo>
                  <a:lnTo>
                    <a:pt x="269" y="121"/>
                  </a:lnTo>
                  <a:lnTo>
                    <a:pt x="264" y="118"/>
                  </a:lnTo>
                  <a:lnTo>
                    <a:pt x="251" y="124"/>
                  </a:lnTo>
                  <a:lnTo>
                    <a:pt x="241" y="127"/>
                  </a:lnTo>
                  <a:lnTo>
                    <a:pt x="238" y="127"/>
                  </a:lnTo>
                  <a:lnTo>
                    <a:pt x="233" y="127"/>
                  </a:lnTo>
                  <a:lnTo>
                    <a:pt x="236" y="124"/>
                  </a:lnTo>
                  <a:lnTo>
                    <a:pt x="239" y="124"/>
                  </a:lnTo>
                  <a:lnTo>
                    <a:pt x="234" y="122"/>
                  </a:lnTo>
                  <a:lnTo>
                    <a:pt x="231" y="122"/>
                  </a:lnTo>
                  <a:lnTo>
                    <a:pt x="230" y="124"/>
                  </a:lnTo>
                  <a:lnTo>
                    <a:pt x="230" y="127"/>
                  </a:lnTo>
                  <a:lnTo>
                    <a:pt x="224" y="124"/>
                  </a:lnTo>
                  <a:lnTo>
                    <a:pt x="220" y="127"/>
                  </a:lnTo>
                  <a:lnTo>
                    <a:pt x="215" y="124"/>
                  </a:lnTo>
                  <a:lnTo>
                    <a:pt x="214" y="124"/>
                  </a:lnTo>
                  <a:lnTo>
                    <a:pt x="208" y="119"/>
                  </a:lnTo>
                  <a:lnTo>
                    <a:pt x="203" y="118"/>
                  </a:lnTo>
                  <a:lnTo>
                    <a:pt x="195" y="124"/>
                  </a:lnTo>
                  <a:lnTo>
                    <a:pt x="193" y="124"/>
                  </a:lnTo>
                  <a:lnTo>
                    <a:pt x="178" y="118"/>
                  </a:lnTo>
                  <a:lnTo>
                    <a:pt x="168" y="113"/>
                  </a:lnTo>
                  <a:lnTo>
                    <a:pt x="156" y="119"/>
                  </a:lnTo>
                  <a:lnTo>
                    <a:pt x="146" y="122"/>
                  </a:lnTo>
                  <a:lnTo>
                    <a:pt x="137" y="121"/>
                  </a:lnTo>
                  <a:lnTo>
                    <a:pt x="133" y="118"/>
                  </a:lnTo>
                  <a:lnTo>
                    <a:pt x="125" y="119"/>
                  </a:lnTo>
                  <a:lnTo>
                    <a:pt x="116" y="114"/>
                  </a:lnTo>
                  <a:lnTo>
                    <a:pt x="113" y="114"/>
                  </a:lnTo>
                  <a:lnTo>
                    <a:pt x="110" y="119"/>
                  </a:lnTo>
                  <a:lnTo>
                    <a:pt x="108" y="118"/>
                  </a:lnTo>
                  <a:lnTo>
                    <a:pt x="110" y="114"/>
                  </a:lnTo>
                  <a:lnTo>
                    <a:pt x="102" y="113"/>
                  </a:lnTo>
                  <a:lnTo>
                    <a:pt x="97" y="116"/>
                  </a:lnTo>
                  <a:lnTo>
                    <a:pt x="97" y="118"/>
                  </a:lnTo>
                  <a:lnTo>
                    <a:pt x="103" y="117"/>
                  </a:lnTo>
                  <a:lnTo>
                    <a:pt x="96" y="122"/>
                  </a:lnTo>
                  <a:lnTo>
                    <a:pt x="91" y="124"/>
                  </a:lnTo>
                  <a:lnTo>
                    <a:pt x="87" y="124"/>
                  </a:lnTo>
                  <a:lnTo>
                    <a:pt x="85" y="127"/>
                  </a:lnTo>
                  <a:lnTo>
                    <a:pt x="77" y="124"/>
                  </a:lnTo>
                  <a:lnTo>
                    <a:pt x="72" y="121"/>
                  </a:lnTo>
                  <a:lnTo>
                    <a:pt x="72" y="124"/>
                  </a:lnTo>
                  <a:lnTo>
                    <a:pt x="72" y="129"/>
                  </a:lnTo>
                  <a:lnTo>
                    <a:pt x="64" y="129"/>
                  </a:lnTo>
                  <a:lnTo>
                    <a:pt x="56" y="122"/>
                  </a:lnTo>
                  <a:lnTo>
                    <a:pt x="49" y="118"/>
                  </a:lnTo>
                  <a:lnTo>
                    <a:pt x="43" y="121"/>
                  </a:lnTo>
                  <a:lnTo>
                    <a:pt x="36" y="124"/>
                  </a:lnTo>
                  <a:lnTo>
                    <a:pt x="33" y="127"/>
                  </a:lnTo>
                  <a:lnTo>
                    <a:pt x="24" y="124"/>
                  </a:lnTo>
                  <a:lnTo>
                    <a:pt x="19" y="124"/>
                  </a:lnTo>
                  <a:lnTo>
                    <a:pt x="18" y="127"/>
                  </a:lnTo>
                  <a:lnTo>
                    <a:pt x="14" y="129"/>
                  </a:lnTo>
                  <a:lnTo>
                    <a:pt x="14" y="124"/>
                  </a:lnTo>
                  <a:lnTo>
                    <a:pt x="11" y="124"/>
                  </a:lnTo>
                  <a:lnTo>
                    <a:pt x="11" y="118"/>
                  </a:lnTo>
                  <a:lnTo>
                    <a:pt x="14" y="112"/>
                  </a:lnTo>
                  <a:lnTo>
                    <a:pt x="21" y="112"/>
                  </a:lnTo>
                  <a:lnTo>
                    <a:pt x="14" y="108"/>
                  </a:lnTo>
                  <a:lnTo>
                    <a:pt x="11" y="107"/>
                  </a:lnTo>
                  <a:lnTo>
                    <a:pt x="11" y="101"/>
                  </a:lnTo>
                  <a:lnTo>
                    <a:pt x="15" y="97"/>
                  </a:lnTo>
                  <a:lnTo>
                    <a:pt x="13" y="96"/>
                  </a:lnTo>
                  <a:lnTo>
                    <a:pt x="16" y="91"/>
                  </a:lnTo>
                  <a:lnTo>
                    <a:pt x="15" y="85"/>
                  </a:lnTo>
                  <a:lnTo>
                    <a:pt x="15" y="81"/>
                  </a:lnTo>
                  <a:lnTo>
                    <a:pt x="15" y="77"/>
                  </a:lnTo>
                  <a:lnTo>
                    <a:pt x="19" y="72"/>
                  </a:lnTo>
                  <a:lnTo>
                    <a:pt x="21" y="67"/>
                  </a:lnTo>
                  <a:lnTo>
                    <a:pt x="19" y="63"/>
                  </a:lnTo>
                  <a:lnTo>
                    <a:pt x="14" y="51"/>
                  </a:lnTo>
                  <a:lnTo>
                    <a:pt x="9" y="47"/>
                  </a:lnTo>
                  <a:lnTo>
                    <a:pt x="4" y="45"/>
                  </a:lnTo>
                  <a:lnTo>
                    <a:pt x="2" y="36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3" y="29"/>
                  </a:lnTo>
                  <a:lnTo>
                    <a:pt x="8" y="29"/>
                  </a:lnTo>
                  <a:lnTo>
                    <a:pt x="16" y="24"/>
                  </a:lnTo>
                  <a:lnTo>
                    <a:pt x="21" y="19"/>
                  </a:lnTo>
                  <a:lnTo>
                    <a:pt x="19" y="7"/>
                  </a:lnTo>
                  <a:lnTo>
                    <a:pt x="21" y="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965B9"/>
            </a:solidFill>
            <a:ln>
              <a:noFill/>
            </a:ln>
            <a:effectLst>
              <a:prstShdw prst="shdw17" dist="17961" dir="2700000">
                <a:srgbClr val="053D6F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" name="Freeform 79"/>
            <p:cNvSpPr>
              <a:spLocks/>
            </p:cNvSpPr>
            <p:nvPr/>
          </p:nvSpPr>
          <p:spPr bwMode="auto">
            <a:xfrm>
              <a:off x="3476" y="3555"/>
              <a:ext cx="33" cy="9"/>
            </a:xfrm>
            <a:custGeom>
              <a:avLst/>
              <a:gdLst>
                <a:gd name="T0" fmla="*/ 0 w 67"/>
                <a:gd name="T1" fmla="*/ 1 h 17"/>
                <a:gd name="T2" fmla="*/ 0 w 67"/>
                <a:gd name="T3" fmla="*/ 1 h 17"/>
                <a:gd name="T4" fmla="*/ 0 w 67"/>
                <a:gd name="T5" fmla="*/ 1 h 17"/>
                <a:gd name="T6" fmla="*/ 0 w 67"/>
                <a:gd name="T7" fmla="*/ 0 h 17"/>
                <a:gd name="T8" fmla="*/ 0 w 67"/>
                <a:gd name="T9" fmla="*/ 1 h 17"/>
                <a:gd name="T10" fmla="*/ 0 w 67"/>
                <a:gd name="T11" fmla="*/ 1 h 17"/>
                <a:gd name="T12" fmla="*/ 0 w 67"/>
                <a:gd name="T13" fmla="*/ 1 h 17"/>
                <a:gd name="T14" fmla="*/ 0 w 67"/>
                <a:gd name="T15" fmla="*/ 1 h 17"/>
                <a:gd name="T16" fmla="*/ 0 w 67"/>
                <a:gd name="T17" fmla="*/ 1 h 17"/>
                <a:gd name="T18" fmla="*/ 0 w 67"/>
                <a:gd name="T19" fmla="*/ 1 h 17"/>
                <a:gd name="T20" fmla="*/ 0 w 67"/>
                <a:gd name="T21" fmla="*/ 1 h 17"/>
                <a:gd name="T22" fmla="*/ 0 w 67"/>
                <a:gd name="T23" fmla="*/ 1 h 17"/>
                <a:gd name="T24" fmla="*/ 0 w 67"/>
                <a:gd name="T25" fmla="*/ 1 h 17"/>
                <a:gd name="T26" fmla="*/ 0 w 67"/>
                <a:gd name="T27" fmla="*/ 1 h 17"/>
                <a:gd name="T28" fmla="*/ 0 w 67"/>
                <a:gd name="T29" fmla="*/ 1 h 17"/>
                <a:gd name="T30" fmla="*/ 0 w 67"/>
                <a:gd name="T31" fmla="*/ 1 h 17"/>
                <a:gd name="T32" fmla="*/ 0 w 67"/>
                <a:gd name="T33" fmla="*/ 1 h 17"/>
                <a:gd name="T34" fmla="*/ 0 w 67"/>
                <a:gd name="T35" fmla="*/ 1 h 17"/>
                <a:gd name="T36" fmla="*/ 0 w 67"/>
                <a:gd name="T37" fmla="*/ 1 h 17"/>
                <a:gd name="T38" fmla="*/ 0 w 67"/>
                <a:gd name="T39" fmla="*/ 1 h 17"/>
                <a:gd name="T40" fmla="*/ 0 w 67"/>
                <a:gd name="T41" fmla="*/ 1 h 17"/>
                <a:gd name="T42" fmla="*/ 0 w 67"/>
                <a:gd name="T43" fmla="*/ 1 h 17"/>
                <a:gd name="T44" fmla="*/ 0 w 67"/>
                <a:gd name="T45" fmla="*/ 1 h 1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7"/>
                <a:gd name="T70" fmla="*/ 0 h 17"/>
                <a:gd name="T71" fmla="*/ 67 w 67"/>
                <a:gd name="T72" fmla="*/ 17 h 1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7" h="17">
                  <a:moveTo>
                    <a:pt x="8" y="7"/>
                  </a:moveTo>
                  <a:lnTo>
                    <a:pt x="27" y="3"/>
                  </a:lnTo>
                  <a:lnTo>
                    <a:pt x="32" y="1"/>
                  </a:lnTo>
                  <a:lnTo>
                    <a:pt x="42" y="0"/>
                  </a:lnTo>
                  <a:lnTo>
                    <a:pt x="50" y="1"/>
                  </a:lnTo>
                  <a:lnTo>
                    <a:pt x="54" y="2"/>
                  </a:lnTo>
                  <a:lnTo>
                    <a:pt x="60" y="2"/>
                  </a:lnTo>
                  <a:lnTo>
                    <a:pt x="65" y="2"/>
                  </a:lnTo>
                  <a:lnTo>
                    <a:pt x="67" y="3"/>
                  </a:lnTo>
                  <a:lnTo>
                    <a:pt x="65" y="5"/>
                  </a:lnTo>
                  <a:lnTo>
                    <a:pt x="54" y="7"/>
                  </a:lnTo>
                  <a:lnTo>
                    <a:pt x="49" y="8"/>
                  </a:lnTo>
                  <a:lnTo>
                    <a:pt x="49" y="7"/>
                  </a:lnTo>
                  <a:lnTo>
                    <a:pt x="42" y="11"/>
                  </a:lnTo>
                  <a:lnTo>
                    <a:pt x="40" y="11"/>
                  </a:lnTo>
                  <a:lnTo>
                    <a:pt x="32" y="11"/>
                  </a:lnTo>
                  <a:lnTo>
                    <a:pt x="27" y="15"/>
                  </a:lnTo>
                  <a:lnTo>
                    <a:pt x="20" y="13"/>
                  </a:lnTo>
                  <a:lnTo>
                    <a:pt x="11" y="17"/>
                  </a:lnTo>
                  <a:lnTo>
                    <a:pt x="5" y="16"/>
                  </a:lnTo>
                  <a:lnTo>
                    <a:pt x="0" y="11"/>
                  </a:lnTo>
                  <a:lnTo>
                    <a:pt x="0" y="8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0965B9"/>
            </a:solidFill>
            <a:ln>
              <a:noFill/>
            </a:ln>
            <a:effectLst>
              <a:prstShdw prst="shdw17" dist="17961" dir="2700000">
                <a:srgbClr val="053D6F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" name="Freeform 80"/>
            <p:cNvSpPr>
              <a:spLocks/>
            </p:cNvSpPr>
            <p:nvPr/>
          </p:nvSpPr>
          <p:spPr bwMode="auto">
            <a:xfrm>
              <a:off x="3500" y="3533"/>
              <a:ext cx="12" cy="7"/>
            </a:xfrm>
            <a:custGeom>
              <a:avLst/>
              <a:gdLst>
                <a:gd name="T0" fmla="*/ 0 w 24"/>
                <a:gd name="T1" fmla="*/ 0 h 14"/>
                <a:gd name="T2" fmla="*/ 1 w 24"/>
                <a:gd name="T3" fmla="*/ 1 h 14"/>
                <a:gd name="T4" fmla="*/ 1 w 24"/>
                <a:gd name="T5" fmla="*/ 1 h 14"/>
                <a:gd name="T6" fmla="*/ 1 w 24"/>
                <a:gd name="T7" fmla="*/ 1 h 14"/>
                <a:gd name="T8" fmla="*/ 1 w 24"/>
                <a:gd name="T9" fmla="*/ 1 h 14"/>
                <a:gd name="T10" fmla="*/ 1 w 24"/>
                <a:gd name="T11" fmla="*/ 1 h 14"/>
                <a:gd name="T12" fmla="*/ 1 w 24"/>
                <a:gd name="T13" fmla="*/ 1 h 14"/>
                <a:gd name="T14" fmla="*/ 1 w 24"/>
                <a:gd name="T15" fmla="*/ 1 h 14"/>
                <a:gd name="T16" fmla="*/ 1 w 24"/>
                <a:gd name="T17" fmla="*/ 1 h 14"/>
                <a:gd name="T18" fmla="*/ 1 w 24"/>
                <a:gd name="T19" fmla="*/ 1 h 14"/>
                <a:gd name="T20" fmla="*/ 1 w 24"/>
                <a:gd name="T21" fmla="*/ 1 h 14"/>
                <a:gd name="T22" fmla="*/ 1 w 24"/>
                <a:gd name="T23" fmla="*/ 1 h 14"/>
                <a:gd name="T24" fmla="*/ 1 w 24"/>
                <a:gd name="T25" fmla="*/ 0 h 14"/>
                <a:gd name="T26" fmla="*/ 0 w 24"/>
                <a:gd name="T27" fmla="*/ 0 h 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"/>
                <a:gd name="T43" fmla="*/ 0 h 14"/>
                <a:gd name="T44" fmla="*/ 24 w 24"/>
                <a:gd name="T45" fmla="*/ 14 h 1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" h="14">
                  <a:moveTo>
                    <a:pt x="0" y="0"/>
                  </a:moveTo>
                  <a:lnTo>
                    <a:pt x="3" y="9"/>
                  </a:lnTo>
                  <a:lnTo>
                    <a:pt x="11" y="14"/>
                  </a:lnTo>
                  <a:lnTo>
                    <a:pt x="13" y="14"/>
                  </a:lnTo>
                  <a:lnTo>
                    <a:pt x="11" y="11"/>
                  </a:lnTo>
                  <a:lnTo>
                    <a:pt x="16" y="11"/>
                  </a:lnTo>
                  <a:lnTo>
                    <a:pt x="17" y="11"/>
                  </a:lnTo>
                  <a:lnTo>
                    <a:pt x="21" y="11"/>
                  </a:lnTo>
                  <a:lnTo>
                    <a:pt x="24" y="11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5" y="4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65B9"/>
            </a:solidFill>
            <a:ln>
              <a:noFill/>
            </a:ln>
            <a:effectLst>
              <a:prstShdw prst="shdw17" dist="17961" dir="2700000">
                <a:srgbClr val="053D6F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85" name="Text Box 83"/>
          <p:cNvSpPr txBox="1">
            <a:spLocks noChangeArrowheads="1"/>
          </p:cNvSpPr>
          <p:nvPr/>
        </p:nvSpPr>
        <p:spPr bwMode="auto">
          <a:xfrm>
            <a:off x="1111755" y="1828556"/>
            <a:ext cx="687388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1200" b="1" dirty="0">
                <a:solidFill>
                  <a:schemeClr val="bg2"/>
                </a:solidFill>
              </a:rPr>
              <a:t>Seattle</a:t>
            </a:r>
          </a:p>
        </p:txBody>
      </p:sp>
      <p:sp>
        <p:nvSpPr>
          <p:cNvPr id="86" name="Text Box 84"/>
          <p:cNvSpPr txBox="1">
            <a:spLocks noChangeArrowheads="1"/>
          </p:cNvSpPr>
          <p:nvPr/>
        </p:nvSpPr>
        <p:spPr bwMode="auto">
          <a:xfrm>
            <a:off x="2128536" y="1619173"/>
            <a:ext cx="825867" cy="27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1200" b="1" dirty="0">
                <a:solidFill>
                  <a:schemeClr val="bg2"/>
                </a:solidFill>
              </a:rPr>
              <a:t>Spokane</a:t>
            </a:r>
          </a:p>
        </p:txBody>
      </p:sp>
      <p:sp>
        <p:nvSpPr>
          <p:cNvPr id="87" name="Oval 86" descr="This shape is used as a city marker within each corresponding state." title="Shape:"/>
          <p:cNvSpPr/>
          <p:nvPr/>
        </p:nvSpPr>
        <p:spPr>
          <a:xfrm>
            <a:off x="1701405" y="1830425"/>
            <a:ext cx="304800" cy="3048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8" name="Oval 87" descr="This shape is used as a city marker within each corresponding state." title="Shape:"/>
          <p:cNvSpPr/>
          <p:nvPr/>
        </p:nvSpPr>
        <p:spPr>
          <a:xfrm>
            <a:off x="2047810" y="1830425"/>
            <a:ext cx="304800" cy="3048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9" name="Text Box 86"/>
          <p:cNvSpPr txBox="1">
            <a:spLocks noChangeArrowheads="1"/>
          </p:cNvSpPr>
          <p:nvPr/>
        </p:nvSpPr>
        <p:spPr bwMode="auto">
          <a:xfrm>
            <a:off x="507007" y="2875827"/>
            <a:ext cx="91122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200" b="1" dirty="0">
                <a:solidFill>
                  <a:schemeClr val="bg2"/>
                </a:solidFill>
              </a:rPr>
              <a:t>San</a:t>
            </a:r>
            <a:br>
              <a:rPr lang="en-US" sz="1200" b="1" dirty="0">
                <a:solidFill>
                  <a:schemeClr val="bg2"/>
                </a:solidFill>
              </a:rPr>
            </a:br>
            <a:r>
              <a:rPr lang="en-US" sz="1200" b="1" dirty="0">
                <a:solidFill>
                  <a:schemeClr val="bg2"/>
                </a:solidFill>
              </a:rPr>
              <a:t>Francisco</a:t>
            </a:r>
          </a:p>
        </p:txBody>
      </p:sp>
      <p:sp>
        <p:nvSpPr>
          <p:cNvPr id="90" name="Oval 89" descr="This shape is used as a city marker within each corresponding state." title="Shape:"/>
          <p:cNvSpPr/>
          <p:nvPr/>
        </p:nvSpPr>
        <p:spPr>
          <a:xfrm>
            <a:off x="1265832" y="2913927"/>
            <a:ext cx="304800" cy="3048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1" name="Text Box 88"/>
          <p:cNvSpPr txBox="1">
            <a:spLocks noChangeArrowheads="1"/>
          </p:cNvSpPr>
          <p:nvPr/>
        </p:nvSpPr>
        <p:spPr bwMode="auto">
          <a:xfrm>
            <a:off x="1244100" y="5166869"/>
            <a:ext cx="987770" cy="27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1200" b="1" dirty="0">
                <a:solidFill>
                  <a:schemeClr val="bg2"/>
                </a:solidFill>
              </a:rPr>
              <a:t>Anchorage</a:t>
            </a:r>
          </a:p>
        </p:txBody>
      </p:sp>
      <p:sp>
        <p:nvSpPr>
          <p:cNvPr id="92" name="Oval 91" descr="This shape is used as a city marker within each corresponding state." title="Shape:"/>
          <p:cNvSpPr/>
          <p:nvPr/>
        </p:nvSpPr>
        <p:spPr>
          <a:xfrm>
            <a:off x="2171426" y="5143126"/>
            <a:ext cx="304800" cy="3048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3" name="Text Box 91"/>
          <p:cNvSpPr txBox="1">
            <a:spLocks noChangeArrowheads="1"/>
          </p:cNvSpPr>
          <p:nvPr/>
        </p:nvSpPr>
        <p:spPr bwMode="auto">
          <a:xfrm>
            <a:off x="2464897" y="3290019"/>
            <a:ext cx="8890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US" sz="1200" b="1" dirty="0">
                <a:solidFill>
                  <a:schemeClr val="bg2"/>
                </a:solidFill>
              </a:rPr>
              <a:t>Ft Collins</a:t>
            </a:r>
          </a:p>
          <a:p>
            <a:pPr algn="r">
              <a:lnSpc>
                <a:spcPct val="90000"/>
              </a:lnSpc>
            </a:pPr>
            <a:br>
              <a:rPr lang="en-US" sz="1200" b="1" dirty="0">
                <a:solidFill>
                  <a:schemeClr val="bg2"/>
                </a:solidFill>
              </a:rPr>
            </a:br>
            <a:r>
              <a:rPr lang="en-US" sz="1200" b="1" dirty="0">
                <a:solidFill>
                  <a:schemeClr val="bg2"/>
                </a:solidFill>
              </a:rPr>
              <a:t>Denver</a:t>
            </a:r>
          </a:p>
        </p:txBody>
      </p:sp>
      <p:sp>
        <p:nvSpPr>
          <p:cNvPr id="94" name="Oval 93" descr="This shape is used as a city marker within each corresponding state." title="Shape:"/>
          <p:cNvSpPr/>
          <p:nvPr/>
        </p:nvSpPr>
        <p:spPr>
          <a:xfrm>
            <a:off x="3296747" y="3266206"/>
            <a:ext cx="304800" cy="3048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5" name="Oval 94" descr="This shape is used as a city marker within each corresponding state." title="Shape:"/>
          <p:cNvSpPr/>
          <p:nvPr/>
        </p:nvSpPr>
        <p:spPr>
          <a:xfrm>
            <a:off x="3296747" y="3571006"/>
            <a:ext cx="304800" cy="3048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6" name="Text Box 94"/>
          <p:cNvSpPr txBox="1">
            <a:spLocks noChangeArrowheads="1"/>
          </p:cNvSpPr>
          <p:nvPr/>
        </p:nvSpPr>
        <p:spPr bwMode="auto">
          <a:xfrm>
            <a:off x="5406861" y="5576425"/>
            <a:ext cx="869149" cy="27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1200" b="1" dirty="0">
                <a:solidFill>
                  <a:schemeClr val="bg2"/>
                </a:solidFill>
              </a:rPr>
              <a:t>San Juan</a:t>
            </a:r>
          </a:p>
        </p:txBody>
      </p:sp>
      <p:sp>
        <p:nvSpPr>
          <p:cNvPr id="97" name="Oval 96" descr="This shape is used as a city marker within each corresponding state." title="Shape:"/>
          <p:cNvSpPr/>
          <p:nvPr/>
        </p:nvSpPr>
        <p:spPr>
          <a:xfrm>
            <a:off x="5232831" y="5411635"/>
            <a:ext cx="304800" cy="3048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8" name="Text Box 110"/>
          <p:cNvSpPr txBox="1">
            <a:spLocks noChangeArrowheads="1"/>
          </p:cNvSpPr>
          <p:nvPr/>
        </p:nvSpPr>
        <p:spPr bwMode="auto">
          <a:xfrm>
            <a:off x="4845991" y="2930062"/>
            <a:ext cx="792205" cy="27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1200" b="1" dirty="0">
                <a:solidFill>
                  <a:schemeClr val="bg2"/>
                </a:solidFill>
              </a:rPr>
              <a:t>Chicago</a:t>
            </a:r>
          </a:p>
        </p:txBody>
      </p:sp>
      <p:sp>
        <p:nvSpPr>
          <p:cNvPr id="99" name="Oval 98" descr="This shape is used as a city marker within each corresponding state." title="Shape:"/>
          <p:cNvSpPr/>
          <p:nvPr/>
        </p:nvSpPr>
        <p:spPr>
          <a:xfrm>
            <a:off x="5532050" y="3084922"/>
            <a:ext cx="304800" cy="3048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0" name="Text Box 105"/>
          <p:cNvSpPr txBox="1">
            <a:spLocks noChangeArrowheads="1"/>
          </p:cNvSpPr>
          <p:nvPr/>
        </p:nvSpPr>
        <p:spPr bwMode="auto">
          <a:xfrm>
            <a:off x="6229796" y="2915732"/>
            <a:ext cx="955711" cy="27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1200" b="1" dirty="0">
                <a:solidFill>
                  <a:schemeClr val="bg2"/>
                </a:solidFill>
              </a:rPr>
              <a:t>Pittsburgh</a:t>
            </a:r>
          </a:p>
        </p:txBody>
      </p:sp>
      <p:sp>
        <p:nvSpPr>
          <p:cNvPr id="101" name="Text Box 109"/>
          <p:cNvSpPr txBox="1">
            <a:spLocks noChangeArrowheads="1"/>
          </p:cNvSpPr>
          <p:nvPr/>
        </p:nvSpPr>
        <p:spPr bwMode="auto">
          <a:xfrm>
            <a:off x="6618821" y="3582482"/>
            <a:ext cx="1101584" cy="27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1200" b="1" dirty="0">
                <a:solidFill>
                  <a:schemeClr val="bg2"/>
                </a:solidFill>
              </a:rPr>
              <a:t>Morgantown</a:t>
            </a:r>
          </a:p>
        </p:txBody>
      </p:sp>
      <p:sp>
        <p:nvSpPr>
          <p:cNvPr id="102" name="Text Box 111"/>
          <p:cNvSpPr txBox="1">
            <a:spLocks noChangeArrowheads="1"/>
          </p:cNvSpPr>
          <p:nvPr/>
        </p:nvSpPr>
        <p:spPr bwMode="auto">
          <a:xfrm>
            <a:off x="5509195" y="3434845"/>
            <a:ext cx="930063" cy="27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1200" b="1" dirty="0">
                <a:solidFill>
                  <a:schemeClr val="bg2"/>
                </a:solidFill>
              </a:rPr>
              <a:t>Cincinnati</a:t>
            </a:r>
          </a:p>
        </p:txBody>
      </p:sp>
      <p:sp>
        <p:nvSpPr>
          <p:cNvPr id="103" name="Oval 102" descr="This shape is used as a city marker within each corresponding state." title="Shape:"/>
          <p:cNvSpPr/>
          <p:nvPr/>
        </p:nvSpPr>
        <p:spPr>
          <a:xfrm>
            <a:off x="6367926" y="3430082"/>
            <a:ext cx="304800" cy="3048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4" name="Oval 103" descr="This shape is used as a city marker within each corresponding state." title="Shape:"/>
          <p:cNvSpPr/>
          <p:nvPr/>
        </p:nvSpPr>
        <p:spPr>
          <a:xfrm>
            <a:off x="6901326" y="3172907"/>
            <a:ext cx="304800" cy="3048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5" name="Oval 104" descr="This shape is used as a city marker within each corresponding state." title="Shape:"/>
          <p:cNvSpPr/>
          <p:nvPr/>
        </p:nvSpPr>
        <p:spPr>
          <a:xfrm>
            <a:off x="6672726" y="3353882"/>
            <a:ext cx="304800" cy="3048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6" name="Text Box 103"/>
          <p:cNvSpPr txBox="1">
            <a:spLocks noChangeArrowheads="1"/>
          </p:cNvSpPr>
          <p:nvPr/>
        </p:nvSpPr>
        <p:spPr bwMode="auto">
          <a:xfrm>
            <a:off x="7457795" y="3078161"/>
            <a:ext cx="1440868" cy="56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50000"/>
              </a:lnSpc>
            </a:pPr>
            <a:r>
              <a:rPr lang="en-US" sz="1200" b="1" dirty="0">
                <a:solidFill>
                  <a:schemeClr val="bg2"/>
                </a:solidFill>
              </a:rPr>
              <a:t>Hyattsville</a:t>
            </a:r>
          </a:p>
          <a:p>
            <a:pPr>
              <a:lnSpc>
                <a:spcPct val="50000"/>
              </a:lnSpc>
            </a:pPr>
            <a:br>
              <a:rPr lang="en-US" sz="1200" b="1" dirty="0">
                <a:solidFill>
                  <a:schemeClr val="bg2"/>
                </a:solidFill>
              </a:rPr>
            </a:br>
            <a:r>
              <a:rPr lang="en-US" sz="1200" b="1" dirty="0">
                <a:solidFill>
                  <a:schemeClr val="bg2"/>
                </a:solidFill>
              </a:rPr>
              <a:t>Washington</a:t>
            </a:r>
            <a:br>
              <a:rPr lang="en-US" sz="1200" b="1" dirty="0">
                <a:solidFill>
                  <a:schemeClr val="bg2"/>
                </a:solidFill>
              </a:rPr>
            </a:br>
            <a:br>
              <a:rPr lang="en-US" sz="1200" b="1" dirty="0">
                <a:solidFill>
                  <a:schemeClr val="bg2"/>
                </a:solidFill>
              </a:rPr>
            </a:br>
            <a:r>
              <a:rPr lang="en-US" sz="1200" b="1" dirty="0">
                <a:solidFill>
                  <a:schemeClr val="bg2"/>
                </a:solidFill>
              </a:rPr>
              <a:t>DC Area</a:t>
            </a:r>
          </a:p>
        </p:txBody>
      </p:sp>
      <p:sp>
        <p:nvSpPr>
          <p:cNvPr id="107" name="Oval 106" descr="This shape is used as a city marker within each corresponding state." title="Shape:"/>
          <p:cNvSpPr/>
          <p:nvPr/>
        </p:nvSpPr>
        <p:spPr>
          <a:xfrm>
            <a:off x="7184760" y="3031453"/>
            <a:ext cx="304800" cy="3048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8" name="Oval 107" descr="This shape is used as a city marker within each corresponding state." title="Shape:"/>
          <p:cNvSpPr/>
          <p:nvPr/>
        </p:nvSpPr>
        <p:spPr>
          <a:xfrm>
            <a:off x="7165710" y="3336253"/>
            <a:ext cx="304800" cy="3048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9" name="Text Box 99"/>
          <p:cNvSpPr txBox="1">
            <a:spLocks noChangeArrowheads="1"/>
          </p:cNvSpPr>
          <p:nvPr/>
        </p:nvSpPr>
        <p:spPr bwMode="auto">
          <a:xfrm>
            <a:off x="7038259" y="3954923"/>
            <a:ext cx="9175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1200" b="1" dirty="0">
                <a:solidFill>
                  <a:schemeClr val="bg2"/>
                </a:solidFill>
              </a:rPr>
              <a:t>Research </a:t>
            </a:r>
            <a:br>
              <a:rPr lang="en-US" sz="1200" b="1" dirty="0">
                <a:solidFill>
                  <a:schemeClr val="bg2"/>
                </a:solidFill>
              </a:rPr>
            </a:br>
            <a:r>
              <a:rPr lang="en-US" sz="1200" b="1" dirty="0">
                <a:solidFill>
                  <a:schemeClr val="bg2"/>
                </a:solidFill>
              </a:rPr>
              <a:t>Triangle</a:t>
            </a:r>
          </a:p>
        </p:txBody>
      </p:sp>
      <p:sp>
        <p:nvSpPr>
          <p:cNvPr id="110" name="Oval 109" descr="This shape is used as a city marker within each corresponding state." title="Shape:"/>
          <p:cNvSpPr/>
          <p:nvPr/>
        </p:nvSpPr>
        <p:spPr>
          <a:xfrm>
            <a:off x="6813963" y="3920049"/>
            <a:ext cx="304800" cy="3048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1" name="Text Box 98"/>
          <p:cNvSpPr txBox="1">
            <a:spLocks noChangeArrowheads="1"/>
          </p:cNvSpPr>
          <p:nvPr/>
        </p:nvSpPr>
        <p:spPr bwMode="auto">
          <a:xfrm>
            <a:off x="5852111" y="4370768"/>
            <a:ext cx="705642" cy="27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1200" b="1" dirty="0">
                <a:solidFill>
                  <a:schemeClr val="bg2"/>
                </a:solidFill>
              </a:rPr>
              <a:t>Atlanta</a:t>
            </a:r>
          </a:p>
        </p:txBody>
      </p:sp>
      <p:sp>
        <p:nvSpPr>
          <p:cNvPr id="112" name="Oval 111" descr="This shape is used as a city marker within each corresponding state." title="Shape:"/>
          <p:cNvSpPr/>
          <p:nvPr/>
        </p:nvSpPr>
        <p:spPr>
          <a:xfrm>
            <a:off x="6489538" y="4454994"/>
            <a:ext cx="304800" cy="304800"/>
          </a:xfrm>
          <a:prstGeom prst="ellipse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3" name="Text Box 95"/>
          <p:cNvSpPr txBox="1">
            <a:spLocks noChangeArrowheads="1"/>
          </p:cNvSpPr>
          <p:nvPr/>
        </p:nvSpPr>
        <p:spPr bwMode="auto">
          <a:xfrm>
            <a:off x="7165743" y="5562054"/>
            <a:ext cx="620683" cy="27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1200" b="1" dirty="0">
                <a:solidFill>
                  <a:schemeClr val="bg2"/>
                </a:solidFill>
              </a:rPr>
              <a:t>Miami</a:t>
            </a:r>
          </a:p>
        </p:txBody>
      </p:sp>
      <p:sp>
        <p:nvSpPr>
          <p:cNvPr id="114" name="Oval 113" descr="This shape is used as a city marker within each corresponding state." title="Shape:"/>
          <p:cNvSpPr/>
          <p:nvPr/>
        </p:nvSpPr>
        <p:spPr>
          <a:xfrm>
            <a:off x="6940303" y="5466804"/>
            <a:ext cx="304800" cy="3048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26562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7419" y="-28740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CDC International Locations</a:t>
            </a: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7029450" y="3009900"/>
            <a:ext cx="188595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65" tIns="42833" rIns="85665" bIns="42833"/>
          <a:lstStyle/>
          <a:p>
            <a:pPr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</a:pPr>
            <a:endParaRPr lang="en-US" sz="1100" dirty="0">
              <a:solidFill>
                <a:schemeClr val="accent2"/>
              </a:solidFill>
              <a:latin typeface="Tahoma" pitchFamily="34" charset="0"/>
            </a:endParaRPr>
          </a:p>
          <a:p>
            <a:pPr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</a:pPr>
            <a:endParaRPr lang="en-US" sz="1100" dirty="0">
              <a:solidFill>
                <a:schemeClr val="accent2"/>
              </a:solidFill>
              <a:latin typeface="Tahoma" pitchFamily="34" charset="0"/>
            </a:endParaRPr>
          </a:p>
          <a:p>
            <a:pPr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</a:pPr>
            <a:endParaRPr lang="en-US" sz="1100" dirty="0">
              <a:solidFill>
                <a:schemeClr val="accent2"/>
              </a:solidFill>
              <a:latin typeface="Tahoma" pitchFamily="34" charset="0"/>
            </a:endParaRPr>
          </a:p>
          <a:p>
            <a:pPr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</a:pPr>
            <a:endParaRPr lang="en-US" sz="1100" b="1" dirty="0">
              <a:solidFill>
                <a:schemeClr val="accent2"/>
              </a:solidFill>
              <a:latin typeface="Tahoma" pitchFamily="34" charset="0"/>
            </a:endParaRPr>
          </a:p>
          <a:p>
            <a:pPr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en-US" sz="1100" dirty="0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Tanzania</a:t>
            </a:r>
          </a:p>
          <a:p>
            <a:pPr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en-US" sz="1100" dirty="0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Thailand</a:t>
            </a:r>
          </a:p>
          <a:p>
            <a:pPr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en-US" sz="1100" dirty="0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Trinidad</a:t>
            </a:r>
          </a:p>
          <a:p>
            <a:pPr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en-US" sz="1100" dirty="0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Uganda</a:t>
            </a:r>
          </a:p>
          <a:p>
            <a:pPr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en-US" sz="1100" dirty="0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United Kingdom</a:t>
            </a:r>
          </a:p>
          <a:p>
            <a:pPr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en-US" sz="1100" dirty="0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Uzbekistan</a:t>
            </a:r>
          </a:p>
          <a:p>
            <a:pPr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en-US" sz="1100" dirty="0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Vietnam </a:t>
            </a:r>
          </a:p>
          <a:p>
            <a:pPr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en-US" sz="1100" dirty="0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Zambia </a:t>
            </a:r>
          </a:p>
          <a:p>
            <a:pPr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en-US" sz="1100" dirty="0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Zimbabwe</a:t>
            </a:r>
          </a:p>
          <a:p>
            <a:pPr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</a:pPr>
            <a:endParaRPr lang="en-US" sz="1100" dirty="0">
              <a:solidFill>
                <a:schemeClr val="accent2"/>
              </a:solidFill>
              <a:latin typeface="Tahoma" pitchFamily="34" charset="0"/>
            </a:endParaRPr>
          </a:p>
          <a:p>
            <a:pPr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</a:pPr>
            <a:endParaRPr lang="en-US" sz="1100" dirty="0">
              <a:solidFill>
                <a:schemeClr val="accent2"/>
              </a:solidFill>
              <a:latin typeface="Tahoma" pitchFamily="34" charset="0"/>
            </a:endParaRP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5943600" y="3013075"/>
            <a:ext cx="12954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65" tIns="42833" rIns="85665" bIns="42833"/>
          <a:lstStyle/>
          <a:p>
            <a:pPr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</a:pPr>
            <a:endParaRPr lang="en-US" sz="1100" dirty="0">
              <a:solidFill>
                <a:schemeClr val="accent2"/>
              </a:solidFill>
              <a:latin typeface="Tahoma" pitchFamily="34" charset="0"/>
            </a:endParaRPr>
          </a:p>
          <a:p>
            <a:pPr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</a:pPr>
            <a:endParaRPr lang="en-US" sz="1100" dirty="0">
              <a:solidFill>
                <a:schemeClr val="accent2"/>
              </a:solidFill>
              <a:latin typeface="Tahoma" pitchFamily="34" charset="0"/>
            </a:endParaRPr>
          </a:p>
          <a:p>
            <a:pPr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</a:pPr>
            <a:endParaRPr lang="en-US" sz="1100" dirty="0">
              <a:solidFill>
                <a:schemeClr val="accent2"/>
              </a:solidFill>
              <a:latin typeface="Tahoma" pitchFamily="34" charset="0"/>
            </a:endParaRPr>
          </a:p>
          <a:p>
            <a:pPr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</a:pPr>
            <a:endParaRPr lang="en-US" sz="1100" dirty="0">
              <a:solidFill>
                <a:schemeClr val="accent2"/>
              </a:solidFill>
              <a:latin typeface="Tahoma" pitchFamily="34" charset="0"/>
            </a:endParaRPr>
          </a:p>
          <a:p>
            <a:pPr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en-US" sz="1100" dirty="0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Philippines</a:t>
            </a:r>
          </a:p>
          <a:p>
            <a:pPr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en-US" sz="1100" dirty="0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Russia</a:t>
            </a:r>
          </a:p>
          <a:p>
            <a:pPr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en-US" sz="1100" dirty="0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Rwanda</a:t>
            </a:r>
          </a:p>
          <a:p>
            <a:pPr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en-US" sz="1100" dirty="0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Senegal</a:t>
            </a:r>
          </a:p>
          <a:p>
            <a:pPr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en-US" sz="1100" dirty="0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South Africa</a:t>
            </a:r>
          </a:p>
          <a:p>
            <a:pPr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en-US" sz="1100" dirty="0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Swaziland</a:t>
            </a:r>
          </a:p>
          <a:p>
            <a:pPr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en-US" sz="1100" dirty="0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Sweden</a:t>
            </a:r>
          </a:p>
          <a:p>
            <a:pPr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en-US" sz="1100" dirty="0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Sudan</a:t>
            </a:r>
          </a:p>
          <a:p>
            <a:pPr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en-US" sz="1100" dirty="0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Switzerland</a:t>
            </a:r>
          </a:p>
          <a:p>
            <a:pPr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</a:pPr>
            <a:endParaRPr lang="en-US" sz="1100" dirty="0">
              <a:solidFill>
                <a:schemeClr val="bg2"/>
              </a:solidFill>
              <a:latin typeface="Tahoma" pitchFamily="34" charset="0"/>
            </a:endParaRP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4590855" y="3009114"/>
            <a:ext cx="1293812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65" tIns="42833" rIns="85665" bIns="42833"/>
          <a:lstStyle/>
          <a:p>
            <a:pPr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</a:pPr>
            <a:endParaRPr lang="en-US" sz="1100" dirty="0">
              <a:solidFill>
                <a:schemeClr val="accent2"/>
              </a:solidFill>
              <a:latin typeface="Tahoma" pitchFamily="34" charset="0"/>
            </a:endParaRPr>
          </a:p>
          <a:p>
            <a:pPr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</a:pPr>
            <a:endParaRPr lang="en-US" sz="1100" dirty="0">
              <a:solidFill>
                <a:schemeClr val="accent2"/>
              </a:solidFill>
              <a:latin typeface="Tahoma" pitchFamily="34" charset="0"/>
            </a:endParaRPr>
          </a:p>
          <a:p>
            <a:pPr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</a:pPr>
            <a:endParaRPr lang="en-US" sz="1100" dirty="0">
              <a:solidFill>
                <a:schemeClr val="accent2"/>
              </a:solidFill>
              <a:latin typeface="Tahoma" pitchFamily="34" charset="0"/>
            </a:endParaRPr>
          </a:p>
          <a:p>
            <a:pPr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</a:pPr>
            <a:endParaRPr lang="en-US" sz="1100" dirty="0">
              <a:solidFill>
                <a:schemeClr val="bg2"/>
              </a:solidFill>
              <a:latin typeface="Tahoma" pitchFamily="34" charset="0"/>
            </a:endParaRPr>
          </a:p>
          <a:p>
            <a:pPr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en-US" sz="1100" dirty="0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Lesotho</a:t>
            </a:r>
          </a:p>
          <a:p>
            <a:pPr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en-US" sz="1100" dirty="0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Madagascar</a:t>
            </a:r>
          </a:p>
          <a:p>
            <a:pPr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en-US" sz="1100" dirty="0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Malawi</a:t>
            </a:r>
          </a:p>
          <a:p>
            <a:pPr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en-US" sz="1100" dirty="0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Mali</a:t>
            </a:r>
          </a:p>
          <a:p>
            <a:pPr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en-US" sz="1100" dirty="0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Mozambique</a:t>
            </a:r>
          </a:p>
          <a:p>
            <a:pPr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en-US" sz="1100" dirty="0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Namibia</a:t>
            </a:r>
          </a:p>
          <a:p>
            <a:pPr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en-US" sz="1100" dirty="0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Nepal</a:t>
            </a:r>
          </a:p>
          <a:p>
            <a:pPr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en-US" sz="1100" dirty="0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Nigeria</a:t>
            </a:r>
          </a:p>
          <a:p>
            <a:pPr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en-US" sz="1100" dirty="0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Peru</a:t>
            </a:r>
          </a:p>
          <a:p>
            <a:pPr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</a:pPr>
            <a:endParaRPr lang="en-US" sz="1100" dirty="0">
              <a:solidFill>
                <a:schemeClr val="bg2"/>
              </a:solidFill>
              <a:latin typeface="Tahoma" pitchFamily="34" charset="0"/>
            </a:endParaRPr>
          </a:p>
          <a:p>
            <a:pPr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</a:pPr>
            <a:endParaRPr lang="en-US" sz="1100" dirty="0">
              <a:solidFill>
                <a:schemeClr val="accent2"/>
              </a:solidFill>
              <a:latin typeface="Tahoma" pitchFamily="34" charset="0"/>
            </a:endParaRPr>
          </a:p>
          <a:p>
            <a:pPr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</a:pPr>
            <a:endParaRPr lang="en-US" sz="1100" dirty="0">
              <a:solidFill>
                <a:schemeClr val="accent2"/>
              </a:solidFill>
              <a:latin typeface="Tahoma" pitchFamily="34" charset="0"/>
            </a:endParaRPr>
          </a:p>
        </p:txBody>
      </p:sp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3456983" y="3257704"/>
            <a:ext cx="1600200" cy="3058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65" tIns="42833" rIns="85665" bIns="42833"/>
          <a:lstStyle/>
          <a:p>
            <a:pPr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</a:pPr>
            <a:endParaRPr lang="en-US" sz="1100" dirty="0">
              <a:solidFill>
                <a:schemeClr val="accent2"/>
              </a:solidFill>
              <a:latin typeface="Tahoma" pitchFamily="34" charset="0"/>
            </a:endParaRPr>
          </a:p>
          <a:p>
            <a:pPr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</a:pPr>
            <a:endParaRPr lang="en-US" sz="1100" dirty="0">
              <a:solidFill>
                <a:schemeClr val="accent2"/>
              </a:solidFill>
              <a:latin typeface="Tahoma" pitchFamily="34" charset="0"/>
            </a:endParaRPr>
          </a:p>
          <a:p>
            <a:pPr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</a:pPr>
            <a:endParaRPr lang="en-US" sz="1100" dirty="0">
              <a:solidFill>
                <a:schemeClr val="bg2"/>
              </a:solidFill>
              <a:latin typeface="Tahoma" pitchFamily="34" charset="0"/>
            </a:endParaRPr>
          </a:p>
          <a:p>
            <a:pPr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en-US" sz="1100" dirty="0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Guatemala</a:t>
            </a:r>
          </a:p>
          <a:p>
            <a:pPr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en-US" sz="1100" dirty="0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Guyana</a:t>
            </a:r>
          </a:p>
          <a:p>
            <a:pPr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en-US" sz="1100" dirty="0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Haiti</a:t>
            </a:r>
          </a:p>
          <a:p>
            <a:pPr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en-US" sz="1100" dirty="0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India</a:t>
            </a:r>
          </a:p>
          <a:p>
            <a:pPr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en-US" sz="1100" dirty="0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Indonesia</a:t>
            </a:r>
          </a:p>
          <a:p>
            <a:pPr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en-US" sz="1100" dirty="0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Jordan</a:t>
            </a:r>
          </a:p>
          <a:p>
            <a:pPr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en-US" sz="1100" dirty="0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Kazakhstan</a:t>
            </a:r>
          </a:p>
          <a:p>
            <a:pPr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en-US" sz="1100" dirty="0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Kenya</a:t>
            </a:r>
          </a:p>
          <a:p>
            <a:pPr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en-US" sz="1100" dirty="0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Laos</a:t>
            </a: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685800" y="2866217"/>
            <a:ext cx="1219199" cy="3068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65" tIns="42833" rIns="85665" bIns="42833"/>
          <a:lstStyle/>
          <a:p>
            <a:pPr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</a:pPr>
            <a:endParaRPr lang="en-US" sz="1100" dirty="0">
              <a:solidFill>
                <a:schemeClr val="accent2"/>
              </a:solidFill>
              <a:latin typeface="Tahoma" pitchFamily="34" charset="0"/>
            </a:endParaRPr>
          </a:p>
          <a:p>
            <a:pPr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</a:pPr>
            <a:endParaRPr lang="en-US" sz="1100" dirty="0">
              <a:solidFill>
                <a:schemeClr val="bg2"/>
              </a:solidFill>
              <a:latin typeface="Tahoma" pitchFamily="34" charset="0"/>
            </a:endParaRPr>
          </a:p>
          <a:p>
            <a:pPr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</a:pPr>
            <a:endParaRPr lang="en-US" sz="1100" dirty="0">
              <a:solidFill>
                <a:schemeClr val="bg2"/>
              </a:solidFill>
              <a:latin typeface="Tahoma" pitchFamily="34" charset="0"/>
            </a:endParaRPr>
          </a:p>
          <a:p>
            <a:pPr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</a:pPr>
            <a:endParaRPr lang="en-US" sz="1100" dirty="0">
              <a:solidFill>
                <a:schemeClr val="bg2"/>
              </a:solidFill>
              <a:latin typeface="Tahoma" pitchFamily="34" charset="0"/>
            </a:endParaRPr>
          </a:p>
          <a:p>
            <a:pPr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</a:pPr>
            <a:endParaRPr lang="en-US" sz="1100" dirty="0">
              <a:solidFill>
                <a:schemeClr val="bg2"/>
              </a:solidFill>
              <a:latin typeface="Tahoma" pitchFamily="34" charset="0"/>
            </a:endParaRPr>
          </a:p>
          <a:p>
            <a:pPr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</a:pPr>
            <a:endParaRPr lang="en-US" sz="1100" dirty="0">
              <a:solidFill>
                <a:schemeClr val="bg2"/>
              </a:solidFill>
              <a:latin typeface="Tahoma" pitchFamily="34" charset="0"/>
            </a:endParaRPr>
          </a:p>
          <a:p>
            <a:pPr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</a:pPr>
            <a:endParaRPr lang="en-US" sz="1100" dirty="0">
              <a:solidFill>
                <a:schemeClr val="bg2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en-US" sz="1100" dirty="0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Angola</a:t>
            </a:r>
          </a:p>
          <a:p>
            <a:pPr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en-US" sz="1100" dirty="0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Bangladesh</a:t>
            </a:r>
          </a:p>
          <a:p>
            <a:pPr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en-US" sz="1100" dirty="0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Botswana</a:t>
            </a:r>
          </a:p>
          <a:p>
            <a:pPr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en-US" sz="1100" dirty="0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Brazil</a:t>
            </a:r>
          </a:p>
          <a:p>
            <a:pPr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en-US" sz="1100" dirty="0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Burkina Faso</a:t>
            </a:r>
          </a:p>
          <a:p>
            <a:pPr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en-US" sz="1100" dirty="0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Cambodia</a:t>
            </a:r>
          </a:p>
          <a:p>
            <a:pPr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en-US" sz="1100" dirty="0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Cameroon</a:t>
            </a: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477149" y="3810000"/>
            <a:ext cx="160496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73" tIns="42836" rIns="85673" bIns="42836">
            <a:spAutoFit/>
          </a:bodyPr>
          <a:lstStyle>
            <a:lvl1pPr defTabSz="8572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572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572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572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572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57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57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57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57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300" b="1" dirty="0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Countries with CDC Staff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2" r="1683" b="3583"/>
          <a:stretch/>
        </p:blipFill>
        <p:spPr>
          <a:xfrm>
            <a:off x="1361483" y="855592"/>
            <a:ext cx="5791200" cy="2819399"/>
          </a:xfrm>
          <a:prstGeom prst="rect">
            <a:avLst/>
          </a:prstGeom>
        </p:spPr>
      </p:pic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2132702" y="2866217"/>
            <a:ext cx="1581763" cy="3068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65" tIns="42833" rIns="85665" bIns="42833"/>
          <a:lstStyle/>
          <a:p>
            <a:pPr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</a:pPr>
            <a:endParaRPr lang="en-US" sz="1100" dirty="0">
              <a:solidFill>
                <a:schemeClr val="accent2"/>
              </a:solidFill>
              <a:latin typeface="Tahoma" pitchFamily="34" charset="0"/>
            </a:endParaRPr>
          </a:p>
          <a:p>
            <a:pPr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</a:pPr>
            <a:endParaRPr lang="en-US" sz="1100" dirty="0">
              <a:solidFill>
                <a:schemeClr val="accent2"/>
              </a:solidFill>
              <a:latin typeface="Tahoma" pitchFamily="34" charset="0"/>
            </a:endParaRPr>
          </a:p>
          <a:p>
            <a:pPr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</a:pPr>
            <a:endParaRPr lang="en-US" sz="1100" dirty="0">
              <a:solidFill>
                <a:schemeClr val="bg2"/>
              </a:solidFill>
              <a:latin typeface="Tahoma" pitchFamily="34" charset="0"/>
            </a:endParaRPr>
          </a:p>
          <a:p>
            <a:pPr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</a:pPr>
            <a:endParaRPr lang="en-US" sz="1100" dirty="0">
              <a:solidFill>
                <a:schemeClr val="bg2"/>
              </a:solidFill>
              <a:latin typeface="Tahoma" pitchFamily="34" charset="0"/>
            </a:endParaRPr>
          </a:p>
          <a:p>
            <a:pPr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</a:pPr>
            <a:endParaRPr lang="en-US" sz="1100" dirty="0">
              <a:solidFill>
                <a:schemeClr val="bg2"/>
              </a:solidFill>
              <a:latin typeface="Tahoma" pitchFamily="34" charset="0"/>
            </a:endParaRPr>
          </a:p>
          <a:p>
            <a:pPr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en-US" sz="1100" dirty="0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China</a:t>
            </a:r>
          </a:p>
          <a:p>
            <a:pPr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en-US" sz="1100" dirty="0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Congo</a:t>
            </a:r>
          </a:p>
          <a:p>
            <a:pPr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en-US" sz="1100" dirty="0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Congo DRC</a:t>
            </a:r>
          </a:p>
          <a:p>
            <a:pPr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en-US" sz="1100" dirty="0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Cote D’Ivoire</a:t>
            </a:r>
          </a:p>
          <a:p>
            <a:pPr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en-US" sz="1100" dirty="0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Denmark</a:t>
            </a:r>
          </a:p>
          <a:p>
            <a:pPr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en-US" sz="1100" dirty="0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Egypt</a:t>
            </a:r>
          </a:p>
          <a:p>
            <a:pPr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en-US" sz="1100" dirty="0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Ethiopia</a:t>
            </a:r>
          </a:p>
          <a:p>
            <a:pPr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en-US" sz="1100" dirty="0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France</a:t>
            </a:r>
          </a:p>
          <a:p>
            <a:pPr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en-US" sz="1100" dirty="0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Ghana</a:t>
            </a:r>
          </a:p>
        </p:txBody>
      </p:sp>
    </p:spTree>
    <p:extLst>
      <p:ext uri="{BB962C8B-B14F-4D97-AF65-F5344CB8AC3E}">
        <p14:creationId xmlns:p14="http://schemas.microsoft.com/office/powerpoint/2010/main" val="262719039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heme1">
  <a:themeElements>
    <a:clrScheme name="CDC OD Dark PPT Colors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FFC000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816</Words>
  <Application>Microsoft Office PowerPoint</Application>
  <PresentationFormat>On-screen Show (4:3)</PresentationFormat>
  <Paragraphs>234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Leelawadee UI</vt:lpstr>
      <vt:lpstr>Calibri</vt:lpstr>
      <vt:lpstr>Myriad Web Pro</vt:lpstr>
      <vt:lpstr>Wingdings</vt:lpstr>
      <vt:lpstr>Tahoma</vt:lpstr>
      <vt:lpstr>Courier New</vt:lpstr>
      <vt:lpstr>Segoe UI</vt:lpstr>
      <vt:lpstr>Theme1</vt:lpstr>
      <vt:lpstr>Centers for Disease Control and Prevention (CDC) Overview</vt:lpstr>
      <vt:lpstr>CDC Overview </vt:lpstr>
      <vt:lpstr> CDC Mission</vt:lpstr>
      <vt:lpstr>Department of Health and Human Services</vt:lpstr>
      <vt:lpstr>CDC Major Program Areas </vt:lpstr>
      <vt:lpstr>CDC’s Unique Capabilities</vt:lpstr>
      <vt:lpstr>CDC Fast Facts:  Our Employees </vt:lpstr>
      <vt:lpstr>CDC Employees and Locations </vt:lpstr>
      <vt:lpstr>CDC International Locations</vt:lpstr>
      <vt:lpstr>CDC Business Overview </vt:lpstr>
      <vt:lpstr>Office of Financial Resources Consolidated  Spending History (Billions)</vt:lpstr>
      <vt:lpstr>CDC Spend FY 2018 Statistics Procurement </vt:lpstr>
      <vt:lpstr>Facilities Repair and Improvement Projects  </vt:lpstr>
      <vt:lpstr>Facilities Repair and Improvement Projects </vt:lpstr>
      <vt:lpstr>Facilities Repair and Improvement Projects </vt:lpstr>
      <vt:lpstr>Tips on Securing Business with the Government</vt:lpstr>
      <vt:lpstr>Tips on Securing Business with the Government</vt:lpstr>
      <vt:lpstr>Proposal Preparation Tips</vt:lpstr>
      <vt:lpstr>CDC  Resident Small Business Specialists</vt:lpstr>
      <vt:lpstr>Questions? </vt:lpstr>
    </vt:vector>
  </TitlesOfParts>
  <Company>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CDC Presentation</dc:title>
  <dc:creator>Centers for Disease Control and Prevention</dc:creator>
  <cp:lastModifiedBy>Candice Scale</cp:lastModifiedBy>
  <cp:revision>223</cp:revision>
  <cp:lastPrinted>2019-02-28T23:38:29Z</cp:lastPrinted>
  <dcterms:created xsi:type="dcterms:W3CDTF">2011-03-17T17:43:16Z</dcterms:created>
  <dcterms:modified xsi:type="dcterms:W3CDTF">2019-03-05T15:29:07Z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</Properties>
</file>